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notesSlides/notesSlide24.xml" ContentType="application/vnd.openxmlformats-officedocument.presentationml.notes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6" d="100"/>
          <a:sy n="86" d="100"/>
        </p:scale>
        <p:origin x="-128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pPr marL="0" marR="0" lvl="0" indent="0" algn="r" rtl="0">
                <a:spcBef>
                  <a:spcPts val="0"/>
                </a:spcBef>
                <a:spcAft>
                  <a:spcPts val="0"/>
                </a:spcAft>
                <a:buNone/>
              </a:p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68"/>
        <p:cNvGrpSpPr/>
        <p:nvPr/>
      </p:nvGrpSpPr>
      <p:grpSpPr>
        <a:xfrm>
          <a:off x="0" y="0"/>
          <a:ext cx="0" cy="0"/>
          <a:chOff x="0" y="0"/>
          <a:chExt cx="0" cy="0"/>
        </a:xfrm>
      </p:grpSpPr>
      <p:sp>
        <p:nvSpPr>
          <p:cNvPr id="169" name="Google Shape;16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70" name="Google Shape;17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71" name="Google Shape;171;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pPr marL="0" marR="0" lvl="0" indent="0" algn="r" rtl="0">
                <a:spcBef>
                  <a:spcPts val="0"/>
                </a:spcBef>
                <a:spcAft>
                  <a:spcPts val="0"/>
                </a:spcAft>
                <a:buNone/>
              </a:pPr>
              <a:t>1</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76"/>
        <p:cNvGrpSpPr/>
        <p:nvPr/>
      </p:nvGrpSpPr>
      <p:grpSpPr>
        <a:xfrm>
          <a:off x="0" y="0"/>
          <a:ext cx="0" cy="0"/>
          <a:chOff x="0" y="0"/>
          <a:chExt cx="0" cy="0"/>
        </a:xfrm>
      </p:grpSpPr>
      <p:sp>
        <p:nvSpPr>
          <p:cNvPr id="277" name="Google Shape;277;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78" name="Google Shape;278;p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79" name="Google Shape;279;p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10</a:t>
            </a:fld>
            <a:endParaRPr sz="1200">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87"/>
        <p:cNvGrpSpPr/>
        <p:nvPr/>
      </p:nvGrpSpPr>
      <p:grpSpPr>
        <a:xfrm>
          <a:off x="0" y="0"/>
          <a:ext cx="0" cy="0"/>
          <a:chOff x="0" y="0"/>
          <a:chExt cx="0" cy="0"/>
        </a:xfrm>
      </p:grpSpPr>
      <p:sp>
        <p:nvSpPr>
          <p:cNvPr id="288" name="Google Shape;288;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89" name="Google Shape;289;p3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90" name="Google Shape;290;p3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11</a:t>
            </a:fld>
            <a:endParaRPr sz="1200">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98"/>
        <p:cNvGrpSpPr/>
        <p:nvPr/>
      </p:nvGrpSpPr>
      <p:grpSpPr>
        <a:xfrm>
          <a:off x="0" y="0"/>
          <a:ext cx="0" cy="0"/>
          <a:chOff x="0" y="0"/>
          <a:chExt cx="0" cy="0"/>
        </a:xfrm>
      </p:grpSpPr>
      <p:sp>
        <p:nvSpPr>
          <p:cNvPr id="299" name="Google Shape;299;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00" name="Google Shape;300;p3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01" name="Google Shape;301;p3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12</a:t>
            </a:fld>
            <a:endParaRPr sz="120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315"/>
        <p:cNvGrpSpPr/>
        <p:nvPr/>
      </p:nvGrpSpPr>
      <p:grpSpPr>
        <a:xfrm>
          <a:off x="0" y="0"/>
          <a:ext cx="0" cy="0"/>
          <a:chOff x="0" y="0"/>
          <a:chExt cx="0" cy="0"/>
        </a:xfrm>
      </p:grpSpPr>
      <p:sp>
        <p:nvSpPr>
          <p:cNvPr id="316" name="Google Shape;316;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17" name="Google Shape;317;p3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18" name="Google Shape;318;p3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13</a:t>
            </a:fld>
            <a:endParaRPr sz="1200">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332"/>
        <p:cNvGrpSpPr/>
        <p:nvPr/>
      </p:nvGrpSpPr>
      <p:grpSpPr>
        <a:xfrm>
          <a:off x="0" y="0"/>
          <a:ext cx="0" cy="0"/>
          <a:chOff x="0" y="0"/>
          <a:chExt cx="0" cy="0"/>
        </a:xfrm>
      </p:grpSpPr>
      <p:sp>
        <p:nvSpPr>
          <p:cNvPr id="333" name="Google Shape;333;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34" name="Google Shape;334;p4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35" name="Google Shape;335;p4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14</a:t>
            </a:fld>
            <a:endParaRPr sz="1200">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351"/>
        <p:cNvGrpSpPr/>
        <p:nvPr/>
      </p:nvGrpSpPr>
      <p:grpSpPr>
        <a:xfrm>
          <a:off x="0" y="0"/>
          <a:ext cx="0" cy="0"/>
          <a:chOff x="0" y="0"/>
          <a:chExt cx="0" cy="0"/>
        </a:xfrm>
      </p:grpSpPr>
      <p:sp>
        <p:nvSpPr>
          <p:cNvPr id="352" name="Google Shape;352;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53" name="Google Shape;353;p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54" name="Google Shape;354;p2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15</a:t>
            </a:fld>
            <a:endParaRPr sz="1200">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362"/>
        <p:cNvGrpSpPr/>
        <p:nvPr/>
      </p:nvGrpSpPr>
      <p:grpSpPr>
        <a:xfrm>
          <a:off x="0" y="0"/>
          <a:ext cx="0" cy="0"/>
          <a:chOff x="0" y="0"/>
          <a:chExt cx="0" cy="0"/>
        </a:xfrm>
      </p:grpSpPr>
      <p:sp>
        <p:nvSpPr>
          <p:cNvPr id="363" name="Google Shape;363;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64" name="Google Shape;364;p4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These relationships allow us to calculate delta H for a reaction without directly measuring it in the lab.</a:t>
            </a:r>
            <a:endParaRPr/>
          </a:p>
        </p:txBody>
      </p:sp>
      <p:sp>
        <p:nvSpPr>
          <p:cNvPr id="365" name="Google Shape;365;p4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16</a:t>
            </a:fld>
            <a:endParaRPr sz="1200">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375"/>
        <p:cNvGrpSpPr/>
        <p:nvPr/>
      </p:nvGrpSpPr>
      <p:grpSpPr>
        <a:xfrm>
          <a:off x="0" y="0"/>
          <a:ext cx="0" cy="0"/>
          <a:chOff x="0" y="0"/>
          <a:chExt cx="0" cy="0"/>
        </a:xfrm>
      </p:grpSpPr>
      <p:sp>
        <p:nvSpPr>
          <p:cNvPr id="376" name="Google Shape;376;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77" name="Google Shape;377;p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78" name="Google Shape;378;p4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17</a:t>
            </a:fld>
            <a:endParaRPr sz="1200">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387"/>
        <p:cNvGrpSpPr/>
        <p:nvPr/>
      </p:nvGrpSpPr>
      <p:grpSpPr>
        <a:xfrm>
          <a:off x="0" y="0"/>
          <a:ext cx="0" cy="0"/>
          <a:chOff x="0" y="0"/>
          <a:chExt cx="0" cy="0"/>
        </a:xfrm>
      </p:grpSpPr>
      <p:sp>
        <p:nvSpPr>
          <p:cNvPr id="388" name="Google Shape;388;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89" name="Google Shape;389;p4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90" name="Google Shape;390;p4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18</a:t>
            </a:fld>
            <a:endParaRPr sz="1200">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396"/>
        <p:cNvGrpSpPr/>
        <p:nvPr/>
      </p:nvGrpSpPr>
      <p:grpSpPr>
        <a:xfrm>
          <a:off x="0" y="0"/>
          <a:ext cx="0" cy="0"/>
          <a:chOff x="0" y="0"/>
          <a:chExt cx="0" cy="0"/>
        </a:xfrm>
      </p:grpSpPr>
      <p:sp>
        <p:nvSpPr>
          <p:cNvPr id="397" name="Google Shape;397;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98" name="Google Shape;398;p4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99" name="Google Shape;399;p4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19</a:t>
            </a:fld>
            <a:endParaRPr sz="1200">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77"/>
        <p:cNvGrpSpPr/>
        <p:nvPr/>
      </p:nvGrpSpPr>
      <p:grpSpPr>
        <a:xfrm>
          <a:off x="0" y="0"/>
          <a:ext cx="0" cy="0"/>
          <a:chOff x="0" y="0"/>
          <a:chExt cx="0" cy="0"/>
        </a:xfrm>
      </p:grpSpPr>
      <p:sp>
        <p:nvSpPr>
          <p:cNvPr id="178" name="Google Shape;178;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79" name="Google Shape;179;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Another name for the Law of Conservation of Energy is The First Law of Thermodynamics, the energy of the universe is constant.</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What is the PE of A in the final cartoon?  Who knows?  It could be saddle function, both a minima and maxima.  Energy is best measured as a difference between two states.  You could roll a ball down the Hillary Step and it might land in the groove of the Step.  It would still be 8000 m high.</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For everyone in this room, the state function of location is Los Angeles.  It doesn’t matter if you were born in SGM 123 and you’ve never left or you were born in another country, traveled all around the world, climbed mount everest, took a submarine ride down the the bottom of the ocean and then traveled to USC.  What matters is that here you are.  The state function of temperature of most of you is 37.0 C, but it doesn’t matter if you’ve had a fever before or you lived in Antarctica.</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0" name="Google Shape;180;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2</a:t>
            </a:fld>
            <a:endParaRPr sz="1200">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415"/>
        <p:cNvGrpSpPr/>
        <p:nvPr/>
      </p:nvGrpSpPr>
      <p:grpSpPr>
        <a:xfrm>
          <a:off x="0" y="0"/>
          <a:ext cx="0" cy="0"/>
          <a:chOff x="0" y="0"/>
          <a:chExt cx="0" cy="0"/>
        </a:xfrm>
      </p:grpSpPr>
      <p:sp>
        <p:nvSpPr>
          <p:cNvPr id="416" name="Google Shape;416;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417" name="Google Shape;417;p5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18" name="Google Shape;418;p5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20</a:t>
            </a:fld>
            <a:endParaRPr sz="1200">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425"/>
        <p:cNvGrpSpPr/>
        <p:nvPr/>
      </p:nvGrpSpPr>
      <p:grpSpPr>
        <a:xfrm>
          <a:off x="0" y="0"/>
          <a:ext cx="0" cy="0"/>
          <a:chOff x="0" y="0"/>
          <a:chExt cx="0" cy="0"/>
        </a:xfrm>
      </p:grpSpPr>
      <p:sp>
        <p:nvSpPr>
          <p:cNvPr id="426" name="Google Shape;426;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427" name="Google Shape;427;p5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28" name="Google Shape;428;p5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21</a:t>
            </a:fld>
            <a:endParaRPr sz="1200">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440"/>
        <p:cNvGrpSpPr/>
        <p:nvPr/>
      </p:nvGrpSpPr>
      <p:grpSpPr>
        <a:xfrm>
          <a:off x="0" y="0"/>
          <a:ext cx="0" cy="0"/>
          <a:chOff x="0" y="0"/>
          <a:chExt cx="0" cy="0"/>
        </a:xfrm>
      </p:grpSpPr>
      <p:sp>
        <p:nvSpPr>
          <p:cNvPr id="441" name="Google Shape;441;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442" name="Google Shape;442;p5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43" name="Google Shape;443;p5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22</a:t>
            </a:fld>
            <a:endParaRPr sz="1200">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450"/>
        <p:cNvGrpSpPr/>
        <p:nvPr/>
      </p:nvGrpSpPr>
      <p:grpSpPr>
        <a:xfrm>
          <a:off x="0" y="0"/>
          <a:ext cx="0" cy="0"/>
          <a:chOff x="0" y="0"/>
          <a:chExt cx="0" cy="0"/>
        </a:xfrm>
      </p:grpSpPr>
      <p:sp>
        <p:nvSpPr>
          <p:cNvPr id="451" name="Google Shape;451;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452" name="Google Shape;452;p5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53" name="Google Shape;453;p5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23</a:t>
            </a:fld>
            <a:endParaRPr sz="1200">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472"/>
        <p:cNvGrpSpPr/>
        <p:nvPr/>
      </p:nvGrpSpPr>
      <p:grpSpPr>
        <a:xfrm>
          <a:off x="0" y="0"/>
          <a:ext cx="0" cy="0"/>
          <a:chOff x="0" y="0"/>
          <a:chExt cx="0" cy="0"/>
        </a:xfrm>
      </p:grpSpPr>
      <p:sp>
        <p:nvSpPr>
          <p:cNvPr id="473" name="Google Shape;473;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474" name="Google Shape;474;p5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75" name="Google Shape;475;p5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24</a:t>
            </a:fld>
            <a:endParaRPr sz="1200">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499"/>
        <p:cNvGrpSpPr/>
        <p:nvPr/>
      </p:nvGrpSpPr>
      <p:grpSpPr>
        <a:xfrm>
          <a:off x="0" y="0"/>
          <a:ext cx="0" cy="0"/>
          <a:chOff x="0" y="0"/>
          <a:chExt cx="0" cy="0"/>
        </a:xfrm>
      </p:grpSpPr>
      <p:sp>
        <p:nvSpPr>
          <p:cNvPr id="500" name="Google Shape;500;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501" name="Google Shape;501;p6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NOTE:  This answer is slightly different from the one in your text on pg. 252, even though both problems solve for the </a:t>
            </a:r>
            <a:r>
              <a:rPr lang="en-US" sz="1200" b="0" i="0" u="none" strike="noStrike" cap="none">
                <a:solidFill>
                  <a:schemeClr val="dk1"/>
                </a:solidFill>
                <a:latin typeface="Noto Sans Symbols"/>
                <a:ea typeface="Noto Sans Symbols"/>
                <a:cs typeface="Noto Sans Symbols"/>
                <a:sym typeface="Noto Sans Symbols"/>
              </a:rPr>
              <a:t>Δ</a:t>
            </a:r>
            <a:r>
              <a:rPr lang="en-US" sz="1200" b="0" i="0" u="none" strike="noStrike" cap="none">
                <a:solidFill>
                  <a:schemeClr val="dk1"/>
                </a:solidFill>
                <a:latin typeface="Calibri"/>
                <a:ea typeface="Calibri"/>
                <a:cs typeface="Calibri"/>
                <a:sym typeface="Calibri"/>
              </a:rPr>
              <a:t>Hrxn of combustion of octane.  Two differences:</a:t>
            </a:r>
            <a:endParaRPr/>
          </a:p>
          <a:p>
            <a:pPr marL="228600" marR="0" lvl="0" indent="-228600" algn="l" rtl="0">
              <a:spcBef>
                <a:spcPts val="0"/>
              </a:spcBef>
              <a:spcAft>
                <a:spcPts val="0"/>
              </a:spcAft>
              <a:buClr>
                <a:schemeClr val="dk1"/>
              </a:buClr>
              <a:buSzPts val="1200"/>
              <a:buFont typeface="Calibri"/>
              <a:buAutoNum type="arabicParenR"/>
            </a:pPr>
            <a:r>
              <a:rPr lang="en-US" sz="1200" b="0" i="0" u="none" strike="noStrike" cap="none">
                <a:solidFill>
                  <a:schemeClr val="dk1"/>
                </a:solidFill>
                <a:latin typeface="Calibri"/>
                <a:ea typeface="Calibri"/>
                <a:cs typeface="Calibri"/>
                <a:sym typeface="Calibri"/>
              </a:rPr>
              <a:t>I (this problem) solves for gaseous water.  Your text solves for liquid water.</a:t>
            </a:r>
            <a:endParaRPr/>
          </a:p>
          <a:p>
            <a:pPr marL="228600" marR="0" lvl="0" indent="-228600" algn="l" rtl="0">
              <a:spcBef>
                <a:spcPts val="0"/>
              </a:spcBef>
              <a:spcAft>
                <a:spcPts val="0"/>
              </a:spcAft>
              <a:buClr>
                <a:schemeClr val="dk1"/>
              </a:buClr>
              <a:buSzPts val="1200"/>
              <a:buFont typeface="Calibri"/>
              <a:buAutoNum type="arabicParenR"/>
            </a:pPr>
            <a:r>
              <a:rPr lang="en-US" sz="1200" b="0" i="0" u="none" strike="noStrike" cap="none">
                <a:solidFill>
                  <a:schemeClr val="dk1"/>
                </a:solidFill>
                <a:latin typeface="Calibri"/>
                <a:ea typeface="Calibri"/>
                <a:cs typeface="Calibri"/>
                <a:sym typeface="Calibri"/>
              </a:rPr>
              <a:t>This problems solves kJ/mol.  The problem is your text is off by roughly a factor of two since it solves for 2 mols of octane.</a:t>
            </a:r>
            <a:endParaRPr/>
          </a:p>
          <a:p>
            <a:pPr marL="228600" marR="0" lvl="0" indent="-15240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228600" marR="0" lvl="0" indent="-228600" algn="l" rtl="0">
              <a:spcBef>
                <a:spcPts val="0"/>
              </a:spcBef>
              <a:spcAft>
                <a:spcPts val="0"/>
              </a:spcAft>
              <a:buNone/>
            </a:pPr>
            <a:r>
              <a:rPr lang="en-US" sz="1200" b="0" i="0" u="none" strike="noStrike" cap="none">
                <a:solidFill>
                  <a:schemeClr val="dk1"/>
                </a:solidFill>
                <a:latin typeface="Calibri"/>
                <a:ea typeface="Calibri"/>
                <a:cs typeface="Calibri"/>
                <a:sym typeface="Calibri"/>
              </a:rPr>
              <a:t>Should you worry?  No, on the exam this type of ambiguity will not appear.  You will be told exactly what units your answer should be in and what states of matter all reactants and products will be in.</a:t>
            </a:r>
            <a:endParaRPr/>
          </a:p>
        </p:txBody>
      </p:sp>
      <p:sp>
        <p:nvSpPr>
          <p:cNvPr id="502" name="Google Shape;502;p6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25</a:t>
            </a:fld>
            <a:endParaRPr sz="120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86"/>
        <p:cNvGrpSpPr/>
        <p:nvPr/>
      </p:nvGrpSpPr>
      <p:grpSpPr>
        <a:xfrm>
          <a:off x="0" y="0"/>
          <a:ext cx="0" cy="0"/>
          <a:chOff x="0" y="0"/>
          <a:chExt cx="0" cy="0"/>
        </a:xfrm>
      </p:grpSpPr>
      <p:sp>
        <p:nvSpPr>
          <p:cNvPr id="187" name="Google Shape;187;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88" name="Google Shape;188;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9" name="Google Shape;189;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3</a:t>
            </a:fld>
            <a:endParaRPr sz="1200">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96"/>
        <p:cNvGrpSpPr/>
        <p:nvPr/>
      </p:nvGrpSpPr>
      <p:grpSpPr>
        <a:xfrm>
          <a:off x="0" y="0"/>
          <a:ext cx="0" cy="0"/>
          <a:chOff x="0" y="0"/>
          <a:chExt cx="0" cy="0"/>
        </a:xfrm>
      </p:grpSpPr>
      <p:sp>
        <p:nvSpPr>
          <p:cNvPr id="197" name="Google Shape;19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98" name="Google Shape;198;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9" name="Google Shape;199;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4</a:t>
            </a:fld>
            <a:endParaRPr sz="120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08"/>
        <p:cNvGrpSpPr/>
        <p:nvPr/>
      </p:nvGrpSpPr>
      <p:grpSpPr>
        <a:xfrm>
          <a:off x="0" y="0"/>
          <a:ext cx="0" cy="0"/>
          <a:chOff x="0" y="0"/>
          <a:chExt cx="0" cy="0"/>
        </a:xfrm>
      </p:grpSpPr>
      <p:sp>
        <p:nvSpPr>
          <p:cNvPr id="209" name="Google Shape;209;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10" name="Google Shape;210;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11" name="Google Shape;211;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5</a:t>
            </a:fld>
            <a:endParaRPr sz="120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21"/>
        <p:cNvGrpSpPr/>
        <p:nvPr/>
      </p:nvGrpSpPr>
      <p:grpSpPr>
        <a:xfrm>
          <a:off x="0" y="0"/>
          <a:ext cx="0" cy="0"/>
          <a:chOff x="0" y="0"/>
          <a:chExt cx="0" cy="0"/>
        </a:xfrm>
      </p:grpSpPr>
      <p:sp>
        <p:nvSpPr>
          <p:cNvPr id="222" name="Google Shape;222;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23" name="Google Shape;223;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24" name="Google Shape;224;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6</a:t>
            </a:fld>
            <a:endParaRPr sz="1200">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32"/>
        <p:cNvGrpSpPr/>
        <p:nvPr/>
      </p:nvGrpSpPr>
      <p:grpSpPr>
        <a:xfrm>
          <a:off x="0" y="0"/>
          <a:ext cx="0" cy="0"/>
          <a:chOff x="0" y="0"/>
          <a:chExt cx="0" cy="0"/>
        </a:xfrm>
      </p:grpSpPr>
      <p:sp>
        <p:nvSpPr>
          <p:cNvPr id="233" name="Google Shape;233;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34" name="Google Shape;234;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35" name="Google Shape;235;p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7</a:t>
            </a:fld>
            <a:endParaRPr sz="1200">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53"/>
        <p:cNvGrpSpPr/>
        <p:nvPr/>
      </p:nvGrpSpPr>
      <p:grpSpPr>
        <a:xfrm>
          <a:off x="0" y="0"/>
          <a:ext cx="0" cy="0"/>
          <a:chOff x="0" y="0"/>
          <a:chExt cx="0" cy="0"/>
        </a:xfrm>
      </p:grpSpPr>
      <p:sp>
        <p:nvSpPr>
          <p:cNvPr id="254" name="Google Shape;254;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55" name="Google Shape;255;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56" name="Google Shape;256;p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8</a:t>
            </a:fld>
            <a:endParaRPr sz="120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64"/>
        <p:cNvGrpSpPr/>
        <p:nvPr/>
      </p:nvGrpSpPr>
      <p:grpSpPr>
        <a:xfrm>
          <a:off x="0" y="0"/>
          <a:ext cx="0" cy="0"/>
          <a:chOff x="0" y="0"/>
          <a:chExt cx="0" cy="0"/>
        </a:xfrm>
      </p:grpSpPr>
      <p:sp>
        <p:nvSpPr>
          <p:cNvPr id="265" name="Google Shape;265;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66" name="Google Shape;266;p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67" name="Google Shape;267;p2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None/>
              </a:pPr>
              <a:t>9</a:t>
            </a:fld>
            <a:endParaRPr sz="120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matchingName="Title Slide" type="title">
  <p:cSld name="TITLE">
    <p:bg>
      <p:bgPr>
        <a:solidFill>
          <a:schemeClr val="lt2"/>
        </a:solidFill>
        <a:effectLst/>
      </p:bgPr>
    </p:bg>
    <p:spTree>
      <p:nvGrpSpPr>
        <p:cNvPr id="1" name="Shape 24"/>
        <p:cNvGrpSpPr/>
        <p:nvPr/>
      </p:nvGrpSpPr>
      <p:grpSpPr>
        <a:xfrm>
          <a:off x="0" y="0"/>
          <a:ext cx="0" cy="0"/>
          <a:chOff x="0" y="0"/>
          <a:chExt cx="0" cy="0"/>
        </a:xfrm>
      </p:grpSpPr>
      <p:sp>
        <p:nvSpPr>
          <p:cNvPr id="25" name="Google Shape;25;p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Georgia"/>
              <a:ea typeface="Georgia"/>
              <a:cs typeface="Georgia"/>
              <a:sym typeface="Georgia"/>
            </a:endParaRPr>
          </a:p>
        </p:txBody>
      </p:sp>
      <p:sp>
        <p:nvSpPr>
          <p:cNvPr id="26" name="Google Shape;26;p2"/>
          <p:cNvSpPr/>
          <p:nvPr/>
        </p:nvSpPr>
        <p:spPr>
          <a:xfrm>
            <a:off x="8991600" y="3175"/>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Georgia"/>
              <a:ea typeface="Georgia"/>
              <a:cs typeface="Georgia"/>
              <a:sym typeface="Georgia"/>
            </a:endParaRPr>
          </a:p>
        </p:txBody>
      </p:sp>
      <p:sp>
        <p:nvSpPr>
          <p:cNvPr id="27" name="Google Shape;27;p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Georgia"/>
              <a:ea typeface="Georgia"/>
              <a:cs typeface="Georgia"/>
              <a:sym typeface="Georgia"/>
            </a:endParaRPr>
          </a:p>
        </p:txBody>
      </p:sp>
      <p:sp>
        <p:nvSpPr>
          <p:cNvPr id="28" name="Google Shape;28;p2"/>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Georgia"/>
              <a:ea typeface="Georgia"/>
              <a:cs typeface="Georgia"/>
              <a:sym typeface="Georgia"/>
            </a:endParaRPr>
          </a:p>
        </p:txBody>
      </p:sp>
      <p:sp>
        <p:nvSpPr>
          <p:cNvPr id="29" name="Google Shape;29;p2"/>
          <p:cNvSpPr/>
          <p:nvPr/>
        </p:nvSpPr>
        <p:spPr>
          <a:xfrm>
            <a:off x="146050" y="6391275"/>
            <a:ext cx="8832850"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Georgia"/>
              <a:ea typeface="Georgia"/>
              <a:cs typeface="Georgia"/>
              <a:sym typeface="Georgia"/>
            </a:endParaRPr>
          </a:p>
        </p:txBody>
      </p:sp>
      <p:cxnSp>
        <p:nvCxnSpPr>
          <p:cNvPr id="30" name="Google Shape;30;p2"/>
          <p:cNvCxnSpPr/>
          <p:nvPr/>
        </p:nvCxnSpPr>
        <p:spPr>
          <a:xfrm>
            <a:off x="155575" y="2419350"/>
            <a:ext cx="8832850" cy="0"/>
          </a:xfrm>
          <a:prstGeom prst="straightConnector1">
            <a:avLst/>
          </a:prstGeom>
          <a:noFill/>
          <a:ln w="11425" cap="flat" cmpd="sng">
            <a:solidFill>
              <a:srgbClr val="7A9798"/>
            </a:solidFill>
            <a:prstDash val="dash"/>
            <a:round/>
            <a:headEnd type="none" w="sm" len="sm"/>
            <a:tailEnd type="none" w="sm" len="sm"/>
          </a:ln>
        </p:spPr>
      </p:cxnSp>
      <p:sp>
        <p:nvSpPr>
          <p:cNvPr id="31" name="Google Shape;31;p2"/>
          <p:cNvSpPr/>
          <p:nvPr/>
        </p:nvSpPr>
        <p:spPr>
          <a:xfrm>
            <a:off x="152400" y="152400"/>
            <a:ext cx="8832850" cy="6546850"/>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Georgia"/>
              <a:ea typeface="Georgia"/>
              <a:cs typeface="Georgia"/>
              <a:sym typeface="Georgia"/>
            </a:endParaRPr>
          </a:p>
        </p:txBody>
      </p:sp>
      <p:sp>
        <p:nvSpPr>
          <p:cNvPr id="32" name="Google Shape;32;p2"/>
          <p:cNvSpPr/>
          <p:nvPr/>
        </p:nvSpPr>
        <p:spPr>
          <a:xfrm>
            <a:off x="4267200" y="211455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3" name="Google Shape;33;p2"/>
          <p:cNvSpPr/>
          <p:nvPr/>
        </p:nvSpPr>
        <p:spPr>
          <a:xfrm>
            <a:off x="4362450" y="2209800"/>
            <a:ext cx="419100" cy="420688"/>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4" name="Google Shape;34;p2"/>
          <p:cNvSpPr txBox="1">
            <a:spLocks noGrp="1"/>
          </p:cNvSpPr>
          <p:nvPr>
            <p:ph type="subTitle" idx="1"/>
          </p:nvPr>
        </p:nvSpPr>
        <p:spPr>
          <a:xfrm>
            <a:off x="1371600" y="2819400"/>
            <a:ext cx="6400800" cy="1752600"/>
          </a:xfrm>
          <a:prstGeom prst="rect">
            <a:avLst/>
          </a:prstGeom>
          <a:noFill/>
          <a:ln>
            <a:noFill/>
          </a:ln>
        </p:spPr>
        <p:txBody>
          <a:bodyPr spcFirstLastPara="1" wrap="square" lIns="91425" tIns="91425" rIns="91425" bIns="91425" anchor="t" anchorCtr="0"/>
          <a:lstStyle>
            <a:lvl1pPr marL="0" marR="0" lvl="0" indent="0" algn="ctr" rtl="0">
              <a:spcBef>
                <a:spcPts val="320"/>
              </a:spcBef>
              <a:spcAft>
                <a:spcPts val="0"/>
              </a:spcAft>
              <a:buClr>
                <a:schemeClr val="accent1"/>
              </a:buClr>
              <a:buSzPts val="2295"/>
              <a:buFont typeface="Noto Sans Symbols"/>
              <a:buNone/>
              <a:defRPr sz="1600" b="1" i="0" u="none" strike="noStrike" cap="none">
                <a:solidFill>
                  <a:schemeClr val="dk2"/>
                </a:solidFill>
                <a:latin typeface="Georgia"/>
                <a:ea typeface="Georgia"/>
                <a:cs typeface="Georgia"/>
                <a:sym typeface="Georgia"/>
              </a:defRPr>
            </a:lvl1pPr>
            <a:lvl2pPr marL="457200" marR="0" lvl="1" indent="0" algn="ctr" rtl="0">
              <a:spcBef>
                <a:spcPts val="440"/>
              </a:spcBef>
              <a:spcAft>
                <a:spcPts val="0"/>
              </a:spcAft>
              <a:buClr>
                <a:schemeClr val="accent2"/>
              </a:buClr>
              <a:buSzPts val="1540"/>
              <a:buFont typeface="Noto Sans Symbols"/>
              <a:buNone/>
              <a:defRPr sz="2200" b="0" i="0" u="none" strike="noStrike" cap="none">
                <a:solidFill>
                  <a:schemeClr val="dk2"/>
                </a:solidFill>
                <a:latin typeface="Georgia"/>
                <a:ea typeface="Georgia"/>
                <a:cs typeface="Georgia"/>
                <a:sym typeface="Georgia"/>
              </a:defRPr>
            </a:lvl2pPr>
            <a:lvl3pPr marL="914400" marR="0" lvl="2" indent="0" algn="ctr" rtl="0">
              <a:spcBef>
                <a:spcPts val="400"/>
              </a:spcBef>
              <a:spcAft>
                <a:spcPts val="0"/>
              </a:spcAft>
              <a:buClr>
                <a:srgbClr val="8CADAE"/>
              </a:buClr>
              <a:buSzPts val="1500"/>
              <a:buFont typeface="Noto Sans Symbols"/>
              <a:buNone/>
              <a:defRPr sz="2000" b="0" i="0" u="none" strike="noStrike" cap="none">
                <a:solidFill>
                  <a:schemeClr val="dk1"/>
                </a:solidFill>
                <a:latin typeface="Georgia"/>
                <a:ea typeface="Georgia"/>
                <a:cs typeface="Georgia"/>
                <a:sym typeface="Georgia"/>
              </a:defRPr>
            </a:lvl3pPr>
            <a:lvl4pPr marL="1371600" marR="0" lvl="3" indent="0" algn="ctr" rtl="0">
              <a:spcBef>
                <a:spcPts val="400"/>
              </a:spcBef>
              <a:spcAft>
                <a:spcPts val="0"/>
              </a:spcAft>
              <a:buClr>
                <a:srgbClr val="8C7B70"/>
              </a:buClr>
              <a:buSzPts val="1400"/>
              <a:buFont typeface="Noto Sans Symbols"/>
              <a:buNone/>
              <a:defRPr sz="2000" b="0" i="0" u="none" strike="noStrike" cap="none">
                <a:solidFill>
                  <a:schemeClr val="dk2"/>
                </a:solidFill>
                <a:latin typeface="Georgia"/>
                <a:ea typeface="Georgia"/>
                <a:cs typeface="Georgia"/>
                <a:sym typeface="Georgia"/>
              </a:defRPr>
            </a:lvl4pPr>
            <a:lvl5pPr marL="1828800" marR="0" lvl="4" indent="0" algn="ctr" rtl="0">
              <a:spcBef>
                <a:spcPts val="400"/>
              </a:spcBef>
              <a:spcAft>
                <a:spcPts val="0"/>
              </a:spcAft>
              <a:buClr>
                <a:srgbClr val="8FB08C"/>
              </a:buClr>
              <a:buSzPts val="2000"/>
              <a:buFont typeface="Georgia"/>
              <a:buNone/>
              <a:defRPr sz="2000" b="0" i="0" u="none" strike="noStrike" cap="none">
                <a:solidFill>
                  <a:schemeClr val="dk1"/>
                </a:solidFill>
                <a:latin typeface="Georgia"/>
                <a:ea typeface="Georgia"/>
                <a:cs typeface="Georgia"/>
                <a:sym typeface="Georgia"/>
              </a:defRPr>
            </a:lvl5pPr>
            <a:lvl6pPr marL="2286000" marR="0" lvl="5" indent="0" algn="ctr" rtl="0">
              <a:spcBef>
                <a:spcPts val="360"/>
              </a:spcBef>
              <a:spcAft>
                <a:spcPts val="0"/>
              </a:spcAft>
              <a:buClr>
                <a:schemeClr val="accent6"/>
              </a:buClr>
              <a:buSzPts val="1440"/>
              <a:buFont typeface="Noto Sans Symbols"/>
              <a:buNone/>
              <a:defRPr sz="1800" b="0" i="0" u="none" strike="noStrike" cap="none">
                <a:solidFill>
                  <a:schemeClr val="dk1"/>
                </a:solidFill>
                <a:latin typeface="Georgia"/>
                <a:ea typeface="Georgia"/>
                <a:cs typeface="Georgia"/>
                <a:sym typeface="Georgia"/>
              </a:defRPr>
            </a:lvl6pPr>
            <a:lvl7pPr marL="2743200" marR="0" lvl="6" indent="0" algn="ctr" rtl="0">
              <a:spcBef>
                <a:spcPts val="320"/>
              </a:spcBef>
              <a:spcAft>
                <a:spcPts val="0"/>
              </a:spcAft>
              <a:buClr>
                <a:srgbClr val="B75640"/>
              </a:buClr>
              <a:buSzPts val="1440"/>
              <a:buFont typeface="Georgia"/>
              <a:buNone/>
              <a:defRPr sz="1600" b="0" i="0" u="none" strike="noStrike" cap="none">
                <a:solidFill>
                  <a:schemeClr val="dk1"/>
                </a:solidFill>
                <a:latin typeface="Georgia"/>
                <a:ea typeface="Georgia"/>
                <a:cs typeface="Georgia"/>
                <a:sym typeface="Georgia"/>
              </a:defRPr>
            </a:lvl7pPr>
            <a:lvl8pPr marL="3200400" marR="0" lvl="7" indent="0" algn="ctr" rtl="0">
              <a:spcBef>
                <a:spcPts val="320"/>
              </a:spcBef>
              <a:spcAft>
                <a:spcPts val="0"/>
              </a:spcAft>
              <a:buClr>
                <a:srgbClr val="7A6B62"/>
              </a:buClr>
              <a:buSzPts val="1600"/>
              <a:buFont typeface="Georgia"/>
              <a:buNone/>
              <a:defRPr sz="1600" b="0" i="0" u="none" strike="noStrike" cap="none">
                <a:solidFill>
                  <a:schemeClr val="dk1"/>
                </a:solidFill>
                <a:latin typeface="Georgia"/>
                <a:ea typeface="Georgia"/>
                <a:cs typeface="Georgia"/>
                <a:sym typeface="Georgia"/>
              </a:defRPr>
            </a:lvl8pPr>
            <a:lvl9pPr marL="3657600" marR="0" lvl="8" indent="0" algn="ctr" rtl="0">
              <a:spcBef>
                <a:spcPts val="280"/>
              </a:spcBef>
              <a:spcAft>
                <a:spcPts val="0"/>
              </a:spcAft>
              <a:buClr>
                <a:srgbClr val="B29D00"/>
              </a:buClr>
              <a:buSzPts val="1260"/>
              <a:buFont typeface="Georgia"/>
              <a:buNone/>
              <a:defRPr sz="1400" b="0" i="0" u="none" strike="noStrike" cap="none">
                <a:solidFill>
                  <a:schemeClr val="dk1"/>
                </a:solidFill>
                <a:latin typeface="Georgia"/>
                <a:ea typeface="Georgia"/>
                <a:cs typeface="Georgia"/>
                <a:sym typeface="Georgia"/>
              </a:defRPr>
            </a:lvl9pPr>
          </a:lstStyle>
          <a:p>
            <a:endParaRPr/>
          </a:p>
        </p:txBody>
      </p:sp>
      <p:sp>
        <p:nvSpPr>
          <p:cNvPr id="35" name="Google Shape;35;p2"/>
          <p:cNvSpPr txBox="1">
            <a:spLocks noGrp="1"/>
          </p:cNvSpPr>
          <p:nvPr>
            <p:ph type="ctrTitle"/>
          </p:nvPr>
        </p:nvSpPr>
        <p:spPr>
          <a:xfrm>
            <a:off x="685800" y="381000"/>
            <a:ext cx="7772400" cy="1752600"/>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SzPts val="1400"/>
              <a:buNone/>
              <a:defRPr sz="4200" b="0" i="0" u="none" strike="noStrike" cap="none">
                <a:solidFill>
                  <a:schemeClr val="accent1"/>
                </a:solidFill>
                <a:latin typeface="Georgia"/>
                <a:ea typeface="Georgia"/>
                <a:cs typeface="Georgia"/>
                <a:sym typeface="Georgia"/>
              </a:defRPr>
            </a:lvl1pPr>
            <a:lvl2pPr marL="0" marR="0" lvl="1"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9pPr>
          </a:lstStyle>
          <a:p>
            <a:endParaRPr/>
          </a:p>
        </p:txBody>
      </p:sp>
      <p:sp>
        <p:nvSpPr>
          <p:cNvPr id="36" name="Google Shape;36;p2"/>
          <p:cNvSpPr txBox="1">
            <a:spLocks noGrp="1"/>
          </p:cNvSpPr>
          <p:nvPr>
            <p:ph type="dt" idx="10"/>
          </p:nvPr>
        </p:nvSpPr>
        <p:spPr>
          <a:xfrm>
            <a:off x="5791200" y="6405563"/>
            <a:ext cx="3044825"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b="0" i="0" u="none" strike="noStrike" cap="none">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Google Shape;37;p2"/>
          <p:cNvSpPr txBox="1">
            <a:spLocks noGrp="1"/>
          </p:cNvSpPr>
          <p:nvPr>
            <p:ph type="ftr" idx="11"/>
          </p:nvPr>
        </p:nvSpPr>
        <p:spPr>
          <a:xfrm>
            <a:off x="304800" y="6410325"/>
            <a:ext cx="3581400" cy="366713"/>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8" name="Google Shape;38;p2"/>
          <p:cNvSpPr txBox="1">
            <a:spLocks noGrp="1"/>
          </p:cNvSpPr>
          <p:nvPr>
            <p:ph type="sldNum" idx="12"/>
          </p:nvPr>
        </p:nvSpPr>
        <p:spPr>
          <a:xfrm>
            <a:off x="4343400" y="2198688"/>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spcAft>
                <a:spcPts val="0"/>
              </a:spcAft>
              <a:buNone/>
              <a:defRPr sz="1600" b="0" i="0" u="none" strike="noStrike" cap="none">
                <a:solidFill>
                  <a:srgbClr val="7A9798"/>
                </a:solidFill>
                <a:latin typeface="Georgia"/>
                <a:ea typeface="Georgia"/>
                <a:cs typeface="Georgia"/>
                <a:sym typeface="Georgia"/>
              </a:defRPr>
            </a:lvl1pPr>
            <a:lvl2pPr marL="0" marR="0" lvl="1" indent="0" algn="ctr" rtl="0">
              <a:spcBef>
                <a:spcPts val="0"/>
              </a:spcBef>
              <a:spcAft>
                <a:spcPts val="0"/>
              </a:spcAft>
              <a:buNone/>
              <a:defRPr sz="1600" b="0" i="0" u="none" strike="noStrike" cap="none">
                <a:solidFill>
                  <a:srgbClr val="7A9798"/>
                </a:solidFill>
                <a:latin typeface="Georgia"/>
                <a:ea typeface="Georgia"/>
                <a:cs typeface="Georgia"/>
                <a:sym typeface="Georgia"/>
              </a:defRPr>
            </a:lvl2pPr>
            <a:lvl3pPr marL="0" marR="0" lvl="2" indent="0" algn="ctr" rtl="0">
              <a:spcBef>
                <a:spcPts val="0"/>
              </a:spcBef>
              <a:spcAft>
                <a:spcPts val="0"/>
              </a:spcAft>
              <a:buNone/>
              <a:defRPr sz="1600" b="0" i="0" u="none" strike="noStrike" cap="none">
                <a:solidFill>
                  <a:srgbClr val="7A9798"/>
                </a:solidFill>
                <a:latin typeface="Georgia"/>
                <a:ea typeface="Georgia"/>
                <a:cs typeface="Georgia"/>
                <a:sym typeface="Georgia"/>
              </a:defRPr>
            </a:lvl3pPr>
            <a:lvl4pPr marL="0" marR="0" lvl="3" indent="0" algn="ctr" rtl="0">
              <a:spcBef>
                <a:spcPts val="0"/>
              </a:spcBef>
              <a:spcAft>
                <a:spcPts val="0"/>
              </a:spcAft>
              <a:buNone/>
              <a:defRPr sz="1600" b="0" i="0" u="none" strike="noStrike" cap="none">
                <a:solidFill>
                  <a:srgbClr val="7A9798"/>
                </a:solidFill>
                <a:latin typeface="Georgia"/>
                <a:ea typeface="Georgia"/>
                <a:cs typeface="Georgia"/>
                <a:sym typeface="Georgia"/>
              </a:defRPr>
            </a:lvl4pPr>
            <a:lvl5pPr marL="0" marR="0" lvl="4" indent="0" algn="ctr" rtl="0">
              <a:spcBef>
                <a:spcPts val="0"/>
              </a:spcBef>
              <a:spcAft>
                <a:spcPts val="0"/>
              </a:spcAft>
              <a:buNone/>
              <a:defRPr sz="1600" b="0" i="0" u="none" strike="noStrike" cap="none">
                <a:solidFill>
                  <a:srgbClr val="7A9798"/>
                </a:solidFill>
                <a:latin typeface="Georgia"/>
                <a:ea typeface="Georgia"/>
                <a:cs typeface="Georgia"/>
                <a:sym typeface="Georgia"/>
              </a:defRPr>
            </a:lvl5pPr>
            <a:lvl6pPr marL="0" marR="0" lvl="5" indent="0" algn="ctr" rtl="0">
              <a:spcBef>
                <a:spcPts val="0"/>
              </a:spcBef>
              <a:spcAft>
                <a:spcPts val="0"/>
              </a:spcAft>
              <a:buNone/>
              <a:defRPr sz="1600" b="0" i="0" u="none" strike="noStrike" cap="none">
                <a:solidFill>
                  <a:srgbClr val="7A9798"/>
                </a:solidFill>
                <a:latin typeface="Georgia"/>
                <a:ea typeface="Georgia"/>
                <a:cs typeface="Georgia"/>
                <a:sym typeface="Georgia"/>
              </a:defRPr>
            </a:lvl6pPr>
            <a:lvl7pPr marL="0" marR="0" lvl="6" indent="0" algn="ctr" rtl="0">
              <a:spcBef>
                <a:spcPts val="0"/>
              </a:spcBef>
              <a:spcAft>
                <a:spcPts val="0"/>
              </a:spcAft>
              <a:buNone/>
              <a:defRPr sz="1600" b="0" i="0" u="none" strike="noStrike" cap="none">
                <a:solidFill>
                  <a:srgbClr val="7A9798"/>
                </a:solidFill>
                <a:latin typeface="Georgia"/>
                <a:ea typeface="Georgia"/>
                <a:cs typeface="Georgia"/>
                <a:sym typeface="Georgia"/>
              </a:defRPr>
            </a:lvl7pPr>
            <a:lvl8pPr marL="0" marR="0" lvl="7" indent="0" algn="ctr" rtl="0">
              <a:spcBef>
                <a:spcPts val="0"/>
              </a:spcBef>
              <a:spcAft>
                <a:spcPts val="0"/>
              </a:spcAft>
              <a:buNone/>
              <a:defRPr sz="1600" b="0" i="0" u="none" strike="noStrike" cap="none">
                <a:solidFill>
                  <a:srgbClr val="7A9798"/>
                </a:solidFill>
                <a:latin typeface="Georgia"/>
                <a:ea typeface="Georgia"/>
                <a:cs typeface="Georgia"/>
                <a:sym typeface="Georgia"/>
              </a:defRPr>
            </a:lvl8pPr>
            <a:lvl9pPr marL="0" marR="0" lvl="8" indent="0" algn="ctr" rtl="0">
              <a:spcBef>
                <a:spcPts val="0"/>
              </a:spcBef>
              <a:spcAft>
                <a:spcPts val="0"/>
              </a:spcAft>
              <a:buNone/>
              <a:defRPr sz="1600" b="0" i="0" u="none" strike="noStrike" cap="none">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and Vertical Text" type="vertTx">
  <p:cSld name="VERTICAL_TEXT">
    <p:bg>
      <p:bgPr>
        <a:solidFill>
          <a:schemeClr val="lt2"/>
        </a:solidFill>
        <a:effectLst/>
      </p:bgPr>
    </p:bg>
    <p:spTree>
      <p:nvGrpSpPr>
        <p:cNvPr id="1" name="Shape 141"/>
        <p:cNvGrpSpPr/>
        <p:nvPr/>
      </p:nvGrpSpPr>
      <p:grpSpPr>
        <a:xfrm>
          <a:off x="0" y="0"/>
          <a:ext cx="0" cy="0"/>
          <a:chOff x="0" y="0"/>
          <a:chExt cx="0" cy="0"/>
        </a:xfrm>
      </p:grpSpPr>
      <p:sp>
        <p:nvSpPr>
          <p:cNvPr id="142" name="Google Shape;142;p11"/>
          <p:cNvSpPr txBox="1">
            <a:spLocks noGrp="1"/>
          </p:cNvSpPr>
          <p:nvPr>
            <p:ph type="title"/>
          </p:nvPr>
        </p:nvSpPr>
        <p:spPr>
          <a:xfrm>
            <a:off x="301625" y="228600"/>
            <a:ext cx="8534400" cy="758825"/>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9pPr>
          </a:lstStyle>
          <a:p>
            <a:endParaRPr/>
          </a:p>
        </p:txBody>
      </p:sp>
      <p:sp>
        <p:nvSpPr>
          <p:cNvPr id="143" name="Google Shape;143;p11"/>
          <p:cNvSpPr txBox="1">
            <a:spLocks noGrp="1"/>
          </p:cNvSpPr>
          <p:nvPr>
            <p:ph type="body" idx="1"/>
          </p:nvPr>
        </p:nvSpPr>
        <p:spPr>
          <a:xfrm rot="5400000">
            <a:off x="2269331" y="-443706"/>
            <a:ext cx="4598988" cy="8534400"/>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rgbClr val="8CADAE"/>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rgbClr val="8C7B70"/>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55600" algn="l" rtl="0">
              <a:spcBef>
                <a:spcPts val="400"/>
              </a:spcBef>
              <a:spcAft>
                <a:spcPts val="0"/>
              </a:spcAft>
              <a:buClr>
                <a:srgbClr val="8FB08C"/>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44" name="Google Shape;144;p11"/>
          <p:cNvSpPr txBox="1">
            <a:spLocks noGrp="1"/>
          </p:cNvSpPr>
          <p:nvPr>
            <p:ph type="dt" idx="10"/>
          </p:nvPr>
        </p:nvSpPr>
        <p:spPr>
          <a:xfrm>
            <a:off x="5791200" y="6405563"/>
            <a:ext cx="3044825"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5" name="Google Shape;145;p11"/>
          <p:cNvSpPr txBox="1">
            <a:spLocks noGrp="1"/>
          </p:cNvSpPr>
          <p:nvPr>
            <p:ph type="ftr" idx="11"/>
          </p:nvPr>
        </p:nvSpPr>
        <p:spPr>
          <a:xfrm>
            <a:off x="304800" y="6410325"/>
            <a:ext cx="3581400" cy="366713"/>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6" name="Google Shape;146;p11"/>
          <p:cNvSpPr txBox="1">
            <a:spLocks noGrp="1"/>
          </p:cNvSpPr>
          <p:nvPr>
            <p:ph type="sldNum" idx="12"/>
          </p:nvPr>
        </p:nvSpPr>
        <p:spPr>
          <a:xfrm>
            <a:off x="4343400" y="1039813"/>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spcAft>
                <a:spcPts val="0"/>
              </a:spcAft>
              <a:buNone/>
              <a:defRPr sz="1600">
                <a:solidFill>
                  <a:srgbClr val="7A9798"/>
                </a:solidFill>
                <a:latin typeface="Georgia"/>
                <a:ea typeface="Georgia"/>
                <a:cs typeface="Georgia"/>
                <a:sym typeface="Georgia"/>
              </a:defRPr>
            </a:lvl1pPr>
            <a:lvl2pPr marL="0" marR="0" lvl="1" indent="0" algn="ctr" rtl="0">
              <a:spcBef>
                <a:spcPts val="0"/>
              </a:spcBef>
              <a:spcAft>
                <a:spcPts val="0"/>
              </a:spcAft>
              <a:buNone/>
              <a:defRPr sz="1600">
                <a:solidFill>
                  <a:srgbClr val="7A9798"/>
                </a:solidFill>
                <a:latin typeface="Georgia"/>
                <a:ea typeface="Georgia"/>
                <a:cs typeface="Georgia"/>
                <a:sym typeface="Georgia"/>
              </a:defRPr>
            </a:lvl2pPr>
            <a:lvl3pPr marL="0" marR="0" lvl="2" indent="0" algn="ctr" rtl="0">
              <a:spcBef>
                <a:spcPts val="0"/>
              </a:spcBef>
              <a:spcAft>
                <a:spcPts val="0"/>
              </a:spcAft>
              <a:buNone/>
              <a:defRPr sz="1600">
                <a:solidFill>
                  <a:srgbClr val="7A9798"/>
                </a:solidFill>
                <a:latin typeface="Georgia"/>
                <a:ea typeface="Georgia"/>
                <a:cs typeface="Georgia"/>
                <a:sym typeface="Georgia"/>
              </a:defRPr>
            </a:lvl3pPr>
            <a:lvl4pPr marL="0" marR="0" lvl="3" indent="0" algn="ctr" rtl="0">
              <a:spcBef>
                <a:spcPts val="0"/>
              </a:spcBef>
              <a:spcAft>
                <a:spcPts val="0"/>
              </a:spcAft>
              <a:buNone/>
              <a:defRPr sz="1600">
                <a:solidFill>
                  <a:srgbClr val="7A9798"/>
                </a:solidFill>
                <a:latin typeface="Georgia"/>
                <a:ea typeface="Georgia"/>
                <a:cs typeface="Georgia"/>
                <a:sym typeface="Georgia"/>
              </a:defRPr>
            </a:lvl4pPr>
            <a:lvl5pPr marL="0" marR="0" lvl="4" indent="0" algn="ctr" rtl="0">
              <a:spcBef>
                <a:spcPts val="0"/>
              </a:spcBef>
              <a:spcAft>
                <a:spcPts val="0"/>
              </a:spcAft>
              <a:buNone/>
              <a:defRPr sz="1600">
                <a:solidFill>
                  <a:srgbClr val="7A9798"/>
                </a:solidFill>
                <a:latin typeface="Georgia"/>
                <a:ea typeface="Georgia"/>
                <a:cs typeface="Georgia"/>
                <a:sym typeface="Georgia"/>
              </a:defRPr>
            </a:lvl5pPr>
            <a:lvl6pPr marL="0" marR="0" lvl="5" indent="0" algn="ctr" rtl="0">
              <a:spcBef>
                <a:spcPts val="0"/>
              </a:spcBef>
              <a:spcAft>
                <a:spcPts val="0"/>
              </a:spcAft>
              <a:buNone/>
              <a:defRPr sz="1600">
                <a:solidFill>
                  <a:srgbClr val="7A9798"/>
                </a:solidFill>
                <a:latin typeface="Georgia"/>
                <a:ea typeface="Georgia"/>
                <a:cs typeface="Georgia"/>
                <a:sym typeface="Georgia"/>
              </a:defRPr>
            </a:lvl6pPr>
            <a:lvl7pPr marL="0" marR="0" lvl="6" indent="0" algn="ctr" rtl="0">
              <a:spcBef>
                <a:spcPts val="0"/>
              </a:spcBef>
              <a:spcAft>
                <a:spcPts val="0"/>
              </a:spcAft>
              <a:buNone/>
              <a:defRPr sz="1600">
                <a:solidFill>
                  <a:srgbClr val="7A9798"/>
                </a:solidFill>
                <a:latin typeface="Georgia"/>
                <a:ea typeface="Georgia"/>
                <a:cs typeface="Georgia"/>
                <a:sym typeface="Georgia"/>
              </a:defRPr>
            </a:lvl7pPr>
            <a:lvl8pPr marL="0" marR="0" lvl="7" indent="0" algn="ctr" rtl="0">
              <a:spcBef>
                <a:spcPts val="0"/>
              </a:spcBef>
              <a:spcAft>
                <a:spcPts val="0"/>
              </a:spcAft>
              <a:buNone/>
              <a:defRPr sz="1600">
                <a:solidFill>
                  <a:srgbClr val="7A9798"/>
                </a:solidFill>
                <a:latin typeface="Georgia"/>
                <a:ea typeface="Georgia"/>
                <a:cs typeface="Georgia"/>
                <a:sym typeface="Georgia"/>
              </a:defRPr>
            </a:lvl8pPr>
            <a:lvl9pPr marL="0" marR="0" lvl="8" indent="0" algn="ctr" rtl="0">
              <a:spcBef>
                <a:spcPts val="0"/>
              </a:spcBef>
              <a:spcAft>
                <a:spcPts val="0"/>
              </a:spcAft>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matchingName="Vertical Title and Text" type="vertTitleAndTx">
  <p:cSld name="VERTICAL_TITLE_AND_VERTICAL_TEXT">
    <p:bg>
      <p:bgPr>
        <a:solidFill>
          <a:schemeClr val="lt2"/>
        </a:solidFill>
        <a:effectLst/>
      </p:bgPr>
    </p:bg>
    <p:spTree>
      <p:nvGrpSpPr>
        <p:cNvPr id="1" name="Shape 147"/>
        <p:cNvGrpSpPr/>
        <p:nvPr/>
      </p:nvGrpSpPr>
      <p:grpSpPr>
        <a:xfrm>
          <a:off x="0" y="0"/>
          <a:ext cx="0" cy="0"/>
          <a:chOff x="0" y="0"/>
          <a:chExt cx="0" cy="0"/>
        </a:xfrm>
      </p:grpSpPr>
      <p:sp>
        <p:nvSpPr>
          <p:cNvPr id="148" name="Google Shape;148;p1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9" name="Google Shape;149;p12"/>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0" name="Google Shape;150;p12"/>
          <p:cNvSpPr/>
          <p:nvPr/>
        </p:nvSpPr>
        <p:spPr>
          <a:xfrm>
            <a:off x="0" y="0"/>
            <a:ext cx="9144000" cy="155575"/>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1" name="Google Shape;151;p1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2" name="Google Shape;152;p12"/>
          <p:cNvSpPr/>
          <p:nvPr/>
        </p:nvSpPr>
        <p:spPr>
          <a:xfrm>
            <a:off x="146050" y="6391275"/>
            <a:ext cx="8832850"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3" name="Google Shape;153;p12"/>
          <p:cNvSpPr/>
          <p:nvPr/>
        </p:nvSpPr>
        <p:spPr>
          <a:xfrm>
            <a:off x="152400" y="155575"/>
            <a:ext cx="8832850" cy="6546850"/>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54" name="Google Shape;154;p12"/>
          <p:cNvCxnSpPr/>
          <p:nvPr/>
        </p:nvCxnSpPr>
        <p:spPr>
          <a:xfrm rot="5400000">
            <a:off x="4021137" y="3278188"/>
            <a:ext cx="6245225" cy="0"/>
          </a:xfrm>
          <a:prstGeom prst="straightConnector1">
            <a:avLst/>
          </a:prstGeom>
          <a:noFill/>
          <a:ln w="9525" cap="flat" cmpd="sng">
            <a:solidFill>
              <a:srgbClr val="7A9798"/>
            </a:solidFill>
            <a:prstDash val="dash"/>
            <a:round/>
            <a:headEnd type="none" w="sm" len="sm"/>
            <a:tailEnd type="none" w="sm" len="sm"/>
          </a:ln>
        </p:spPr>
      </p:cxnSp>
      <p:sp>
        <p:nvSpPr>
          <p:cNvPr id="155" name="Google Shape;155;p12"/>
          <p:cNvSpPr/>
          <p:nvPr/>
        </p:nvSpPr>
        <p:spPr>
          <a:xfrm>
            <a:off x="6838950"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6" name="Google Shape;156;p12"/>
          <p:cNvSpPr/>
          <p:nvPr/>
        </p:nvSpPr>
        <p:spPr>
          <a:xfrm>
            <a:off x="6934200" y="3021013"/>
            <a:ext cx="420688" cy="419100"/>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7" name="Google Shape;157;p12"/>
          <p:cNvSpPr txBox="1">
            <a:spLocks noGrp="1"/>
          </p:cNvSpPr>
          <p:nvPr>
            <p:ph type="body" idx="1"/>
          </p:nvPr>
        </p:nvSpPr>
        <p:spPr>
          <a:xfrm rot="5400000">
            <a:off x="670717" y="-61117"/>
            <a:ext cx="5821366" cy="6553200"/>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rgbClr val="8CADAE"/>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rgbClr val="8C7B70"/>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55600" algn="l" rtl="0">
              <a:spcBef>
                <a:spcPts val="400"/>
              </a:spcBef>
              <a:spcAft>
                <a:spcPts val="0"/>
              </a:spcAft>
              <a:buClr>
                <a:srgbClr val="8FB08C"/>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58" name="Google Shape;158;p12"/>
          <p:cNvSpPr txBox="1">
            <a:spLocks noGrp="1"/>
          </p:cNvSpPr>
          <p:nvPr>
            <p:ph type="title"/>
          </p:nvPr>
        </p:nvSpPr>
        <p:spPr>
          <a:xfrm rot="5400000">
            <a:off x="5189537" y="2506664"/>
            <a:ext cx="5851525" cy="1447800"/>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9pPr>
          </a:lstStyle>
          <a:p>
            <a:endParaRPr/>
          </a:p>
        </p:txBody>
      </p:sp>
      <p:sp>
        <p:nvSpPr>
          <p:cNvPr id="159" name="Google Shape;159;p12"/>
          <p:cNvSpPr txBox="1">
            <a:spLocks noGrp="1"/>
          </p:cNvSpPr>
          <p:nvPr>
            <p:ph type="sldNum" idx="12"/>
          </p:nvPr>
        </p:nvSpPr>
        <p:spPr>
          <a:xfrm>
            <a:off x="6915150" y="3009900"/>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spcAft>
                <a:spcPts val="0"/>
              </a:spcAft>
              <a:buNone/>
              <a:defRPr sz="1600">
                <a:solidFill>
                  <a:srgbClr val="7A9798"/>
                </a:solidFill>
                <a:latin typeface="Georgia"/>
                <a:ea typeface="Georgia"/>
                <a:cs typeface="Georgia"/>
                <a:sym typeface="Georgia"/>
              </a:defRPr>
            </a:lvl1pPr>
            <a:lvl2pPr marL="0" marR="0" lvl="1" indent="0" algn="ctr" rtl="0">
              <a:spcBef>
                <a:spcPts val="0"/>
              </a:spcBef>
              <a:spcAft>
                <a:spcPts val="0"/>
              </a:spcAft>
              <a:buNone/>
              <a:defRPr sz="1600">
                <a:solidFill>
                  <a:srgbClr val="7A9798"/>
                </a:solidFill>
                <a:latin typeface="Georgia"/>
                <a:ea typeface="Georgia"/>
                <a:cs typeface="Georgia"/>
                <a:sym typeface="Georgia"/>
              </a:defRPr>
            </a:lvl2pPr>
            <a:lvl3pPr marL="0" marR="0" lvl="2" indent="0" algn="ctr" rtl="0">
              <a:spcBef>
                <a:spcPts val="0"/>
              </a:spcBef>
              <a:spcAft>
                <a:spcPts val="0"/>
              </a:spcAft>
              <a:buNone/>
              <a:defRPr sz="1600">
                <a:solidFill>
                  <a:srgbClr val="7A9798"/>
                </a:solidFill>
                <a:latin typeface="Georgia"/>
                <a:ea typeface="Georgia"/>
                <a:cs typeface="Georgia"/>
                <a:sym typeface="Georgia"/>
              </a:defRPr>
            </a:lvl3pPr>
            <a:lvl4pPr marL="0" marR="0" lvl="3" indent="0" algn="ctr" rtl="0">
              <a:spcBef>
                <a:spcPts val="0"/>
              </a:spcBef>
              <a:spcAft>
                <a:spcPts val="0"/>
              </a:spcAft>
              <a:buNone/>
              <a:defRPr sz="1600">
                <a:solidFill>
                  <a:srgbClr val="7A9798"/>
                </a:solidFill>
                <a:latin typeface="Georgia"/>
                <a:ea typeface="Georgia"/>
                <a:cs typeface="Georgia"/>
                <a:sym typeface="Georgia"/>
              </a:defRPr>
            </a:lvl4pPr>
            <a:lvl5pPr marL="0" marR="0" lvl="4" indent="0" algn="ctr" rtl="0">
              <a:spcBef>
                <a:spcPts val="0"/>
              </a:spcBef>
              <a:spcAft>
                <a:spcPts val="0"/>
              </a:spcAft>
              <a:buNone/>
              <a:defRPr sz="1600">
                <a:solidFill>
                  <a:srgbClr val="7A9798"/>
                </a:solidFill>
                <a:latin typeface="Georgia"/>
                <a:ea typeface="Georgia"/>
                <a:cs typeface="Georgia"/>
                <a:sym typeface="Georgia"/>
              </a:defRPr>
            </a:lvl5pPr>
            <a:lvl6pPr marL="0" marR="0" lvl="5" indent="0" algn="ctr" rtl="0">
              <a:spcBef>
                <a:spcPts val="0"/>
              </a:spcBef>
              <a:spcAft>
                <a:spcPts val="0"/>
              </a:spcAft>
              <a:buNone/>
              <a:defRPr sz="1600">
                <a:solidFill>
                  <a:srgbClr val="7A9798"/>
                </a:solidFill>
                <a:latin typeface="Georgia"/>
                <a:ea typeface="Georgia"/>
                <a:cs typeface="Georgia"/>
                <a:sym typeface="Georgia"/>
              </a:defRPr>
            </a:lvl6pPr>
            <a:lvl7pPr marL="0" marR="0" lvl="6" indent="0" algn="ctr" rtl="0">
              <a:spcBef>
                <a:spcPts val="0"/>
              </a:spcBef>
              <a:spcAft>
                <a:spcPts val="0"/>
              </a:spcAft>
              <a:buNone/>
              <a:defRPr sz="1600">
                <a:solidFill>
                  <a:srgbClr val="7A9798"/>
                </a:solidFill>
                <a:latin typeface="Georgia"/>
                <a:ea typeface="Georgia"/>
                <a:cs typeface="Georgia"/>
                <a:sym typeface="Georgia"/>
              </a:defRPr>
            </a:lvl7pPr>
            <a:lvl8pPr marL="0" marR="0" lvl="7" indent="0" algn="ctr" rtl="0">
              <a:spcBef>
                <a:spcPts val="0"/>
              </a:spcBef>
              <a:spcAft>
                <a:spcPts val="0"/>
              </a:spcAft>
              <a:buNone/>
              <a:defRPr sz="1600">
                <a:solidFill>
                  <a:srgbClr val="7A9798"/>
                </a:solidFill>
                <a:latin typeface="Georgia"/>
                <a:ea typeface="Georgia"/>
                <a:cs typeface="Georgia"/>
                <a:sym typeface="Georgia"/>
              </a:defRPr>
            </a:lvl8pPr>
            <a:lvl9pPr marL="0" marR="0" lvl="8" indent="0" algn="ctr" rtl="0">
              <a:spcBef>
                <a:spcPts val="0"/>
              </a:spcBef>
              <a:spcAft>
                <a:spcPts val="0"/>
              </a:spcAft>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
        <p:nvSpPr>
          <p:cNvPr id="160" name="Google Shape;160;p12"/>
          <p:cNvSpPr txBox="1">
            <a:spLocks noGrp="1"/>
          </p:cNvSpPr>
          <p:nvPr>
            <p:ph type="dt" idx="10"/>
          </p:nvPr>
        </p:nvSpPr>
        <p:spPr>
          <a:xfrm>
            <a:off x="5791200" y="6405563"/>
            <a:ext cx="3044825"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1" name="Google Shape;161;p12"/>
          <p:cNvSpPr txBox="1">
            <a:spLocks noGrp="1"/>
          </p:cNvSpPr>
          <p:nvPr>
            <p:ph type="ftr" idx="11"/>
          </p:nvPr>
        </p:nvSpPr>
        <p:spPr>
          <a:xfrm>
            <a:off x="304800" y="6410325"/>
            <a:ext cx="3581400" cy="366713"/>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and Text" type="tx">
  <p:cSld name="TITLE_AND_BODY">
    <p:spTree>
      <p:nvGrpSpPr>
        <p:cNvPr id="1" name="Shape 162"/>
        <p:cNvGrpSpPr/>
        <p:nvPr/>
      </p:nvGrpSpPr>
      <p:grpSpPr>
        <a:xfrm>
          <a:off x="0" y="0"/>
          <a:ext cx="0" cy="0"/>
          <a:chOff x="0" y="0"/>
          <a:chExt cx="0" cy="0"/>
        </a:xfrm>
      </p:grpSpPr>
      <p:sp>
        <p:nvSpPr>
          <p:cNvPr id="163" name="Google Shape;163;p13"/>
          <p:cNvSpPr txBox="1">
            <a:spLocks noGrp="1"/>
          </p:cNvSpPr>
          <p:nvPr>
            <p:ph type="title"/>
          </p:nvPr>
        </p:nvSpPr>
        <p:spPr>
          <a:xfrm>
            <a:off x="301625" y="228600"/>
            <a:ext cx="8534400" cy="758825"/>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9pPr>
          </a:lstStyle>
          <a:p>
            <a:endParaRPr/>
          </a:p>
        </p:txBody>
      </p:sp>
      <p:sp>
        <p:nvSpPr>
          <p:cNvPr id="164" name="Google Shape;164;p13"/>
          <p:cNvSpPr txBox="1">
            <a:spLocks noGrp="1"/>
          </p:cNvSpPr>
          <p:nvPr>
            <p:ph type="body" idx="1"/>
          </p:nvPr>
        </p:nvSpPr>
        <p:spPr>
          <a:xfrm>
            <a:off x="301625" y="1524000"/>
            <a:ext cx="8534400" cy="4598988"/>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rgbClr val="8CADAE"/>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rgbClr val="8C7B70"/>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55600" algn="l" rtl="0">
              <a:spcBef>
                <a:spcPts val="400"/>
              </a:spcBef>
              <a:spcAft>
                <a:spcPts val="0"/>
              </a:spcAft>
              <a:buClr>
                <a:srgbClr val="8FB08C"/>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65" name="Google Shape;165;p13"/>
          <p:cNvSpPr txBox="1">
            <a:spLocks noGrp="1"/>
          </p:cNvSpPr>
          <p:nvPr>
            <p:ph type="dt" idx="10"/>
          </p:nvPr>
        </p:nvSpPr>
        <p:spPr>
          <a:xfrm>
            <a:off x="5791200" y="6405563"/>
            <a:ext cx="3044825"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6" name="Google Shape;166;p13"/>
          <p:cNvSpPr txBox="1">
            <a:spLocks noGrp="1"/>
          </p:cNvSpPr>
          <p:nvPr>
            <p:ph type="ftr" idx="11"/>
          </p:nvPr>
        </p:nvSpPr>
        <p:spPr>
          <a:xfrm>
            <a:off x="304800" y="6410325"/>
            <a:ext cx="3581400" cy="366713"/>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7" name="Google Shape;167;p13"/>
          <p:cNvSpPr txBox="1">
            <a:spLocks noGrp="1"/>
          </p:cNvSpPr>
          <p:nvPr>
            <p:ph type="sldNum" idx="12"/>
          </p:nvPr>
        </p:nvSpPr>
        <p:spPr>
          <a:xfrm>
            <a:off x="4343400" y="1039813"/>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spcAft>
                <a:spcPts val="0"/>
              </a:spcAft>
              <a:buNone/>
              <a:defRPr sz="1600">
                <a:solidFill>
                  <a:srgbClr val="7A9798"/>
                </a:solidFill>
                <a:latin typeface="Georgia"/>
                <a:ea typeface="Georgia"/>
                <a:cs typeface="Georgia"/>
                <a:sym typeface="Georgia"/>
              </a:defRPr>
            </a:lvl1pPr>
            <a:lvl2pPr marL="0" marR="0" lvl="1" indent="0" algn="ctr" rtl="0">
              <a:spcBef>
                <a:spcPts val="0"/>
              </a:spcBef>
              <a:spcAft>
                <a:spcPts val="0"/>
              </a:spcAft>
              <a:buNone/>
              <a:defRPr sz="1600">
                <a:solidFill>
                  <a:srgbClr val="7A9798"/>
                </a:solidFill>
                <a:latin typeface="Georgia"/>
                <a:ea typeface="Georgia"/>
                <a:cs typeface="Georgia"/>
                <a:sym typeface="Georgia"/>
              </a:defRPr>
            </a:lvl2pPr>
            <a:lvl3pPr marL="0" marR="0" lvl="2" indent="0" algn="ctr" rtl="0">
              <a:spcBef>
                <a:spcPts val="0"/>
              </a:spcBef>
              <a:spcAft>
                <a:spcPts val="0"/>
              </a:spcAft>
              <a:buNone/>
              <a:defRPr sz="1600">
                <a:solidFill>
                  <a:srgbClr val="7A9798"/>
                </a:solidFill>
                <a:latin typeface="Georgia"/>
                <a:ea typeface="Georgia"/>
                <a:cs typeface="Georgia"/>
                <a:sym typeface="Georgia"/>
              </a:defRPr>
            </a:lvl3pPr>
            <a:lvl4pPr marL="0" marR="0" lvl="3" indent="0" algn="ctr" rtl="0">
              <a:spcBef>
                <a:spcPts val="0"/>
              </a:spcBef>
              <a:spcAft>
                <a:spcPts val="0"/>
              </a:spcAft>
              <a:buNone/>
              <a:defRPr sz="1600">
                <a:solidFill>
                  <a:srgbClr val="7A9798"/>
                </a:solidFill>
                <a:latin typeface="Georgia"/>
                <a:ea typeface="Georgia"/>
                <a:cs typeface="Georgia"/>
                <a:sym typeface="Georgia"/>
              </a:defRPr>
            </a:lvl4pPr>
            <a:lvl5pPr marL="0" marR="0" lvl="4" indent="0" algn="ctr" rtl="0">
              <a:spcBef>
                <a:spcPts val="0"/>
              </a:spcBef>
              <a:spcAft>
                <a:spcPts val="0"/>
              </a:spcAft>
              <a:buNone/>
              <a:defRPr sz="1600">
                <a:solidFill>
                  <a:srgbClr val="7A9798"/>
                </a:solidFill>
                <a:latin typeface="Georgia"/>
                <a:ea typeface="Georgia"/>
                <a:cs typeface="Georgia"/>
                <a:sym typeface="Georgia"/>
              </a:defRPr>
            </a:lvl5pPr>
            <a:lvl6pPr marL="0" marR="0" lvl="5" indent="0" algn="ctr" rtl="0">
              <a:spcBef>
                <a:spcPts val="0"/>
              </a:spcBef>
              <a:spcAft>
                <a:spcPts val="0"/>
              </a:spcAft>
              <a:buNone/>
              <a:defRPr sz="1600">
                <a:solidFill>
                  <a:srgbClr val="7A9798"/>
                </a:solidFill>
                <a:latin typeface="Georgia"/>
                <a:ea typeface="Georgia"/>
                <a:cs typeface="Georgia"/>
                <a:sym typeface="Georgia"/>
              </a:defRPr>
            </a:lvl6pPr>
            <a:lvl7pPr marL="0" marR="0" lvl="6" indent="0" algn="ctr" rtl="0">
              <a:spcBef>
                <a:spcPts val="0"/>
              </a:spcBef>
              <a:spcAft>
                <a:spcPts val="0"/>
              </a:spcAft>
              <a:buNone/>
              <a:defRPr sz="1600">
                <a:solidFill>
                  <a:srgbClr val="7A9798"/>
                </a:solidFill>
                <a:latin typeface="Georgia"/>
                <a:ea typeface="Georgia"/>
                <a:cs typeface="Georgia"/>
                <a:sym typeface="Georgia"/>
              </a:defRPr>
            </a:lvl7pPr>
            <a:lvl8pPr marL="0" marR="0" lvl="7" indent="0" algn="ctr" rtl="0">
              <a:spcBef>
                <a:spcPts val="0"/>
              </a:spcBef>
              <a:spcAft>
                <a:spcPts val="0"/>
              </a:spcAft>
              <a:buNone/>
              <a:defRPr sz="1600">
                <a:solidFill>
                  <a:srgbClr val="7A9798"/>
                </a:solidFill>
                <a:latin typeface="Georgia"/>
                <a:ea typeface="Georgia"/>
                <a:cs typeface="Georgia"/>
                <a:sym typeface="Georgia"/>
              </a:defRPr>
            </a:lvl8pPr>
            <a:lvl9pPr marL="0" marR="0" lvl="8" indent="0" algn="ctr" rtl="0">
              <a:spcBef>
                <a:spcPts val="0"/>
              </a:spcBef>
              <a:spcAft>
                <a:spcPts val="0"/>
              </a:spcAft>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and Content" type="obj">
  <p:cSld name="OBJECT">
    <p:bg>
      <p:bgPr>
        <a:solidFill>
          <a:schemeClr val="lt2"/>
        </a:solidFill>
        <a:effectLst/>
      </p:bgPr>
    </p:bg>
    <p:spTree>
      <p:nvGrpSpPr>
        <p:cNvPr id="1" name="Shape 39"/>
        <p:cNvGrpSpPr/>
        <p:nvPr/>
      </p:nvGrpSpPr>
      <p:grpSpPr>
        <a:xfrm>
          <a:off x="0" y="0"/>
          <a:ext cx="0" cy="0"/>
          <a:chOff x="0" y="0"/>
          <a:chExt cx="0" cy="0"/>
        </a:xfrm>
      </p:grpSpPr>
      <p:sp>
        <p:nvSpPr>
          <p:cNvPr id="40" name="Google Shape;40;p3"/>
          <p:cNvSpPr txBox="1">
            <a:spLocks noGrp="1"/>
          </p:cNvSpPr>
          <p:nvPr>
            <p:ph type="title"/>
          </p:nvPr>
        </p:nvSpPr>
        <p:spPr>
          <a:xfrm>
            <a:off x="301625" y="228600"/>
            <a:ext cx="8534400" cy="758825"/>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SzPts val="1400"/>
              <a:buNone/>
              <a:defRPr sz="3300" b="0" i="0" u="none" strike="noStrike" cap="none">
                <a:solidFill>
                  <a:srgbClr val="7A9798"/>
                </a:solidFill>
                <a:latin typeface="Georgia"/>
                <a:ea typeface="Georgia"/>
                <a:cs typeface="Georgia"/>
                <a:sym typeface="Georgia"/>
              </a:defRPr>
            </a:lvl1pPr>
            <a:lvl2pPr marL="0" marR="0" lvl="1"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9pPr>
          </a:lstStyle>
          <a:p>
            <a:endParaRPr/>
          </a:p>
        </p:txBody>
      </p:sp>
      <p:sp>
        <p:nvSpPr>
          <p:cNvPr id="41" name="Google Shape;41;p3"/>
          <p:cNvSpPr txBox="1">
            <a:spLocks noGrp="1"/>
          </p:cNvSpPr>
          <p:nvPr>
            <p:ph type="body" idx="1"/>
          </p:nvPr>
        </p:nvSpPr>
        <p:spPr>
          <a:xfrm>
            <a:off x="301752" y="1527048"/>
            <a:ext cx="8503920" cy="4572000"/>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rgbClr val="8CADAE"/>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rgbClr val="8C7B70"/>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55600" algn="l" rtl="0">
              <a:spcBef>
                <a:spcPts val="400"/>
              </a:spcBef>
              <a:spcAft>
                <a:spcPts val="0"/>
              </a:spcAft>
              <a:buClr>
                <a:srgbClr val="8FB08C"/>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42" name="Google Shape;42;p3"/>
          <p:cNvSpPr txBox="1">
            <a:spLocks noGrp="1"/>
          </p:cNvSpPr>
          <p:nvPr>
            <p:ph type="dt" idx="10"/>
          </p:nvPr>
        </p:nvSpPr>
        <p:spPr>
          <a:xfrm>
            <a:off x="5791200" y="6405563"/>
            <a:ext cx="3044825"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b="0" i="0" u="none" strike="noStrike" cap="none">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3"/>
          <p:cNvSpPr txBox="1">
            <a:spLocks noGrp="1"/>
          </p:cNvSpPr>
          <p:nvPr>
            <p:ph type="ftr" idx="11"/>
          </p:nvPr>
        </p:nvSpPr>
        <p:spPr>
          <a:xfrm>
            <a:off x="304800" y="6410325"/>
            <a:ext cx="3581400" cy="366713"/>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3"/>
          <p:cNvSpPr txBox="1">
            <a:spLocks noGrp="1"/>
          </p:cNvSpPr>
          <p:nvPr>
            <p:ph type="sldNum" idx="12"/>
          </p:nvPr>
        </p:nvSpPr>
        <p:spPr>
          <a:xfrm>
            <a:off x="4362450" y="1027113"/>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spcAft>
                <a:spcPts val="0"/>
              </a:spcAft>
              <a:buNone/>
              <a:defRPr sz="1600" b="0" i="0" u="none" strike="noStrike" cap="none">
                <a:solidFill>
                  <a:srgbClr val="7A9798"/>
                </a:solidFill>
                <a:latin typeface="Georgia"/>
                <a:ea typeface="Georgia"/>
                <a:cs typeface="Georgia"/>
                <a:sym typeface="Georgia"/>
              </a:defRPr>
            </a:lvl1pPr>
            <a:lvl2pPr marL="0" marR="0" lvl="1" indent="0" algn="ctr" rtl="0">
              <a:spcBef>
                <a:spcPts val="0"/>
              </a:spcBef>
              <a:spcAft>
                <a:spcPts val="0"/>
              </a:spcAft>
              <a:buNone/>
              <a:defRPr sz="1600" b="0" i="0" u="none" strike="noStrike" cap="none">
                <a:solidFill>
                  <a:srgbClr val="7A9798"/>
                </a:solidFill>
                <a:latin typeface="Georgia"/>
                <a:ea typeface="Georgia"/>
                <a:cs typeface="Georgia"/>
                <a:sym typeface="Georgia"/>
              </a:defRPr>
            </a:lvl2pPr>
            <a:lvl3pPr marL="0" marR="0" lvl="2" indent="0" algn="ctr" rtl="0">
              <a:spcBef>
                <a:spcPts val="0"/>
              </a:spcBef>
              <a:spcAft>
                <a:spcPts val="0"/>
              </a:spcAft>
              <a:buNone/>
              <a:defRPr sz="1600" b="0" i="0" u="none" strike="noStrike" cap="none">
                <a:solidFill>
                  <a:srgbClr val="7A9798"/>
                </a:solidFill>
                <a:latin typeface="Georgia"/>
                <a:ea typeface="Georgia"/>
                <a:cs typeface="Georgia"/>
                <a:sym typeface="Georgia"/>
              </a:defRPr>
            </a:lvl3pPr>
            <a:lvl4pPr marL="0" marR="0" lvl="3" indent="0" algn="ctr" rtl="0">
              <a:spcBef>
                <a:spcPts val="0"/>
              </a:spcBef>
              <a:spcAft>
                <a:spcPts val="0"/>
              </a:spcAft>
              <a:buNone/>
              <a:defRPr sz="1600" b="0" i="0" u="none" strike="noStrike" cap="none">
                <a:solidFill>
                  <a:srgbClr val="7A9798"/>
                </a:solidFill>
                <a:latin typeface="Georgia"/>
                <a:ea typeface="Georgia"/>
                <a:cs typeface="Georgia"/>
                <a:sym typeface="Georgia"/>
              </a:defRPr>
            </a:lvl4pPr>
            <a:lvl5pPr marL="0" marR="0" lvl="4" indent="0" algn="ctr" rtl="0">
              <a:spcBef>
                <a:spcPts val="0"/>
              </a:spcBef>
              <a:spcAft>
                <a:spcPts val="0"/>
              </a:spcAft>
              <a:buNone/>
              <a:defRPr sz="1600" b="0" i="0" u="none" strike="noStrike" cap="none">
                <a:solidFill>
                  <a:srgbClr val="7A9798"/>
                </a:solidFill>
                <a:latin typeface="Georgia"/>
                <a:ea typeface="Georgia"/>
                <a:cs typeface="Georgia"/>
                <a:sym typeface="Georgia"/>
              </a:defRPr>
            </a:lvl5pPr>
            <a:lvl6pPr marL="0" marR="0" lvl="5" indent="0" algn="ctr" rtl="0">
              <a:spcBef>
                <a:spcPts val="0"/>
              </a:spcBef>
              <a:spcAft>
                <a:spcPts val="0"/>
              </a:spcAft>
              <a:buNone/>
              <a:defRPr sz="1600" b="0" i="0" u="none" strike="noStrike" cap="none">
                <a:solidFill>
                  <a:srgbClr val="7A9798"/>
                </a:solidFill>
                <a:latin typeface="Georgia"/>
                <a:ea typeface="Georgia"/>
                <a:cs typeface="Georgia"/>
                <a:sym typeface="Georgia"/>
              </a:defRPr>
            </a:lvl6pPr>
            <a:lvl7pPr marL="0" marR="0" lvl="6" indent="0" algn="ctr" rtl="0">
              <a:spcBef>
                <a:spcPts val="0"/>
              </a:spcBef>
              <a:spcAft>
                <a:spcPts val="0"/>
              </a:spcAft>
              <a:buNone/>
              <a:defRPr sz="1600" b="0" i="0" u="none" strike="noStrike" cap="none">
                <a:solidFill>
                  <a:srgbClr val="7A9798"/>
                </a:solidFill>
                <a:latin typeface="Georgia"/>
                <a:ea typeface="Georgia"/>
                <a:cs typeface="Georgia"/>
                <a:sym typeface="Georgia"/>
              </a:defRPr>
            </a:lvl7pPr>
            <a:lvl8pPr marL="0" marR="0" lvl="7" indent="0" algn="ctr" rtl="0">
              <a:spcBef>
                <a:spcPts val="0"/>
              </a:spcBef>
              <a:spcAft>
                <a:spcPts val="0"/>
              </a:spcAft>
              <a:buNone/>
              <a:defRPr sz="1600" b="0" i="0" u="none" strike="noStrike" cap="none">
                <a:solidFill>
                  <a:srgbClr val="7A9798"/>
                </a:solidFill>
                <a:latin typeface="Georgia"/>
                <a:ea typeface="Georgia"/>
                <a:cs typeface="Georgia"/>
                <a:sym typeface="Georgia"/>
              </a:defRPr>
            </a:lvl8pPr>
            <a:lvl9pPr marL="0" marR="0" lvl="8" indent="0" algn="ctr" rtl="0">
              <a:spcBef>
                <a:spcPts val="0"/>
              </a:spcBef>
              <a:spcAft>
                <a:spcPts val="0"/>
              </a:spcAft>
              <a:buNone/>
              <a:defRPr sz="1600" b="0" i="0" u="none" strike="noStrike" cap="none">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matchingName="Section Header" type="secHead">
  <p:cSld name="SECTION_HEADER">
    <p:spTree>
      <p:nvGrpSpPr>
        <p:cNvPr id="1" name="Shape 45"/>
        <p:cNvGrpSpPr/>
        <p:nvPr/>
      </p:nvGrpSpPr>
      <p:grpSpPr>
        <a:xfrm>
          <a:off x="0" y="0"/>
          <a:ext cx="0" cy="0"/>
          <a:chOff x="0" y="0"/>
          <a:chExt cx="0" cy="0"/>
        </a:xfrm>
      </p:grpSpPr>
      <p:sp>
        <p:nvSpPr>
          <p:cNvPr id="46" name="Google Shape;46;p4"/>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7" name="Google Shape;47;p4"/>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8" name="Google Shape;48;p4"/>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9" name="Google Shape;49;p4"/>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0" name="Google Shape;50;p4"/>
          <p:cNvSpPr/>
          <p:nvPr/>
        </p:nvSpPr>
        <p:spPr>
          <a:xfrm>
            <a:off x="152400" y="2286000"/>
            <a:ext cx="8832850"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1" name="Google Shape;51;p4"/>
          <p:cNvSpPr/>
          <p:nvPr/>
        </p:nvSpPr>
        <p:spPr>
          <a:xfrm>
            <a:off x="155575" y="142875"/>
            <a:ext cx="8832850" cy="21399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2" name="Google Shape;52;p4"/>
          <p:cNvSpPr/>
          <p:nvPr/>
        </p:nvSpPr>
        <p:spPr>
          <a:xfrm>
            <a:off x="146050" y="6391275"/>
            <a:ext cx="8832850"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3" name="Google Shape;53;p4"/>
          <p:cNvSpPr/>
          <p:nvPr/>
        </p:nvSpPr>
        <p:spPr>
          <a:xfrm>
            <a:off x="152400" y="152400"/>
            <a:ext cx="8832850" cy="6546850"/>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54" name="Google Shape;54;p4"/>
          <p:cNvCxnSpPr/>
          <p:nvPr/>
        </p:nvCxnSpPr>
        <p:spPr>
          <a:xfrm>
            <a:off x="152400" y="2438400"/>
            <a:ext cx="8832850" cy="0"/>
          </a:xfrm>
          <a:prstGeom prst="straightConnector1">
            <a:avLst/>
          </a:prstGeom>
          <a:noFill/>
          <a:ln w="11425" cap="flat" cmpd="sng">
            <a:solidFill>
              <a:srgbClr val="7A9798"/>
            </a:solidFill>
            <a:prstDash val="dash"/>
            <a:round/>
            <a:headEnd type="none" w="sm" len="sm"/>
            <a:tailEnd type="none" w="sm" len="sm"/>
          </a:ln>
        </p:spPr>
      </p:cxnSp>
      <p:sp>
        <p:nvSpPr>
          <p:cNvPr id="55" name="Google Shape;55;p4"/>
          <p:cNvSpPr/>
          <p:nvPr/>
        </p:nvSpPr>
        <p:spPr>
          <a:xfrm>
            <a:off x="4267200" y="211455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6" name="Google Shape;56;p4"/>
          <p:cNvSpPr/>
          <p:nvPr/>
        </p:nvSpPr>
        <p:spPr>
          <a:xfrm>
            <a:off x="4362450" y="2209800"/>
            <a:ext cx="419100" cy="420688"/>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7" name="Google Shape;57;p4"/>
          <p:cNvSpPr txBox="1">
            <a:spLocks noGrp="1"/>
          </p:cNvSpPr>
          <p:nvPr>
            <p:ph type="body" idx="1"/>
          </p:nvPr>
        </p:nvSpPr>
        <p:spPr>
          <a:xfrm>
            <a:off x="1368426" y="2743200"/>
            <a:ext cx="6480174" cy="1673225"/>
          </a:xfrm>
          <a:prstGeom prst="rect">
            <a:avLst/>
          </a:prstGeom>
          <a:noFill/>
          <a:ln>
            <a:noFill/>
          </a:ln>
        </p:spPr>
        <p:txBody>
          <a:bodyPr spcFirstLastPara="1" wrap="square" lIns="91425" tIns="91425" rIns="91425" bIns="91425" anchor="t" anchorCtr="0"/>
          <a:lstStyle>
            <a:lvl1pPr marL="457200" marR="0" lvl="0" indent="-228600" algn="ctr" rtl="0">
              <a:spcBef>
                <a:spcPts val="320"/>
              </a:spcBef>
              <a:spcAft>
                <a:spcPts val="0"/>
              </a:spcAft>
              <a:buClr>
                <a:schemeClr val="accent1"/>
              </a:buClr>
              <a:buSzPts val="2295"/>
              <a:buFont typeface="Noto Sans Symbols"/>
              <a:buNone/>
              <a:defRPr sz="1600" b="1" i="0" u="none" strike="noStrike" cap="none">
                <a:solidFill>
                  <a:schemeClr val="dk2"/>
                </a:solidFill>
                <a:latin typeface="Georgia"/>
                <a:ea typeface="Georgia"/>
                <a:cs typeface="Georgia"/>
                <a:sym typeface="Georgia"/>
              </a:defRPr>
            </a:lvl1pPr>
            <a:lvl2pPr marL="914400" marR="0" lvl="1" indent="-228600" algn="l" rtl="0">
              <a:spcBef>
                <a:spcPts val="360"/>
              </a:spcBef>
              <a:spcAft>
                <a:spcPts val="0"/>
              </a:spcAft>
              <a:buClr>
                <a:schemeClr val="accent2"/>
              </a:buClr>
              <a:buSzPts val="1540"/>
              <a:buFont typeface="Noto Sans Symbols"/>
              <a:buNone/>
              <a:defRPr sz="1800" b="0" i="0" u="none" strike="noStrike" cap="none">
                <a:solidFill>
                  <a:srgbClr val="888888"/>
                </a:solidFill>
                <a:latin typeface="Georgia"/>
                <a:ea typeface="Georgia"/>
                <a:cs typeface="Georgia"/>
                <a:sym typeface="Georgia"/>
              </a:defRPr>
            </a:lvl2pPr>
            <a:lvl3pPr marL="1371600" marR="0" lvl="2" indent="-228600" algn="l" rtl="0">
              <a:spcBef>
                <a:spcPts val="320"/>
              </a:spcBef>
              <a:spcAft>
                <a:spcPts val="0"/>
              </a:spcAft>
              <a:buClr>
                <a:srgbClr val="8CADAE"/>
              </a:buClr>
              <a:buSzPts val="1500"/>
              <a:buFont typeface="Noto Sans Symbols"/>
              <a:buNone/>
              <a:defRPr sz="1600" b="0" i="0" u="none" strike="noStrike" cap="none">
                <a:solidFill>
                  <a:srgbClr val="888888"/>
                </a:solidFill>
                <a:latin typeface="Georgia"/>
                <a:ea typeface="Georgia"/>
                <a:cs typeface="Georgia"/>
                <a:sym typeface="Georgia"/>
              </a:defRPr>
            </a:lvl3pPr>
            <a:lvl4pPr marL="1828800" marR="0" lvl="3" indent="-228600" algn="l" rtl="0">
              <a:spcBef>
                <a:spcPts val="280"/>
              </a:spcBef>
              <a:spcAft>
                <a:spcPts val="0"/>
              </a:spcAft>
              <a:buClr>
                <a:srgbClr val="8C7B70"/>
              </a:buClr>
              <a:buSzPts val="1400"/>
              <a:buFont typeface="Noto Sans Symbols"/>
              <a:buNone/>
              <a:defRPr sz="1400" b="0" i="0" u="none" strike="noStrike" cap="none">
                <a:solidFill>
                  <a:srgbClr val="888888"/>
                </a:solidFill>
                <a:latin typeface="Georgia"/>
                <a:ea typeface="Georgia"/>
                <a:cs typeface="Georgia"/>
                <a:sym typeface="Georgia"/>
              </a:defRPr>
            </a:lvl4pPr>
            <a:lvl5pPr marL="2286000" marR="0" lvl="4" indent="-228600" algn="l" rtl="0">
              <a:spcBef>
                <a:spcPts val="280"/>
              </a:spcBef>
              <a:spcAft>
                <a:spcPts val="0"/>
              </a:spcAft>
              <a:buClr>
                <a:srgbClr val="8FB08C"/>
              </a:buClr>
              <a:buSzPts val="2000"/>
              <a:buFont typeface="Georgia"/>
              <a:buNone/>
              <a:defRPr sz="1400" b="0" i="0" u="none" strike="noStrike" cap="none">
                <a:solidFill>
                  <a:srgbClr val="888888"/>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58" name="Google Shape;58;p4"/>
          <p:cNvSpPr txBox="1">
            <a:spLocks noGrp="1"/>
          </p:cNvSpPr>
          <p:nvPr>
            <p:ph type="title"/>
          </p:nvPr>
        </p:nvSpPr>
        <p:spPr>
          <a:xfrm>
            <a:off x="722313" y="533400"/>
            <a:ext cx="7772400" cy="1524000"/>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Clr>
                <a:srgbClr val="FFFFFF"/>
              </a:buClr>
              <a:buSzPts val="1400"/>
              <a:buFont typeface="Georgia"/>
              <a:buNone/>
              <a:defRPr sz="4200" b="0" i="0" u="none" strike="noStrike" cap="none">
                <a:solidFill>
                  <a:srgbClr val="FFFFFF"/>
                </a:solidFill>
                <a:latin typeface="Georgia"/>
                <a:ea typeface="Georgia"/>
                <a:cs typeface="Georgia"/>
                <a:sym typeface="Georgia"/>
              </a:defRPr>
            </a:lvl1pPr>
            <a:lvl2pPr marL="0" marR="0" lvl="1"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9pPr>
          </a:lstStyle>
          <a:p>
            <a:endParaRPr/>
          </a:p>
        </p:txBody>
      </p:sp>
      <p:sp>
        <p:nvSpPr>
          <p:cNvPr id="59" name="Google Shape;59;p4"/>
          <p:cNvSpPr txBox="1">
            <a:spLocks noGrp="1"/>
          </p:cNvSpPr>
          <p:nvPr>
            <p:ph type="ftr" idx="11"/>
          </p:nvPr>
        </p:nvSpPr>
        <p:spPr>
          <a:xfrm>
            <a:off x="304800" y="6410325"/>
            <a:ext cx="3581400" cy="366713"/>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Google Shape;60;p4"/>
          <p:cNvSpPr txBox="1">
            <a:spLocks noGrp="1"/>
          </p:cNvSpPr>
          <p:nvPr>
            <p:ph type="dt" idx="10"/>
          </p:nvPr>
        </p:nvSpPr>
        <p:spPr>
          <a:xfrm>
            <a:off x="5791200" y="6405563"/>
            <a:ext cx="3044825"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4"/>
          <p:cNvSpPr txBox="1">
            <a:spLocks noGrp="1"/>
          </p:cNvSpPr>
          <p:nvPr>
            <p:ph type="sldNum" idx="12"/>
          </p:nvPr>
        </p:nvSpPr>
        <p:spPr>
          <a:xfrm>
            <a:off x="4343400" y="2198688"/>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spcAft>
                <a:spcPts val="0"/>
              </a:spcAft>
              <a:buNone/>
              <a:defRPr sz="1600">
                <a:solidFill>
                  <a:srgbClr val="7A9798"/>
                </a:solidFill>
                <a:latin typeface="Georgia"/>
                <a:ea typeface="Georgia"/>
                <a:cs typeface="Georgia"/>
                <a:sym typeface="Georgia"/>
              </a:defRPr>
            </a:lvl1pPr>
            <a:lvl2pPr marL="0" marR="0" lvl="1" indent="0" algn="ctr" rtl="0">
              <a:spcBef>
                <a:spcPts val="0"/>
              </a:spcBef>
              <a:spcAft>
                <a:spcPts val="0"/>
              </a:spcAft>
              <a:buNone/>
              <a:defRPr sz="1600">
                <a:solidFill>
                  <a:srgbClr val="7A9798"/>
                </a:solidFill>
                <a:latin typeface="Georgia"/>
                <a:ea typeface="Georgia"/>
                <a:cs typeface="Georgia"/>
                <a:sym typeface="Georgia"/>
              </a:defRPr>
            </a:lvl2pPr>
            <a:lvl3pPr marL="0" marR="0" lvl="2" indent="0" algn="ctr" rtl="0">
              <a:spcBef>
                <a:spcPts val="0"/>
              </a:spcBef>
              <a:spcAft>
                <a:spcPts val="0"/>
              </a:spcAft>
              <a:buNone/>
              <a:defRPr sz="1600">
                <a:solidFill>
                  <a:srgbClr val="7A9798"/>
                </a:solidFill>
                <a:latin typeface="Georgia"/>
                <a:ea typeface="Georgia"/>
                <a:cs typeface="Georgia"/>
                <a:sym typeface="Georgia"/>
              </a:defRPr>
            </a:lvl3pPr>
            <a:lvl4pPr marL="0" marR="0" lvl="3" indent="0" algn="ctr" rtl="0">
              <a:spcBef>
                <a:spcPts val="0"/>
              </a:spcBef>
              <a:spcAft>
                <a:spcPts val="0"/>
              </a:spcAft>
              <a:buNone/>
              <a:defRPr sz="1600">
                <a:solidFill>
                  <a:srgbClr val="7A9798"/>
                </a:solidFill>
                <a:latin typeface="Georgia"/>
                <a:ea typeface="Georgia"/>
                <a:cs typeface="Georgia"/>
                <a:sym typeface="Georgia"/>
              </a:defRPr>
            </a:lvl4pPr>
            <a:lvl5pPr marL="0" marR="0" lvl="4" indent="0" algn="ctr" rtl="0">
              <a:spcBef>
                <a:spcPts val="0"/>
              </a:spcBef>
              <a:spcAft>
                <a:spcPts val="0"/>
              </a:spcAft>
              <a:buNone/>
              <a:defRPr sz="1600">
                <a:solidFill>
                  <a:srgbClr val="7A9798"/>
                </a:solidFill>
                <a:latin typeface="Georgia"/>
                <a:ea typeface="Georgia"/>
                <a:cs typeface="Georgia"/>
                <a:sym typeface="Georgia"/>
              </a:defRPr>
            </a:lvl5pPr>
            <a:lvl6pPr marL="0" marR="0" lvl="5" indent="0" algn="ctr" rtl="0">
              <a:spcBef>
                <a:spcPts val="0"/>
              </a:spcBef>
              <a:spcAft>
                <a:spcPts val="0"/>
              </a:spcAft>
              <a:buNone/>
              <a:defRPr sz="1600">
                <a:solidFill>
                  <a:srgbClr val="7A9798"/>
                </a:solidFill>
                <a:latin typeface="Georgia"/>
                <a:ea typeface="Georgia"/>
                <a:cs typeface="Georgia"/>
                <a:sym typeface="Georgia"/>
              </a:defRPr>
            </a:lvl6pPr>
            <a:lvl7pPr marL="0" marR="0" lvl="6" indent="0" algn="ctr" rtl="0">
              <a:spcBef>
                <a:spcPts val="0"/>
              </a:spcBef>
              <a:spcAft>
                <a:spcPts val="0"/>
              </a:spcAft>
              <a:buNone/>
              <a:defRPr sz="1600">
                <a:solidFill>
                  <a:srgbClr val="7A9798"/>
                </a:solidFill>
                <a:latin typeface="Georgia"/>
                <a:ea typeface="Georgia"/>
                <a:cs typeface="Georgia"/>
                <a:sym typeface="Georgia"/>
              </a:defRPr>
            </a:lvl7pPr>
            <a:lvl8pPr marL="0" marR="0" lvl="7" indent="0" algn="ctr" rtl="0">
              <a:spcBef>
                <a:spcPts val="0"/>
              </a:spcBef>
              <a:spcAft>
                <a:spcPts val="0"/>
              </a:spcAft>
              <a:buNone/>
              <a:defRPr sz="1600">
                <a:solidFill>
                  <a:srgbClr val="7A9798"/>
                </a:solidFill>
                <a:latin typeface="Georgia"/>
                <a:ea typeface="Georgia"/>
                <a:cs typeface="Georgia"/>
                <a:sym typeface="Georgia"/>
              </a:defRPr>
            </a:lvl8pPr>
            <a:lvl9pPr marL="0" marR="0" lvl="8" indent="0" algn="ctr" rtl="0">
              <a:spcBef>
                <a:spcPts val="0"/>
              </a:spcBef>
              <a:spcAft>
                <a:spcPts val="0"/>
              </a:spcAft>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wo Content" type="twoObj">
  <p:cSld name="TWO_OBJECTS">
    <p:bg>
      <p:bgPr>
        <a:solidFill>
          <a:schemeClr val="lt2"/>
        </a:solidFill>
        <a:effectLst/>
      </p:bgPr>
    </p:bg>
    <p:spTree>
      <p:nvGrpSpPr>
        <p:cNvPr id="1" name="Shape 62"/>
        <p:cNvGrpSpPr/>
        <p:nvPr/>
      </p:nvGrpSpPr>
      <p:grpSpPr>
        <a:xfrm>
          <a:off x="0" y="0"/>
          <a:ext cx="0" cy="0"/>
          <a:chOff x="0" y="0"/>
          <a:chExt cx="0" cy="0"/>
        </a:xfrm>
      </p:grpSpPr>
      <p:cxnSp>
        <p:nvCxnSpPr>
          <p:cNvPr id="63" name="Google Shape;63;p5"/>
          <p:cNvCxnSpPr/>
          <p:nvPr/>
        </p:nvCxnSpPr>
        <p:spPr>
          <a:xfrm rot="10800000" flipH="1">
            <a:off x="4562475" y="1576388"/>
            <a:ext cx="9525" cy="4818062"/>
          </a:xfrm>
          <a:prstGeom prst="straightConnector1">
            <a:avLst/>
          </a:prstGeom>
          <a:noFill/>
          <a:ln w="9525" cap="flat" cmpd="sng">
            <a:solidFill>
              <a:schemeClr val="dk2"/>
            </a:solidFill>
            <a:prstDash val="dash"/>
            <a:round/>
            <a:headEnd type="none" w="sm" len="sm"/>
            <a:tailEnd type="none" w="sm" len="sm"/>
          </a:ln>
        </p:spPr>
      </p:cxnSp>
      <p:sp>
        <p:nvSpPr>
          <p:cNvPr id="64" name="Google Shape;64;p5"/>
          <p:cNvSpPr txBox="1">
            <a:spLocks noGrp="1"/>
          </p:cNvSpPr>
          <p:nvPr>
            <p:ph type="title"/>
          </p:nvPr>
        </p:nvSpPr>
        <p:spPr>
          <a:xfrm>
            <a:off x="301752" y="228600"/>
            <a:ext cx="8534400" cy="758952"/>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9pPr>
          </a:lstStyle>
          <a:p>
            <a:endParaRPr/>
          </a:p>
        </p:txBody>
      </p:sp>
      <p:sp>
        <p:nvSpPr>
          <p:cNvPr id="65" name="Google Shape;65;p5"/>
          <p:cNvSpPr txBox="1">
            <a:spLocks noGrp="1"/>
          </p:cNvSpPr>
          <p:nvPr>
            <p:ph type="body" idx="1"/>
          </p:nvPr>
        </p:nvSpPr>
        <p:spPr>
          <a:xfrm>
            <a:off x="301752" y="1371600"/>
            <a:ext cx="4038600" cy="4681728"/>
          </a:xfrm>
          <a:prstGeom prst="rect">
            <a:avLst/>
          </a:prstGeom>
          <a:noFill/>
          <a:ln>
            <a:noFill/>
          </a:ln>
        </p:spPr>
        <p:txBody>
          <a:bodyPr spcFirstLastPara="1" wrap="square" lIns="91425" tIns="91425" rIns="91425" bIns="91425" anchor="t" anchorCtr="0"/>
          <a:lstStyle>
            <a:lvl1pPr marL="457200" marR="0" lvl="0" indent="-363537" algn="l" rtl="0">
              <a:spcBef>
                <a:spcPts val="500"/>
              </a:spcBef>
              <a:spcAft>
                <a:spcPts val="0"/>
              </a:spcAft>
              <a:buClr>
                <a:schemeClr val="accent1"/>
              </a:buClr>
              <a:buSzPts val="2125"/>
              <a:buFont typeface="Noto Sans Symbols"/>
              <a:buChar char="●"/>
              <a:defRPr sz="25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rgbClr val="8CADAE"/>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rgbClr val="8C7B70"/>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55600" algn="l" rtl="0">
              <a:spcBef>
                <a:spcPts val="400"/>
              </a:spcBef>
              <a:spcAft>
                <a:spcPts val="0"/>
              </a:spcAft>
              <a:buClr>
                <a:srgbClr val="8FB08C"/>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66" name="Google Shape;66;p5"/>
          <p:cNvSpPr txBox="1">
            <a:spLocks noGrp="1"/>
          </p:cNvSpPr>
          <p:nvPr>
            <p:ph type="body" idx="2"/>
          </p:nvPr>
        </p:nvSpPr>
        <p:spPr>
          <a:xfrm>
            <a:off x="4800600" y="1371600"/>
            <a:ext cx="4038600" cy="4681728"/>
          </a:xfrm>
          <a:prstGeom prst="rect">
            <a:avLst/>
          </a:prstGeom>
          <a:noFill/>
          <a:ln>
            <a:noFill/>
          </a:ln>
        </p:spPr>
        <p:txBody>
          <a:bodyPr spcFirstLastPara="1" wrap="square" lIns="91425" tIns="91425" rIns="91425" bIns="91425" anchor="t" anchorCtr="0"/>
          <a:lstStyle>
            <a:lvl1pPr marL="457200" marR="0" lvl="0" indent="-363537" algn="l" rtl="0">
              <a:spcBef>
                <a:spcPts val="500"/>
              </a:spcBef>
              <a:spcAft>
                <a:spcPts val="0"/>
              </a:spcAft>
              <a:buClr>
                <a:schemeClr val="accent1"/>
              </a:buClr>
              <a:buSzPts val="2125"/>
              <a:buFont typeface="Noto Sans Symbols"/>
              <a:buChar char="●"/>
              <a:defRPr sz="25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rgbClr val="8CADAE"/>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rgbClr val="8C7B70"/>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55600" algn="l" rtl="0">
              <a:spcBef>
                <a:spcPts val="400"/>
              </a:spcBef>
              <a:spcAft>
                <a:spcPts val="0"/>
              </a:spcAft>
              <a:buClr>
                <a:srgbClr val="8FB08C"/>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67" name="Google Shape;67;p5"/>
          <p:cNvSpPr txBox="1">
            <a:spLocks noGrp="1"/>
          </p:cNvSpPr>
          <p:nvPr>
            <p:ph type="dt" idx="10"/>
          </p:nvPr>
        </p:nvSpPr>
        <p:spPr>
          <a:xfrm>
            <a:off x="5791200" y="6410325"/>
            <a:ext cx="3044825"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5"/>
          <p:cNvSpPr txBox="1">
            <a:spLocks noGrp="1"/>
          </p:cNvSpPr>
          <p:nvPr>
            <p:ph type="ftr" idx="11"/>
          </p:nvPr>
        </p:nvSpPr>
        <p:spPr>
          <a:xfrm>
            <a:off x="304800" y="6410325"/>
            <a:ext cx="3581400" cy="366713"/>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5"/>
          <p:cNvSpPr txBox="1">
            <a:spLocks noGrp="1"/>
          </p:cNvSpPr>
          <p:nvPr>
            <p:ph type="sldNum" idx="12"/>
          </p:nvPr>
        </p:nvSpPr>
        <p:spPr>
          <a:xfrm>
            <a:off x="4343400" y="1039813"/>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spcAft>
                <a:spcPts val="0"/>
              </a:spcAft>
              <a:buNone/>
              <a:defRPr sz="1600">
                <a:solidFill>
                  <a:srgbClr val="7A9798"/>
                </a:solidFill>
                <a:latin typeface="Georgia"/>
                <a:ea typeface="Georgia"/>
                <a:cs typeface="Georgia"/>
                <a:sym typeface="Georgia"/>
              </a:defRPr>
            </a:lvl1pPr>
            <a:lvl2pPr marL="0" marR="0" lvl="1" indent="0" algn="ctr" rtl="0">
              <a:spcBef>
                <a:spcPts val="0"/>
              </a:spcBef>
              <a:spcAft>
                <a:spcPts val="0"/>
              </a:spcAft>
              <a:buNone/>
              <a:defRPr sz="1600">
                <a:solidFill>
                  <a:srgbClr val="7A9798"/>
                </a:solidFill>
                <a:latin typeface="Georgia"/>
                <a:ea typeface="Georgia"/>
                <a:cs typeface="Georgia"/>
                <a:sym typeface="Georgia"/>
              </a:defRPr>
            </a:lvl2pPr>
            <a:lvl3pPr marL="0" marR="0" lvl="2" indent="0" algn="ctr" rtl="0">
              <a:spcBef>
                <a:spcPts val="0"/>
              </a:spcBef>
              <a:spcAft>
                <a:spcPts val="0"/>
              </a:spcAft>
              <a:buNone/>
              <a:defRPr sz="1600">
                <a:solidFill>
                  <a:srgbClr val="7A9798"/>
                </a:solidFill>
                <a:latin typeface="Georgia"/>
                <a:ea typeface="Georgia"/>
                <a:cs typeface="Georgia"/>
                <a:sym typeface="Georgia"/>
              </a:defRPr>
            </a:lvl3pPr>
            <a:lvl4pPr marL="0" marR="0" lvl="3" indent="0" algn="ctr" rtl="0">
              <a:spcBef>
                <a:spcPts val="0"/>
              </a:spcBef>
              <a:spcAft>
                <a:spcPts val="0"/>
              </a:spcAft>
              <a:buNone/>
              <a:defRPr sz="1600">
                <a:solidFill>
                  <a:srgbClr val="7A9798"/>
                </a:solidFill>
                <a:latin typeface="Georgia"/>
                <a:ea typeface="Georgia"/>
                <a:cs typeface="Georgia"/>
                <a:sym typeface="Georgia"/>
              </a:defRPr>
            </a:lvl4pPr>
            <a:lvl5pPr marL="0" marR="0" lvl="4" indent="0" algn="ctr" rtl="0">
              <a:spcBef>
                <a:spcPts val="0"/>
              </a:spcBef>
              <a:spcAft>
                <a:spcPts val="0"/>
              </a:spcAft>
              <a:buNone/>
              <a:defRPr sz="1600">
                <a:solidFill>
                  <a:srgbClr val="7A9798"/>
                </a:solidFill>
                <a:latin typeface="Georgia"/>
                <a:ea typeface="Georgia"/>
                <a:cs typeface="Georgia"/>
                <a:sym typeface="Georgia"/>
              </a:defRPr>
            </a:lvl5pPr>
            <a:lvl6pPr marL="0" marR="0" lvl="5" indent="0" algn="ctr" rtl="0">
              <a:spcBef>
                <a:spcPts val="0"/>
              </a:spcBef>
              <a:spcAft>
                <a:spcPts val="0"/>
              </a:spcAft>
              <a:buNone/>
              <a:defRPr sz="1600">
                <a:solidFill>
                  <a:srgbClr val="7A9798"/>
                </a:solidFill>
                <a:latin typeface="Georgia"/>
                <a:ea typeface="Georgia"/>
                <a:cs typeface="Georgia"/>
                <a:sym typeface="Georgia"/>
              </a:defRPr>
            </a:lvl6pPr>
            <a:lvl7pPr marL="0" marR="0" lvl="6" indent="0" algn="ctr" rtl="0">
              <a:spcBef>
                <a:spcPts val="0"/>
              </a:spcBef>
              <a:spcAft>
                <a:spcPts val="0"/>
              </a:spcAft>
              <a:buNone/>
              <a:defRPr sz="1600">
                <a:solidFill>
                  <a:srgbClr val="7A9798"/>
                </a:solidFill>
                <a:latin typeface="Georgia"/>
                <a:ea typeface="Georgia"/>
                <a:cs typeface="Georgia"/>
                <a:sym typeface="Georgia"/>
              </a:defRPr>
            </a:lvl7pPr>
            <a:lvl8pPr marL="0" marR="0" lvl="7" indent="0" algn="ctr" rtl="0">
              <a:spcBef>
                <a:spcPts val="0"/>
              </a:spcBef>
              <a:spcAft>
                <a:spcPts val="0"/>
              </a:spcAft>
              <a:buNone/>
              <a:defRPr sz="1600">
                <a:solidFill>
                  <a:srgbClr val="7A9798"/>
                </a:solidFill>
                <a:latin typeface="Georgia"/>
                <a:ea typeface="Georgia"/>
                <a:cs typeface="Georgia"/>
                <a:sym typeface="Georgia"/>
              </a:defRPr>
            </a:lvl8pPr>
            <a:lvl9pPr marL="0" marR="0" lvl="8" indent="0" algn="ctr" rtl="0">
              <a:spcBef>
                <a:spcPts val="0"/>
              </a:spcBef>
              <a:spcAft>
                <a:spcPts val="0"/>
              </a:spcAft>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matchingName="Comparison" type="twoTxTwoObj">
  <p:cSld name="TWO_OBJECTS_WITH_TEXT">
    <p:bg>
      <p:bgPr>
        <a:solidFill>
          <a:schemeClr val="lt2"/>
        </a:solidFill>
        <a:effectLst/>
      </p:bgPr>
    </p:bg>
    <p:spTree>
      <p:nvGrpSpPr>
        <p:cNvPr id="1" name="Shape 70"/>
        <p:cNvGrpSpPr/>
        <p:nvPr/>
      </p:nvGrpSpPr>
      <p:grpSpPr>
        <a:xfrm>
          <a:off x="0" y="0"/>
          <a:ext cx="0" cy="0"/>
          <a:chOff x="0" y="0"/>
          <a:chExt cx="0" cy="0"/>
        </a:xfrm>
      </p:grpSpPr>
      <p:cxnSp>
        <p:nvCxnSpPr>
          <p:cNvPr id="71" name="Google Shape;71;p6"/>
          <p:cNvCxnSpPr/>
          <p:nvPr/>
        </p:nvCxnSpPr>
        <p:spPr>
          <a:xfrm rot="10800000">
            <a:off x="4572000" y="2200275"/>
            <a:ext cx="0" cy="4187825"/>
          </a:xfrm>
          <a:prstGeom prst="straightConnector1">
            <a:avLst/>
          </a:prstGeom>
          <a:noFill/>
          <a:ln w="9525" cap="flat" cmpd="sng">
            <a:solidFill>
              <a:schemeClr val="dk2"/>
            </a:solidFill>
            <a:prstDash val="dash"/>
            <a:round/>
            <a:headEnd type="none" w="sm" len="sm"/>
            <a:tailEnd type="none" w="sm" len="sm"/>
          </a:ln>
        </p:spPr>
      </p:cxnSp>
      <p:sp>
        <p:nvSpPr>
          <p:cNvPr id="72" name="Google Shape;72;p6"/>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3" name="Google Shape;73;p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4" name="Google Shape;74;p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5" name="Google Shape;75;p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6" name="Google Shape;76;p6"/>
          <p:cNvSpPr/>
          <p:nvPr/>
        </p:nvSpPr>
        <p:spPr>
          <a:xfrm>
            <a:off x="152400" y="1371600"/>
            <a:ext cx="8832850"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7" name="Google Shape;77;p6"/>
          <p:cNvSpPr/>
          <p:nvPr/>
        </p:nvSpPr>
        <p:spPr>
          <a:xfrm>
            <a:off x="146050" y="6391275"/>
            <a:ext cx="8832850" cy="31115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78" name="Google Shape;78;p6"/>
          <p:cNvCxnSpPr/>
          <p:nvPr/>
        </p:nvCxnSpPr>
        <p:spPr>
          <a:xfrm>
            <a:off x="152400" y="1279525"/>
            <a:ext cx="8832850" cy="0"/>
          </a:xfrm>
          <a:prstGeom prst="straightConnector1">
            <a:avLst/>
          </a:prstGeom>
          <a:noFill/>
          <a:ln w="11425" cap="flat" cmpd="sng">
            <a:solidFill>
              <a:srgbClr val="7A9798"/>
            </a:solidFill>
            <a:prstDash val="dash"/>
            <a:round/>
            <a:headEnd type="none" w="sm" len="sm"/>
            <a:tailEnd type="none" w="sm" len="sm"/>
          </a:ln>
        </p:spPr>
      </p:cxnSp>
      <p:sp>
        <p:nvSpPr>
          <p:cNvPr id="79" name="Google Shape;79;p6"/>
          <p:cNvSpPr/>
          <p:nvPr/>
        </p:nvSpPr>
        <p:spPr>
          <a:xfrm>
            <a:off x="152400" y="155575"/>
            <a:ext cx="8832850" cy="6546850"/>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0" name="Google Shape;80;p6"/>
          <p:cNvSpPr/>
          <p:nvPr/>
        </p:nvSpPr>
        <p:spPr>
          <a:xfrm>
            <a:off x="4267200" y="955675"/>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81" name="Google Shape;81;p6"/>
          <p:cNvSpPr/>
          <p:nvPr/>
        </p:nvSpPr>
        <p:spPr>
          <a:xfrm>
            <a:off x="4362450" y="1050925"/>
            <a:ext cx="419100" cy="420688"/>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82" name="Google Shape;82;p6"/>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91425" rIns="91425" bIns="91425" anchor="ctr" anchorCtr="0"/>
          <a:lstStyle>
            <a:lvl1pPr marL="457200" marR="0" lvl="0" indent="-228600" algn="l" rtl="0">
              <a:spcBef>
                <a:spcPts val="440"/>
              </a:spcBef>
              <a:spcAft>
                <a:spcPts val="0"/>
              </a:spcAft>
              <a:buClr>
                <a:schemeClr val="accent1"/>
              </a:buClr>
              <a:buSzPts val="2295"/>
              <a:buFont typeface="Noto Sans Symbols"/>
              <a:buNone/>
              <a:defRPr sz="2200" b="1" i="0" u="none" strike="noStrike" cap="none">
                <a:solidFill>
                  <a:srgbClr val="FFFFFF"/>
                </a:solidFill>
                <a:latin typeface="Georgia"/>
                <a:ea typeface="Georgia"/>
                <a:cs typeface="Georgia"/>
                <a:sym typeface="Georgia"/>
              </a:defRPr>
            </a:lvl1pPr>
            <a:lvl2pPr marL="914400" marR="0" lvl="1" indent="-228600" algn="l" rtl="0">
              <a:spcBef>
                <a:spcPts val="400"/>
              </a:spcBef>
              <a:spcAft>
                <a:spcPts val="0"/>
              </a:spcAft>
              <a:buClr>
                <a:schemeClr val="accent2"/>
              </a:buClr>
              <a:buSzPts val="1540"/>
              <a:buFont typeface="Noto Sans Symbols"/>
              <a:buNone/>
              <a:defRPr sz="2000" b="1" i="0" u="none" strike="noStrike" cap="none">
                <a:solidFill>
                  <a:schemeClr val="dk2"/>
                </a:solidFill>
                <a:latin typeface="Georgia"/>
                <a:ea typeface="Georgia"/>
                <a:cs typeface="Georgia"/>
                <a:sym typeface="Georgia"/>
              </a:defRPr>
            </a:lvl2pPr>
            <a:lvl3pPr marL="1371600" marR="0" lvl="2" indent="-228600" algn="l" rtl="0">
              <a:spcBef>
                <a:spcPts val="360"/>
              </a:spcBef>
              <a:spcAft>
                <a:spcPts val="0"/>
              </a:spcAft>
              <a:buClr>
                <a:srgbClr val="8CADAE"/>
              </a:buClr>
              <a:buSzPts val="1500"/>
              <a:buFont typeface="Noto Sans Symbols"/>
              <a:buNone/>
              <a:defRPr sz="1800" b="1" i="0" u="none" strike="noStrike" cap="none">
                <a:solidFill>
                  <a:schemeClr val="dk1"/>
                </a:solidFill>
                <a:latin typeface="Georgia"/>
                <a:ea typeface="Georgia"/>
                <a:cs typeface="Georgia"/>
                <a:sym typeface="Georgia"/>
              </a:defRPr>
            </a:lvl3pPr>
            <a:lvl4pPr marL="1828800" marR="0" lvl="3" indent="-228600" algn="l" rtl="0">
              <a:spcBef>
                <a:spcPts val="320"/>
              </a:spcBef>
              <a:spcAft>
                <a:spcPts val="0"/>
              </a:spcAft>
              <a:buClr>
                <a:srgbClr val="8C7B70"/>
              </a:buClr>
              <a:buSzPts val="1400"/>
              <a:buFont typeface="Noto Sans Symbols"/>
              <a:buNone/>
              <a:defRPr sz="1600" b="1" i="0" u="none" strike="noStrike" cap="none">
                <a:solidFill>
                  <a:schemeClr val="dk2"/>
                </a:solidFill>
                <a:latin typeface="Georgia"/>
                <a:ea typeface="Georgia"/>
                <a:cs typeface="Georgia"/>
                <a:sym typeface="Georgia"/>
              </a:defRPr>
            </a:lvl4pPr>
            <a:lvl5pPr marL="2286000" marR="0" lvl="4" indent="-228600" algn="l" rtl="0">
              <a:spcBef>
                <a:spcPts val="320"/>
              </a:spcBef>
              <a:spcAft>
                <a:spcPts val="0"/>
              </a:spcAft>
              <a:buClr>
                <a:srgbClr val="8FB08C"/>
              </a:buClr>
              <a:buSzPts val="2000"/>
              <a:buFont typeface="Georgia"/>
              <a:buNone/>
              <a:defRPr sz="1600" b="1"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3" name="Google Shape;83;p6"/>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91425" rIns="91425" bIns="91425" anchor="ctr" anchorCtr="0"/>
          <a:lstStyle>
            <a:lvl1pPr marL="457200" marR="0" lvl="0" indent="-228600" algn="l" rtl="0">
              <a:spcBef>
                <a:spcPts val="440"/>
              </a:spcBef>
              <a:spcAft>
                <a:spcPts val="0"/>
              </a:spcAft>
              <a:buClr>
                <a:schemeClr val="accent1"/>
              </a:buClr>
              <a:buSzPts val="2295"/>
              <a:buFont typeface="Noto Sans Symbols"/>
              <a:buNone/>
              <a:defRPr sz="2200" b="1" i="0" u="none" strike="noStrike" cap="none">
                <a:solidFill>
                  <a:schemeClr val="dk1"/>
                </a:solidFill>
                <a:latin typeface="Georgia"/>
                <a:ea typeface="Georgia"/>
                <a:cs typeface="Georgia"/>
                <a:sym typeface="Georgia"/>
              </a:defRPr>
            </a:lvl1pPr>
            <a:lvl2pPr marL="914400" marR="0" lvl="1" indent="-228600" algn="l" rtl="0">
              <a:spcBef>
                <a:spcPts val="400"/>
              </a:spcBef>
              <a:spcAft>
                <a:spcPts val="0"/>
              </a:spcAft>
              <a:buClr>
                <a:schemeClr val="accent2"/>
              </a:buClr>
              <a:buSzPts val="1540"/>
              <a:buFont typeface="Noto Sans Symbols"/>
              <a:buNone/>
              <a:defRPr sz="2000" b="1" i="0" u="none" strike="noStrike" cap="none">
                <a:solidFill>
                  <a:schemeClr val="dk2"/>
                </a:solidFill>
                <a:latin typeface="Georgia"/>
                <a:ea typeface="Georgia"/>
                <a:cs typeface="Georgia"/>
                <a:sym typeface="Georgia"/>
              </a:defRPr>
            </a:lvl2pPr>
            <a:lvl3pPr marL="1371600" marR="0" lvl="2" indent="-228600" algn="l" rtl="0">
              <a:spcBef>
                <a:spcPts val="360"/>
              </a:spcBef>
              <a:spcAft>
                <a:spcPts val="0"/>
              </a:spcAft>
              <a:buClr>
                <a:srgbClr val="8CADAE"/>
              </a:buClr>
              <a:buSzPts val="1500"/>
              <a:buFont typeface="Noto Sans Symbols"/>
              <a:buNone/>
              <a:defRPr sz="1800" b="1" i="0" u="none" strike="noStrike" cap="none">
                <a:solidFill>
                  <a:schemeClr val="dk1"/>
                </a:solidFill>
                <a:latin typeface="Georgia"/>
                <a:ea typeface="Georgia"/>
                <a:cs typeface="Georgia"/>
                <a:sym typeface="Georgia"/>
              </a:defRPr>
            </a:lvl3pPr>
            <a:lvl4pPr marL="1828800" marR="0" lvl="3" indent="-228600" algn="l" rtl="0">
              <a:spcBef>
                <a:spcPts val="320"/>
              </a:spcBef>
              <a:spcAft>
                <a:spcPts val="0"/>
              </a:spcAft>
              <a:buClr>
                <a:srgbClr val="8C7B70"/>
              </a:buClr>
              <a:buSzPts val="1400"/>
              <a:buFont typeface="Noto Sans Symbols"/>
              <a:buNone/>
              <a:defRPr sz="1600" b="1" i="0" u="none" strike="noStrike" cap="none">
                <a:solidFill>
                  <a:schemeClr val="dk2"/>
                </a:solidFill>
                <a:latin typeface="Georgia"/>
                <a:ea typeface="Georgia"/>
                <a:cs typeface="Georgia"/>
                <a:sym typeface="Georgia"/>
              </a:defRPr>
            </a:lvl4pPr>
            <a:lvl5pPr marL="2286000" marR="0" lvl="4" indent="-228600" algn="l" rtl="0">
              <a:spcBef>
                <a:spcPts val="320"/>
              </a:spcBef>
              <a:spcAft>
                <a:spcPts val="0"/>
              </a:spcAft>
              <a:buClr>
                <a:srgbClr val="8FB08C"/>
              </a:buClr>
              <a:buSzPts val="2000"/>
              <a:buFont typeface="Georgia"/>
              <a:buNone/>
              <a:defRPr sz="1600" b="1"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4" name="Google Shape;84;p6"/>
          <p:cNvSpPr txBox="1">
            <a:spLocks noGrp="1"/>
          </p:cNvSpPr>
          <p:nvPr>
            <p:ph type="body" idx="3"/>
          </p:nvPr>
        </p:nvSpPr>
        <p:spPr>
          <a:xfrm>
            <a:off x="301752" y="2471383"/>
            <a:ext cx="4041648" cy="3818404"/>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rgbClr val="8CADAE"/>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rgbClr val="8C7B70"/>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55600" algn="l" rtl="0">
              <a:spcBef>
                <a:spcPts val="400"/>
              </a:spcBef>
              <a:spcAft>
                <a:spcPts val="0"/>
              </a:spcAft>
              <a:buClr>
                <a:srgbClr val="8FB08C"/>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5" name="Google Shape;85;p6"/>
          <p:cNvSpPr txBox="1">
            <a:spLocks noGrp="1"/>
          </p:cNvSpPr>
          <p:nvPr>
            <p:ph type="body" idx="4"/>
          </p:nvPr>
        </p:nvSpPr>
        <p:spPr>
          <a:xfrm>
            <a:off x="4800600" y="2471383"/>
            <a:ext cx="4038600" cy="3822192"/>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rgbClr val="8CADAE"/>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rgbClr val="8C7B70"/>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55600" algn="l" rtl="0">
              <a:spcBef>
                <a:spcPts val="400"/>
              </a:spcBef>
              <a:spcAft>
                <a:spcPts val="0"/>
              </a:spcAft>
              <a:buClr>
                <a:srgbClr val="8FB08C"/>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6" name="Google Shape;86;p6"/>
          <p:cNvSpPr txBox="1">
            <a:spLocks noGrp="1"/>
          </p:cNvSpPr>
          <p:nvPr>
            <p:ph type="title"/>
          </p:nvPr>
        </p:nvSpPr>
        <p:spPr>
          <a:xfrm>
            <a:off x="301625" y="228600"/>
            <a:ext cx="8534400" cy="758825"/>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9pPr>
          </a:lstStyle>
          <a:p>
            <a:endParaRPr/>
          </a:p>
        </p:txBody>
      </p:sp>
      <p:sp>
        <p:nvSpPr>
          <p:cNvPr id="87" name="Google Shape;87;p6"/>
          <p:cNvSpPr txBox="1">
            <a:spLocks noGrp="1"/>
          </p:cNvSpPr>
          <p:nvPr>
            <p:ph type="dt" idx="10"/>
          </p:nvPr>
        </p:nvSpPr>
        <p:spPr>
          <a:xfrm>
            <a:off x="5791200" y="6405563"/>
            <a:ext cx="3044825"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6"/>
          <p:cNvSpPr txBox="1">
            <a:spLocks noGrp="1"/>
          </p:cNvSpPr>
          <p:nvPr>
            <p:ph type="ftr" idx="11"/>
          </p:nvPr>
        </p:nvSpPr>
        <p:spPr>
          <a:xfrm>
            <a:off x="304800" y="6410325"/>
            <a:ext cx="35814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6"/>
          <p:cNvSpPr txBox="1">
            <a:spLocks noGrp="1"/>
          </p:cNvSpPr>
          <p:nvPr>
            <p:ph type="sldNum" idx="12"/>
          </p:nvPr>
        </p:nvSpPr>
        <p:spPr>
          <a:xfrm>
            <a:off x="4343400" y="1042988"/>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spcAft>
                <a:spcPts val="0"/>
              </a:spcAft>
              <a:buNone/>
              <a:defRPr sz="1600">
                <a:solidFill>
                  <a:srgbClr val="7A9798"/>
                </a:solidFill>
                <a:latin typeface="Georgia"/>
                <a:ea typeface="Georgia"/>
                <a:cs typeface="Georgia"/>
                <a:sym typeface="Georgia"/>
              </a:defRPr>
            </a:lvl1pPr>
            <a:lvl2pPr marL="0" marR="0" lvl="1" indent="0" algn="ctr" rtl="0">
              <a:spcBef>
                <a:spcPts val="0"/>
              </a:spcBef>
              <a:spcAft>
                <a:spcPts val="0"/>
              </a:spcAft>
              <a:buNone/>
              <a:defRPr sz="1600">
                <a:solidFill>
                  <a:srgbClr val="7A9798"/>
                </a:solidFill>
                <a:latin typeface="Georgia"/>
                <a:ea typeface="Georgia"/>
                <a:cs typeface="Georgia"/>
                <a:sym typeface="Georgia"/>
              </a:defRPr>
            </a:lvl2pPr>
            <a:lvl3pPr marL="0" marR="0" lvl="2" indent="0" algn="ctr" rtl="0">
              <a:spcBef>
                <a:spcPts val="0"/>
              </a:spcBef>
              <a:spcAft>
                <a:spcPts val="0"/>
              </a:spcAft>
              <a:buNone/>
              <a:defRPr sz="1600">
                <a:solidFill>
                  <a:srgbClr val="7A9798"/>
                </a:solidFill>
                <a:latin typeface="Georgia"/>
                <a:ea typeface="Georgia"/>
                <a:cs typeface="Georgia"/>
                <a:sym typeface="Georgia"/>
              </a:defRPr>
            </a:lvl3pPr>
            <a:lvl4pPr marL="0" marR="0" lvl="3" indent="0" algn="ctr" rtl="0">
              <a:spcBef>
                <a:spcPts val="0"/>
              </a:spcBef>
              <a:spcAft>
                <a:spcPts val="0"/>
              </a:spcAft>
              <a:buNone/>
              <a:defRPr sz="1600">
                <a:solidFill>
                  <a:srgbClr val="7A9798"/>
                </a:solidFill>
                <a:latin typeface="Georgia"/>
                <a:ea typeface="Georgia"/>
                <a:cs typeface="Georgia"/>
                <a:sym typeface="Georgia"/>
              </a:defRPr>
            </a:lvl4pPr>
            <a:lvl5pPr marL="0" marR="0" lvl="4" indent="0" algn="ctr" rtl="0">
              <a:spcBef>
                <a:spcPts val="0"/>
              </a:spcBef>
              <a:spcAft>
                <a:spcPts val="0"/>
              </a:spcAft>
              <a:buNone/>
              <a:defRPr sz="1600">
                <a:solidFill>
                  <a:srgbClr val="7A9798"/>
                </a:solidFill>
                <a:latin typeface="Georgia"/>
                <a:ea typeface="Georgia"/>
                <a:cs typeface="Georgia"/>
                <a:sym typeface="Georgia"/>
              </a:defRPr>
            </a:lvl5pPr>
            <a:lvl6pPr marL="0" marR="0" lvl="5" indent="0" algn="ctr" rtl="0">
              <a:spcBef>
                <a:spcPts val="0"/>
              </a:spcBef>
              <a:spcAft>
                <a:spcPts val="0"/>
              </a:spcAft>
              <a:buNone/>
              <a:defRPr sz="1600">
                <a:solidFill>
                  <a:srgbClr val="7A9798"/>
                </a:solidFill>
                <a:latin typeface="Georgia"/>
                <a:ea typeface="Georgia"/>
                <a:cs typeface="Georgia"/>
                <a:sym typeface="Georgia"/>
              </a:defRPr>
            </a:lvl6pPr>
            <a:lvl7pPr marL="0" marR="0" lvl="6" indent="0" algn="ctr" rtl="0">
              <a:spcBef>
                <a:spcPts val="0"/>
              </a:spcBef>
              <a:spcAft>
                <a:spcPts val="0"/>
              </a:spcAft>
              <a:buNone/>
              <a:defRPr sz="1600">
                <a:solidFill>
                  <a:srgbClr val="7A9798"/>
                </a:solidFill>
                <a:latin typeface="Georgia"/>
                <a:ea typeface="Georgia"/>
                <a:cs typeface="Georgia"/>
                <a:sym typeface="Georgia"/>
              </a:defRPr>
            </a:lvl7pPr>
            <a:lvl8pPr marL="0" marR="0" lvl="7" indent="0" algn="ctr" rtl="0">
              <a:spcBef>
                <a:spcPts val="0"/>
              </a:spcBef>
              <a:spcAft>
                <a:spcPts val="0"/>
              </a:spcAft>
              <a:buNone/>
              <a:defRPr sz="1600">
                <a:solidFill>
                  <a:srgbClr val="7A9798"/>
                </a:solidFill>
                <a:latin typeface="Georgia"/>
                <a:ea typeface="Georgia"/>
                <a:cs typeface="Georgia"/>
                <a:sym typeface="Georgia"/>
              </a:defRPr>
            </a:lvl8pPr>
            <a:lvl9pPr marL="0" marR="0" lvl="8" indent="0" algn="ctr" rtl="0">
              <a:spcBef>
                <a:spcPts val="0"/>
              </a:spcBef>
              <a:spcAft>
                <a:spcPts val="0"/>
              </a:spcAft>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Only" type="titleOnly">
  <p:cSld name="TITLE_ONLY">
    <p:spTree>
      <p:nvGrpSpPr>
        <p:cNvPr id="1" name="Shape 90"/>
        <p:cNvGrpSpPr/>
        <p:nvPr/>
      </p:nvGrpSpPr>
      <p:grpSpPr>
        <a:xfrm>
          <a:off x="0" y="0"/>
          <a:ext cx="0" cy="0"/>
          <a:chOff x="0" y="0"/>
          <a:chExt cx="0" cy="0"/>
        </a:xfrm>
      </p:grpSpPr>
      <p:sp>
        <p:nvSpPr>
          <p:cNvPr id="91" name="Google Shape;91;p7"/>
          <p:cNvSpPr txBox="1">
            <a:spLocks noGrp="1"/>
          </p:cNvSpPr>
          <p:nvPr>
            <p:ph type="title"/>
          </p:nvPr>
        </p:nvSpPr>
        <p:spPr>
          <a:xfrm>
            <a:off x="301625" y="228600"/>
            <a:ext cx="8534400" cy="758825"/>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9pPr>
          </a:lstStyle>
          <a:p>
            <a:endParaRPr/>
          </a:p>
        </p:txBody>
      </p:sp>
      <p:sp>
        <p:nvSpPr>
          <p:cNvPr id="92" name="Google Shape;92;p7"/>
          <p:cNvSpPr txBox="1">
            <a:spLocks noGrp="1"/>
          </p:cNvSpPr>
          <p:nvPr>
            <p:ph type="dt" idx="10"/>
          </p:nvPr>
        </p:nvSpPr>
        <p:spPr>
          <a:xfrm>
            <a:off x="5791200" y="6405563"/>
            <a:ext cx="3044825"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3" name="Google Shape;93;p7"/>
          <p:cNvSpPr txBox="1">
            <a:spLocks noGrp="1"/>
          </p:cNvSpPr>
          <p:nvPr>
            <p:ph type="ftr" idx="11"/>
          </p:nvPr>
        </p:nvSpPr>
        <p:spPr>
          <a:xfrm>
            <a:off x="304800" y="6410325"/>
            <a:ext cx="3581400" cy="366713"/>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4" name="Google Shape;94;p7"/>
          <p:cNvSpPr txBox="1">
            <a:spLocks noGrp="1"/>
          </p:cNvSpPr>
          <p:nvPr>
            <p:ph type="sldNum" idx="12"/>
          </p:nvPr>
        </p:nvSpPr>
        <p:spPr>
          <a:xfrm>
            <a:off x="4343400" y="1036638"/>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spcAft>
                <a:spcPts val="0"/>
              </a:spcAft>
              <a:buNone/>
              <a:defRPr sz="1600">
                <a:solidFill>
                  <a:srgbClr val="7A9798"/>
                </a:solidFill>
                <a:latin typeface="Georgia"/>
                <a:ea typeface="Georgia"/>
                <a:cs typeface="Georgia"/>
                <a:sym typeface="Georgia"/>
              </a:defRPr>
            </a:lvl1pPr>
            <a:lvl2pPr marL="0" marR="0" lvl="1" indent="0" algn="ctr" rtl="0">
              <a:spcBef>
                <a:spcPts val="0"/>
              </a:spcBef>
              <a:spcAft>
                <a:spcPts val="0"/>
              </a:spcAft>
              <a:buNone/>
              <a:defRPr sz="1600">
                <a:solidFill>
                  <a:srgbClr val="7A9798"/>
                </a:solidFill>
                <a:latin typeface="Georgia"/>
                <a:ea typeface="Georgia"/>
                <a:cs typeface="Georgia"/>
                <a:sym typeface="Georgia"/>
              </a:defRPr>
            </a:lvl2pPr>
            <a:lvl3pPr marL="0" marR="0" lvl="2" indent="0" algn="ctr" rtl="0">
              <a:spcBef>
                <a:spcPts val="0"/>
              </a:spcBef>
              <a:spcAft>
                <a:spcPts val="0"/>
              </a:spcAft>
              <a:buNone/>
              <a:defRPr sz="1600">
                <a:solidFill>
                  <a:srgbClr val="7A9798"/>
                </a:solidFill>
                <a:latin typeface="Georgia"/>
                <a:ea typeface="Georgia"/>
                <a:cs typeface="Georgia"/>
                <a:sym typeface="Georgia"/>
              </a:defRPr>
            </a:lvl3pPr>
            <a:lvl4pPr marL="0" marR="0" lvl="3" indent="0" algn="ctr" rtl="0">
              <a:spcBef>
                <a:spcPts val="0"/>
              </a:spcBef>
              <a:spcAft>
                <a:spcPts val="0"/>
              </a:spcAft>
              <a:buNone/>
              <a:defRPr sz="1600">
                <a:solidFill>
                  <a:srgbClr val="7A9798"/>
                </a:solidFill>
                <a:latin typeface="Georgia"/>
                <a:ea typeface="Georgia"/>
                <a:cs typeface="Georgia"/>
                <a:sym typeface="Georgia"/>
              </a:defRPr>
            </a:lvl4pPr>
            <a:lvl5pPr marL="0" marR="0" lvl="4" indent="0" algn="ctr" rtl="0">
              <a:spcBef>
                <a:spcPts val="0"/>
              </a:spcBef>
              <a:spcAft>
                <a:spcPts val="0"/>
              </a:spcAft>
              <a:buNone/>
              <a:defRPr sz="1600">
                <a:solidFill>
                  <a:srgbClr val="7A9798"/>
                </a:solidFill>
                <a:latin typeface="Georgia"/>
                <a:ea typeface="Georgia"/>
                <a:cs typeface="Georgia"/>
                <a:sym typeface="Georgia"/>
              </a:defRPr>
            </a:lvl5pPr>
            <a:lvl6pPr marL="0" marR="0" lvl="5" indent="0" algn="ctr" rtl="0">
              <a:spcBef>
                <a:spcPts val="0"/>
              </a:spcBef>
              <a:spcAft>
                <a:spcPts val="0"/>
              </a:spcAft>
              <a:buNone/>
              <a:defRPr sz="1600">
                <a:solidFill>
                  <a:srgbClr val="7A9798"/>
                </a:solidFill>
                <a:latin typeface="Georgia"/>
                <a:ea typeface="Georgia"/>
                <a:cs typeface="Georgia"/>
                <a:sym typeface="Georgia"/>
              </a:defRPr>
            </a:lvl6pPr>
            <a:lvl7pPr marL="0" marR="0" lvl="6" indent="0" algn="ctr" rtl="0">
              <a:spcBef>
                <a:spcPts val="0"/>
              </a:spcBef>
              <a:spcAft>
                <a:spcPts val="0"/>
              </a:spcAft>
              <a:buNone/>
              <a:defRPr sz="1600">
                <a:solidFill>
                  <a:srgbClr val="7A9798"/>
                </a:solidFill>
                <a:latin typeface="Georgia"/>
                <a:ea typeface="Georgia"/>
                <a:cs typeface="Georgia"/>
                <a:sym typeface="Georgia"/>
              </a:defRPr>
            </a:lvl7pPr>
            <a:lvl8pPr marL="0" marR="0" lvl="7" indent="0" algn="ctr" rtl="0">
              <a:spcBef>
                <a:spcPts val="0"/>
              </a:spcBef>
              <a:spcAft>
                <a:spcPts val="0"/>
              </a:spcAft>
              <a:buNone/>
              <a:defRPr sz="1600">
                <a:solidFill>
                  <a:srgbClr val="7A9798"/>
                </a:solidFill>
                <a:latin typeface="Georgia"/>
                <a:ea typeface="Georgia"/>
                <a:cs typeface="Georgia"/>
                <a:sym typeface="Georgia"/>
              </a:defRPr>
            </a:lvl8pPr>
            <a:lvl9pPr marL="0" marR="0" lvl="8" indent="0" algn="ctr" rtl="0">
              <a:spcBef>
                <a:spcPts val="0"/>
              </a:spcBef>
              <a:spcAft>
                <a:spcPts val="0"/>
              </a:spcAft>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matchingName="Blank" type="blank">
  <p:cSld name="BLANK">
    <p:spTree>
      <p:nvGrpSpPr>
        <p:cNvPr id="1" name="Shape 95"/>
        <p:cNvGrpSpPr/>
        <p:nvPr/>
      </p:nvGrpSpPr>
      <p:grpSpPr>
        <a:xfrm>
          <a:off x="0" y="0"/>
          <a:ext cx="0" cy="0"/>
          <a:chOff x="0" y="0"/>
          <a:chExt cx="0" cy="0"/>
        </a:xfrm>
      </p:grpSpPr>
      <p:sp>
        <p:nvSpPr>
          <p:cNvPr id="96" name="Google Shape;96;p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7" name="Google Shape;97;p8"/>
          <p:cNvSpPr/>
          <p:nvPr/>
        </p:nvSpPr>
        <p:spPr>
          <a:xfrm>
            <a:off x="0" y="0"/>
            <a:ext cx="9144000" cy="155575"/>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8" name="Google Shape;98;p8"/>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9" name="Google Shape;99;p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0" name="Google Shape;100;p8"/>
          <p:cNvSpPr/>
          <p:nvPr/>
        </p:nvSpPr>
        <p:spPr>
          <a:xfrm>
            <a:off x="146050" y="6391275"/>
            <a:ext cx="8832850"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1" name="Google Shape;101;p8"/>
          <p:cNvSpPr/>
          <p:nvPr/>
        </p:nvSpPr>
        <p:spPr>
          <a:xfrm>
            <a:off x="152400" y="158750"/>
            <a:ext cx="8832850" cy="6546850"/>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2" name="Google Shape;102;p8"/>
          <p:cNvSpPr txBox="1">
            <a:spLocks noGrp="1"/>
          </p:cNvSpPr>
          <p:nvPr>
            <p:ph type="dt" idx="10"/>
          </p:nvPr>
        </p:nvSpPr>
        <p:spPr>
          <a:xfrm>
            <a:off x="5791200" y="6405563"/>
            <a:ext cx="3044825"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3" name="Google Shape;103;p8"/>
          <p:cNvSpPr txBox="1">
            <a:spLocks noGrp="1"/>
          </p:cNvSpPr>
          <p:nvPr>
            <p:ph type="ftr" idx="11"/>
          </p:nvPr>
        </p:nvSpPr>
        <p:spPr>
          <a:xfrm>
            <a:off x="304800" y="6410325"/>
            <a:ext cx="3581400" cy="366713"/>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4" name="Google Shape;104;p8"/>
          <p:cNvSpPr txBox="1">
            <a:spLocks noGrp="1"/>
          </p:cNvSpPr>
          <p:nvPr>
            <p:ph type="sldNum" idx="12"/>
          </p:nvPr>
        </p:nvSpPr>
        <p:spPr>
          <a:xfrm>
            <a:off x="4267200" y="6324600"/>
            <a:ext cx="6096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spcAft>
                <a:spcPts val="0"/>
              </a:spcAft>
              <a:buNone/>
              <a:defRPr sz="1600">
                <a:solidFill>
                  <a:srgbClr val="FFFFFF"/>
                </a:solidFill>
                <a:latin typeface="Georgia"/>
                <a:ea typeface="Georgia"/>
                <a:cs typeface="Georgia"/>
                <a:sym typeface="Georgia"/>
              </a:defRPr>
            </a:lvl1pPr>
            <a:lvl2pPr marL="0" marR="0" lvl="1" indent="0" algn="ctr" rtl="0">
              <a:spcBef>
                <a:spcPts val="0"/>
              </a:spcBef>
              <a:spcAft>
                <a:spcPts val="0"/>
              </a:spcAft>
              <a:buNone/>
              <a:defRPr sz="1600">
                <a:solidFill>
                  <a:srgbClr val="FFFFFF"/>
                </a:solidFill>
                <a:latin typeface="Georgia"/>
                <a:ea typeface="Georgia"/>
                <a:cs typeface="Georgia"/>
                <a:sym typeface="Georgia"/>
              </a:defRPr>
            </a:lvl2pPr>
            <a:lvl3pPr marL="0" marR="0" lvl="2" indent="0" algn="ctr" rtl="0">
              <a:spcBef>
                <a:spcPts val="0"/>
              </a:spcBef>
              <a:spcAft>
                <a:spcPts val="0"/>
              </a:spcAft>
              <a:buNone/>
              <a:defRPr sz="1600">
                <a:solidFill>
                  <a:srgbClr val="FFFFFF"/>
                </a:solidFill>
                <a:latin typeface="Georgia"/>
                <a:ea typeface="Georgia"/>
                <a:cs typeface="Georgia"/>
                <a:sym typeface="Georgia"/>
              </a:defRPr>
            </a:lvl3pPr>
            <a:lvl4pPr marL="0" marR="0" lvl="3" indent="0" algn="ctr" rtl="0">
              <a:spcBef>
                <a:spcPts val="0"/>
              </a:spcBef>
              <a:spcAft>
                <a:spcPts val="0"/>
              </a:spcAft>
              <a:buNone/>
              <a:defRPr sz="1600">
                <a:solidFill>
                  <a:srgbClr val="FFFFFF"/>
                </a:solidFill>
                <a:latin typeface="Georgia"/>
                <a:ea typeface="Georgia"/>
                <a:cs typeface="Georgia"/>
                <a:sym typeface="Georgia"/>
              </a:defRPr>
            </a:lvl4pPr>
            <a:lvl5pPr marL="0" marR="0" lvl="4" indent="0" algn="ctr" rtl="0">
              <a:spcBef>
                <a:spcPts val="0"/>
              </a:spcBef>
              <a:spcAft>
                <a:spcPts val="0"/>
              </a:spcAft>
              <a:buNone/>
              <a:defRPr sz="1600">
                <a:solidFill>
                  <a:srgbClr val="FFFFFF"/>
                </a:solidFill>
                <a:latin typeface="Georgia"/>
                <a:ea typeface="Georgia"/>
                <a:cs typeface="Georgia"/>
                <a:sym typeface="Georgia"/>
              </a:defRPr>
            </a:lvl5pPr>
            <a:lvl6pPr marL="0" marR="0" lvl="5" indent="0" algn="ctr" rtl="0">
              <a:spcBef>
                <a:spcPts val="0"/>
              </a:spcBef>
              <a:spcAft>
                <a:spcPts val="0"/>
              </a:spcAft>
              <a:buNone/>
              <a:defRPr sz="1600">
                <a:solidFill>
                  <a:srgbClr val="FFFFFF"/>
                </a:solidFill>
                <a:latin typeface="Georgia"/>
                <a:ea typeface="Georgia"/>
                <a:cs typeface="Georgia"/>
                <a:sym typeface="Georgia"/>
              </a:defRPr>
            </a:lvl6pPr>
            <a:lvl7pPr marL="0" marR="0" lvl="6" indent="0" algn="ctr" rtl="0">
              <a:spcBef>
                <a:spcPts val="0"/>
              </a:spcBef>
              <a:spcAft>
                <a:spcPts val="0"/>
              </a:spcAft>
              <a:buNone/>
              <a:defRPr sz="1600">
                <a:solidFill>
                  <a:srgbClr val="FFFFFF"/>
                </a:solidFill>
                <a:latin typeface="Georgia"/>
                <a:ea typeface="Georgia"/>
                <a:cs typeface="Georgia"/>
                <a:sym typeface="Georgia"/>
              </a:defRPr>
            </a:lvl7pPr>
            <a:lvl8pPr marL="0" marR="0" lvl="7" indent="0" algn="ctr" rtl="0">
              <a:spcBef>
                <a:spcPts val="0"/>
              </a:spcBef>
              <a:spcAft>
                <a:spcPts val="0"/>
              </a:spcAft>
              <a:buNone/>
              <a:defRPr sz="1600">
                <a:solidFill>
                  <a:srgbClr val="FFFFFF"/>
                </a:solidFill>
                <a:latin typeface="Georgia"/>
                <a:ea typeface="Georgia"/>
                <a:cs typeface="Georgia"/>
                <a:sym typeface="Georgia"/>
              </a:defRPr>
            </a:lvl8pPr>
            <a:lvl9pPr marL="0" marR="0" lvl="8" indent="0" algn="ctr" rtl="0">
              <a:spcBef>
                <a:spcPts val="0"/>
              </a:spcBef>
              <a:spcAft>
                <a:spcPts val="0"/>
              </a:spcAft>
              <a:buNone/>
              <a:defRPr sz="1600">
                <a:solidFill>
                  <a:srgbClr val="FFFFFF"/>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matchingName="Content with Caption" type="objTx">
  <p:cSld name="OBJECT_WITH_CAPTION_TEXT">
    <p:spTree>
      <p:nvGrpSpPr>
        <p:cNvPr id="1" name="Shape 105"/>
        <p:cNvGrpSpPr/>
        <p:nvPr/>
      </p:nvGrpSpPr>
      <p:grpSpPr>
        <a:xfrm>
          <a:off x="0" y="0"/>
          <a:ext cx="0" cy="0"/>
          <a:chOff x="0" y="0"/>
          <a:chExt cx="0" cy="0"/>
        </a:xfrm>
      </p:grpSpPr>
      <p:sp>
        <p:nvSpPr>
          <p:cNvPr id="106" name="Google Shape;106;p9"/>
          <p:cNvSpPr/>
          <p:nvPr/>
        </p:nvSpPr>
        <p:spPr>
          <a:xfrm>
            <a:off x="152400" y="152400"/>
            <a:ext cx="8832850"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7" name="Google Shape;107;p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8" name="Google Shape;108;p9"/>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9" name="Google Shape;109;p9"/>
          <p:cNvSpPr/>
          <p:nvPr/>
        </p:nvSpPr>
        <p:spPr>
          <a:xfrm>
            <a:off x="0" y="0"/>
            <a:ext cx="9144000" cy="119063"/>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0" name="Google Shape;110;p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1" name="Google Shape;111;p9"/>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2" name="Google Shape;112;p9"/>
          <p:cNvSpPr/>
          <p:nvPr/>
        </p:nvSpPr>
        <p:spPr>
          <a:xfrm>
            <a:off x="152400" y="152400"/>
            <a:ext cx="8832850" cy="6546850"/>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13" name="Google Shape;113;p9"/>
          <p:cNvCxnSpPr/>
          <p:nvPr/>
        </p:nvCxnSpPr>
        <p:spPr>
          <a:xfrm>
            <a:off x="152400" y="533400"/>
            <a:ext cx="8832850" cy="0"/>
          </a:xfrm>
          <a:prstGeom prst="straightConnector1">
            <a:avLst/>
          </a:prstGeom>
          <a:noFill/>
          <a:ln w="11425" cap="flat" cmpd="sng">
            <a:solidFill>
              <a:srgbClr val="7A9798"/>
            </a:solidFill>
            <a:prstDash val="dash"/>
            <a:round/>
            <a:headEnd type="none" w="sm" len="sm"/>
            <a:tailEnd type="none" w="sm" len="sm"/>
          </a:ln>
        </p:spPr>
      </p:cxnSp>
      <p:sp>
        <p:nvSpPr>
          <p:cNvPr id="114" name="Google Shape;114;p9"/>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5" name="Google Shape;115;p9"/>
          <p:cNvSpPr/>
          <p:nvPr/>
        </p:nvSpPr>
        <p:spPr>
          <a:xfrm>
            <a:off x="1390650" y="323850"/>
            <a:ext cx="419100" cy="419100"/>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6" name="Google Shape;116;p9"/>
          <p:cNvSpPr/>
          <p:nvPr/>
        </p:nvSpPr>
        <p:spPr>
          <a:xfrm>
            <a:off x="149225" y="6388100"/>
            <a:ext cx="8832850"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7" name="Google Shape;117;p9"/>
          <p:cNvSpPr txBox="1">
            <a:spLocks noGrp="1"/>
          </p:cNvSpPr>
          <p:nvPr>
            <p:ph type="title"/>
          </p:nvPr>
        </p:nvSpPr>
        <p:spPr>
          <a:xfrm>
            <a:off x="381000" y="914400"/>
            <a:ext cx="2362200" cy="9906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rgbClr val="FFFFFF"/>
              </a:buClr>
              <a:buSzPts val="1400"/>
              <a:buFont typeface="Georgia"/>
              <a:buNone/>
              <a:defRPr sz="2200" b="1" i="0" u="none" strike="noStrike" cap="none">
                <a:solidFill>
                  <a:srgbClr val="FFFFFF"/>
                </a:solidFill>
                <a:latin typeface="Georgia"/>
                <a:ea typeface="Georgia"/>
                <a:cs typeface="Georgia"/>
                <a:sym typeface="Georgia"/>
              </a:defRPr>
            </a:lvl1pPr>
            <a:lvl2pPr marL="0" marR="0" lvl="1"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9pPr>
          </a:lstStyle>
          <a:p>
            <a:endParaRPr/>
          </a:p>
        </p:txBody>
      </p:sp>
      <p:sp>
        <p:nvSpPr>
          <p:cNvPr id="118" name="Google Shape;118;p9"/>
          <p:cNvSpPr txBox="1">
            <a:spLocks noGrp="1"/>
          </p:cNvSpPr>
          <p:nvPr>
            <p:ph type="body" idx="1"/>
          </p:nvPr>
        </p:nvSpPr>
        <p:spPr>
          <a:xfrm>
            <a:off x="381000" y="1981200"/>
            <a:ext cx="2362200" cy="4144963"/>
          </a:xfrm>
          <a:prstGeom prst="rect">
            <a:avLst/>
          </a:prstGeom>
          <a:noFill/>
          <a:ln>
            <a:noFill/>
          </a:ln>
        </p:spPr>
        <p:txBody>
          <a:bodyPr spcFirstLastPara="1" wrap="square" lIns="91425" tIns="91425" rIns="91425" bIns="91425" anchor="t" anchorCtr="0"/>
          <a:lstStyle>
            <a:lvl1pPr marL="457200" marR="0" lvl="0" indent="-228600" algn="l" rtl="0">
              <a:spcBef>
                <a:spcPts val="320"/>
              </a:spcBef>
              <a:spcAft>
                <a:spcPts val="0"/>
              </a:spcAft>
              <a:buClr>
                <a:schemeClr val="accent1"/>
              </a:buClr>
              <a:buSzPts val="2295"/>
              <a:buFont typeface="Noto Sans Symbols"/>
              <a:buNone/>
              <a:defRPr sz="1600" b="0" i="0" u="none" strike="noStrike" cap="none">
                <a:solidFill>
                  <a:srgbClr val="FFFFFF"/>
                </a:solidFill>
                <a:latin typeface="Georgia"/>
                <a:ea typeface="Georgia"/>
                <a:cs typeface="Georgia"/>
                <a:sym typeface="Georgia"/>
              </a:defRPr>
            </a:lvl1pPr>
            <a:lvl2pPr marL="914400" marR="0" lvl="1" indent="-228600" algn="l" rtl="0">
              <a:spcBef>
                <a:spcPts val="1000"/>
              </a:spcBef>
              <a:spcAft>
                <a:spcPts val="0"/>
              </a:spcAft>
              <a:buClr>
                <a:schemeClr val="accent2"/>
              </a:buClr>
              <a:buSzPts val="1540"/>
              <a:buFont typeface="Noto Sans Symbols"/>
              <a:buNone/>
              <a:defRPr sz="1200" b="0" i="0" u="none" strike="noStrike" cap="none">
                <a:solidFill>
                  <a:schemeClr val="dk2"/>
                </a:solidFill>
                <a:latin typeface="Georgia"/>
                <a:ea typeface="Georgia"/>
                <a:cs typeface="Georgia"/>
                <a:sym typeface="Georgia"/>
              </a:defRPr>
            </a:lvl2pPr>
            <a:lvl3pPr marL="1371600" marR="0" lvl="2" indent="-228600" algn="l" rtl="0">
              <a:spcBef>
                <a:spcPts val="200"/>
              </a:spcBef>
              <a:spcAft>
                <a:spcPts val="0"/>
              </a:spcAft>
              <a:buClr>
                <a:srgbClr val="8CADAE"/>
              </a:buClr>
              <a:buSzPts val="1500"/>
              <a:buFont typeface="Noto Sans Symbols"/>
              <a:buNone/>
              <a:defRPr sz="1000" b="0" i="0" u="none" strike="noStrike" cap="none">
                <a:solidFill>
                  <a:schemeClr val="dk1"/>
                </a:solidFill>
                <a:latin typeface="Georgia"/>
                <a:ea typeface="Georgia"/>
                <a:cs typeface="Georgia"/>
                <a:sym typeface="Georgia"/>
              </a:defRPr>
            </a:lvl3pPr>
            <a:lvl4pPr marL="1828800" marR="0" lvl="3" indent="-228600" algn="l" rtl="0">
              <a:spcBef>
                <a:spcPts val="180"/>
              </a:spcBef>
              <a:spcAft>
                <a:spcPts val="0"/>
              </a:spcAft>
              <a:buClr>
                <a:srgbClr val="8C7B70"/>
              </a:buClr>
              <a:buSzPts val="1400"/>
              <a:buFont typeface="Noto Sans Symbols"/>
              <a:buNone/>
              <a:defRPr sz="900" b="0" i="0" u="none" strike="noStrike" cap="none">
                <a:solidFill>
                  <a:schemeClr val="dk2"/>
                </a:solidFill>
                <a:latin typeface="Georgia"/>
                <a:ea typeface="Georgia"/>
                <a:cs typeface="Georgia"/>
                <a:sym typeface="Georgia"/>
              </a:defRPr>
            </a:lvl4pPr>
            <a:lvl5pPr marL="2286000" marR="0" lvl="4" indent="-228600" algn="l" rtl="0">
              <a:spcBef>
                <a:spcPts val="180"/>
              </a:spcBef>
              <a:spcAft>
                <a:spcPts val="0"/>
              </a:spcAft>
              <a:buClr>
                <a:srgbClr val="8FB08C"/>
              </a:buClr>
              <a:buSzPts val="2000"/>
              <a:buFont typeface="Georgia"/>
              <a:buNone/>
              <a:defRPr sz="9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19" name="Google Shape;119;p9"/>
          <p:cNvSpPr txBox="1">
            <a:spLocks noGrp="1"/>
          </p:cNvSpPr>
          <p:nvPr>
            <p:ph type="body" idx="2"/>
          </p:nvPr>
        </p:nvSpPr>
        <p:spPr>
          <a:xfrm>
            <a:off x="3124200" y="685800"/>
            <a:ext cx="5638800" cy="5410200"/>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rgbClr val="8CADAE"/>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rgbClr val="8C7B70"/>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55600" algn="l" rtl="0">
              <a:spcBef>
                <a:spcPts val="400"/>
              </a:spcBef>
              <a:spcAft>
                <a:spcPts val="0"/>
              </a:spcAft>
              <a:buClr>
                <a:srgbClr val="8FB08C"/>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20" name="Google Shape;120;p9"/>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spcAft>
                <a:spcPts val="0"/>
              </a:spcAft>
              <a:buNone/>
              <a:defRPr sz="1600">
                <a:solidFill>
                  <a:srgbClr val="7A9798"/>
                </a:solidFill>
                <a:latin typeface="Georgia"/>
                <a:ea typeface="Georgia"/>
                <a:cs typeface="Georgia"/>
                <a:sym typeface="Georgia"/>
              </a:defRPr>
            </a:lvl1pPr>
            <a:lvl2pPr marL="0" marR="0" lvl="1" indent="0" algn="ctr" rtl="0">
              <a:spcBef>
                <a:spcPts val="0"/>
              </a:spcBef>
              <a:spcAft>
                <a:spcPts val="0"/>
              </a:spcAft>
              <a:buNone/>
              <a:defRPr sz="1600">
                <a:solidFill>
                  <a:srgbClr val="7A9798"/>
                </a:solidFill>
                <a:latin typeface="Georgia"/>
                <a:ea typeface="Georgia"/>
                <a:cs typeface="Georgia"/>
                <a:sym typeface="Georgia"/>
              </a:defRPr>
            </a:lvl2pPr>
            <a:lvl3pPr marL="0" marR="0" lvl="2" indent="0" algn="ctr" rtl="0">
              <a:spcBef>
                <a:spcPts val="0"/>
              </a:spcBef>
              <a:spcAft>
                <a:spcPts val="0"/>
              </a:spcAft>
              <a:buNone/>
              <a:defRPr sz="1600">
                <a:solidFill>
                  <a:srgbClr val="7A9798"/>
                </a:solidFill>
                <a:latin typeface="Georgia"/>
                <a:ea typeface="Georgia"/>
                <a:cs typeface="Georgia"/>
                <a:sym typeface="Georgia"/>
              </a:defRPr>
            </a:lvl3pPr>
            <a:lvl4pPr marL="0" marR="0" lvl="3" indent="0" algn="ctr" rtl="0">
              <a:spcBef>
                <a:spcPts val="0"/>
              </a:spcBef>
              <a:spcAft>
                <a:spcPts val="0"/>
              </a:spcAft>
              <a:buNone/>
              <a:defRPr sz="1600">
                <a:solidFill>
                  <a:srgbClr val="7A9798"/>
                </a:solidFill>
                <a:latin typeface="Georgia"/>
                <a:ea typeface="Georgia"/>
                <a:cs typeface="Georgia"/>
                <a:sym typeface="Georgia"/>
              </a:defRPr>
            </a:lvl4pPr>
            <a:lvl5pPr marL="0" marR="0" lvl="4" indent="0" algn="ctr" rtl="0">
              <a:spcBef>
                <a:spcPts val="0"/>
              </a:spcBef>
              <a:spcAft>
                <a:spcPts val="0"/>
              </a:spcAft>
              <a:buNone/>
              <a:defRPr sz="1600">
                <a:solidFill>
                  <a:srgbClr val="7A9798"/>
                </a:solidFill>
                <a:latin typeface="Georgia"/>
                <a:ea typeface="Georgia"/>
                <a:cs typeface="Georgia"/>
                <a:sym typeface="Georgia"/>
              </a:defRPr>
            </a:lvl5pPr>
            <a:lvl6pPr marL="0" marR="0" lvl="5" indent="0" algn="ctr" rtl="0">
              <a:spcBef>
                <a:spcPts val="0"/>
              </a:spcBef>
              <a:spcAft>
                <a:spcPts val="0"/>
              </a:spcAft>
              <a:buNone/>
              <a:defRPr sz="1600">
                <a:solidFill>
                  <a:srgbClr val="7A9798"/>
                </a:solidFill>
                <a:latin typeface="Georgia"/>
                <a:ea typeface="Georgia"/>
                <a:cs typeface="Georgia"/>
                <a:sym typeface="Georgia"/>
              </a:defRPr>
            </a:lvl6pPr>
            <a:lvl7pPr marL="0" marR="0" lvl="6" indent="0" algn="ctr" rtl="0">
              <a:spcBef>
                <a:spcPts val="0"/>
              </a:spcBef>
              <a:spcAft>
                <a:spcPts val="0"/>
              </a:spcAft>
              <a:buNone/>
              <a:defRPr sz="1600">
                <a:solidFill>
                  <a:srgbClr val="7A9798"/>
                </a:solidFill>
                <a:latin typeface="Georgia"/>
                <a:ea typeface="Georgia"/>
                <a:cs typeface="Georgia"/>
                <a:sym typeface="Georgia"/>
              </a:defRPr>
            </a:lvl7pPr>
            <a:lvl8pPr marL="0" marR="0" lvl="7" indent="0" algn="ctr" rtl="0">
              <a:spcBef>
                <a:spcPts val="0"/>
              </a:spcBef>
              <a:spcAft>
                <a:spcPts val="0"/>
              </a:spcAft>
              <a:buNone/>
              <a:defRPr sz="1600">
                <a:solidFill>
                  <a:srgbClr val="7A9798"/>
                </a:solidFill>
                <a:latin typeface="Georgia"/>
                <a:ea typeface="Georgia"/>
                <a:cs typeface="Georgia"/>
                <a:sym typeface="Georgia"/>
              </a:defRPr>
            </a:lvl8pPr>
            <a:lvl9pPr marL="0" marR="0" lvl="8" indent="0" algn="ctr" rtl="0">
              <a:spcBef>
                <a:spcPts val="0"/>
              </a:spcBef>
              <a:spcAft>
                <a:spcPts val="0"/>
              </a:spcAft>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
        <p:nvSpPr>
          <p:cNvPr id="121" name="Google Shape;121;p9"/>
          <p:cNvSpPr txBox="1">
            <a:spLocks noGrp="1"/>
          </p:cNvSpPr>
          <p:nvPr>
            <p:ph type="dt" idx="10"/>
          </p:nvPr>
        </p:nvSpPr>
        <p:spPr>
          <a:xfrm>
            <a:off x="5791200" y="6405563"/>
            <a:ext cx="3044825"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2" name="Google Shape;122;p9"/>
          <p:cNvSpPr txBox="1">
            <a:spLocks noGrp="1"/>
          </p:cNvSpPr>
          <p:nvPr>
            <p:ph type="ftr" idx="11"/>
          </p:nvPr>
        </p:nvSpPr>
        <p:spPr>
          <a:xfrm>
            <a:off x="301625" y="6410325"/>
            <a:ext cx="3382963" cy="366713"/>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matchingName="Picture with Caption" type="picTx">
  <p:cSld name="PICTURE_WITH_CAPTION_TEXT">
    <p:spTree>
      <p:nvGrpSpPr>
        <p:cNvPr id="1" name="Shape 123"/>
        <p:cNvGrpSpPr/>
        <p:nvPr/>
      </p:nvGrpSpPr>
      <p:grpSpPr>
        <a:xfrm>
          <a:off x="0" y="0"/>
          <a:ext cx="0" cy="0"/>
          <a:chOff x="0" y="0"/>
          <a:chExt cx="0" cy="0"/>
        </a:xfrm>
      </p:grpSpPr>
      <p:cxnSp>
        <p:nvCxnSpPr>
          <p:cNvPr id="124" name="Google Shape;124;p10"/>
          <p:cNvCxnSpPr/>
          <p:nvPr/>
        </p:nvCxnSpPr>
        <p:spPr>
          <a:xfrm>
            <a:off x="152400" y="533400"/>
            <a:ext cx="8832850" cy="0"/>
          </a:xfrm>
          <a:prstGeom prst="straightConnector1">
            <a:avLst/>
          </a:prstGeom>
          <a:noFill/>
          <a:ln w="11425" cap="flat" cmpd="sng">
            <a:solidFill>
              <a:srgbClr val="7A9798"/>
            </a:solidFill>
            <a:prstDash val="dash"/>
            <a:round/>
            <a:headEnd type="none" w="sm" len="sm"/>
            <a:tailEnd type="none" w="sm" len="sm"/>
          </a:ln>
        </p:spPr>
      </p:cxnSp>
      <p:sp>
        <p:nvSpPr>
          <p:cNvPr id="125" name="Google Shape;125;p1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6" name="Google Shape;126;p10"/>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7" name="Google Shape;127;p10"/>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8" name="Google Shape;128;p1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9" name="Google Shape;129;p10"/>
          <p:cNvSpPr/>
          <p:nvPr/>
        </p:nvSpPr>
        <p:spPr>
          <a:xfrm>
            <a:off x="152400" y="152400"/>
            <a:ext cx="8832850" cy="301625"/>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0" name="Google Shape;130;p10"/>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1" name="Google Shape;131;p10"/>
          <p:cNvSpPr/>
          <p:nvPr/>
        </p:nvSpPr>
        <p:spPr>
          <a:xfrm>
            <a:off x="152400" y="155575"/>
            <a:ext cx="8832850" cy="6546850"/>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2" name="Google Shape;132;p10"/>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3" name="Google Shape;133;p10"/>
          <p:cNvSpPr/>
          <p:nvPr/>
        </p:nvSpPr>
        <p:spPr>
          <a:xfrm>
            <a:off x="1390650" y="323850"/>
            <a:ext cx="419100" cy="419100"/>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4" name="Google Shape;134;p10"/>
          <p:cNvSpPr/>
          <p:nvPr/>
        </p:nvSpPr>
        <p:spPr>
          <a:xfrm>
            <a:off x="149225" y="6388100"/>
            <a:ext cx="8832850"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5" name="Google Shape;135;p10"/>
          <p:cNvSpPr txBox="1">
            <a:spLocks noGrp="1"/>
          </p:cNvSpPr>
          <p:nvPr>
            <p:ph type="title"/>
          </p:nvPr>
        </p:nvSpPr>
        <p:spPr>
          <a:xfrm>
            <a:off x="3000375" y="5029200"/>
            <a:ext cx="5867400" cy="12192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2"/>
              </a:buClr>
              <a:buSzPts val="1400"/>
              <a:buFont typeface="Georgia"/>
              <a:buNone/>
              <a:defRPr sz="2400" b="1" i="0" u="none" strike="noStrike" cap="none">
                <a:solidFill>
                  <a:schemeClr val="dk2"/>
                </a:solidFill>
                <a:latin typeface="Georgia"/>
                <a:ea typeface="Georgia"/>
                <a:cs typeface="Georgia"/>
                <a:sym typeface="Georgia"/>
              </a:defRPr>
            </a:lvl1pPr>
            <a:lvl2pPr marL="0" marR="0" lvl="1"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9pPr>
          </a:lstStyle>
          <a:p>
            <a:endParaRPr/>
          </a:p>
        </p:txBody>
      </p:sp>
      <p:sp>
        <p:nvSpPr>
          <p:cNvPr id="136" name="Google Shape;136;p10"/>
          <p:cNvSpPr>
            <a:spLocks noGrp="1"/>
          </p:cNvSpPr>
          <p:nvPr>
            <p:ph type="pic" idx="2"/>
          </p:nvPr>
        </p:nvSpPr>
        <p:spPr>
          <a:xfrm>
            <a:off x="3000375" y="609600"/>
            <a:ext cx="5867400" cy="42672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accent1"/>
              </a:buClr>
              <a:buSzPts val="1400"/>
              <a:buFont typeface="Noto Sans Symbols"/>
              <a:buNone/>
              <a:defRPr sz="3200" b="0" i="0" u="none" strike="noStrike" cap="none">
                <a:solidFill>
                  <a:schemeClr val="dk1"/>
                </a:solidFill>
                <a:latin typeface="Georgia"/>
                <a:ea typeface="Georgia"/>
                <a:cs typeface="Georgia"/>
                <a:sym typeface="Georgia"/>
              </a:defRPr>
            </a:lvl1pPr>
            <a:lvl2pPr marL="547688" marR="0" lvl="1" indent="-280988"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822325" marR="0" lvl="2" indent="-238125" algn="l" rtl="0">
              <a:spcBef>
                <a:spcPts val="400"/>
              </a:spcBef>
              <a:spcAft>
                <a:spcPts val="0"/>
              </a:spcAft>
              <a:buClr>
                <a:srgbClr val="8CADAE"/>
              </a:buClr>
              <a:buSzPts val="1500"/>
              <a:buFont typeface="Noto Sans Symbols"/>
              <a:buChar char="•"/>
              <a:defRPr sz="2000" b="0" i="0" u="none" strike="noStrike" cap="none">
                <a:solidFill>
                  <a:schemeClr val="dk1"/>
                </a:solidFill>
                <a:latin typeface="Georgia"/>
                <a:ea typeface="Georgia"/>
                <a:cs typeface="Georgia"/>
                <a:sym typeface="Georgia"/>
              </a:defRPr>
            </a:lvl3pPr>
            <a:lvl4pPr marL="1096963" marR="0" lvl="3" indent="-233362" algn="l" rtl="0">
              <a:spcBef>
                <a:spcPts val="400"/>
              </a:spcBef>
              <a:spcAft>
                <a:spcPts val="0"/>
              </a:spcAft>
              <a:buClr>
                <a:srgbClr val="8C7B70"/>
              </a:buClr>
              <a:buSzPts val="1400"/>
              <a:buFont typeface="Noto Sans Symbols"/>
              <a:buChar char="•"/>
              <a:defRPr sz="2000" b="0" i="0" u="none" strike="noStrike" cap="none">
                <a:solidFill>
                  <a:schemeClr val="dk2"/>
                </a:solidFill>
                <a:latin typeface="Georgia"/>
                <a:ea typeface="Georgia"/>
                <a:cs typeface="Georgia"/>
                <a:sym typeface="Georgia"/>
              </a:defRPr>
            </a:lvl4pPr>
            <a:lvl5pPr marL="1371600" marR="0" lvl="4" indent="-228600" algn="l" rtl="0">
              <a:spcBef>
                <a:spcPts val="400"/>
              </a:spcBef>
              <a:spcAft>
                <a:spcPts val="0"/>
              </a:spcAft>
              <a:buClr>
                <a:srgbClr val="8FB08C"/>
              </a:buClr>
              <a:buSzPts val="2000"/>
              <a:buFont typeface="Georgia"/>
              <a:buChar char="•"/>
              <a:defRPr sz="2000" b="0" i="0" u="none" strike="noStrike" cap="none">
                <a:solidFill>
                  <a:schemeClr val="dk1"/>
                </a:solidFill>
                <a:latin typeface="Georgia"/>
                <a:ea typeface="Georgia"/>
                <a:cs typeface="Georgia"/>
                <a:sym typeface="Georgia"/>
              </a:defRPr>
            </a:lvl5pPr>
            <a:lvl6pPr marL="1645920" marR="0" lvl="5" indent="-185420"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1920240" marR="0" lvl="6" indent="-193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2103120" marR="0" lvl="7" indent="-18542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2377440" marR="0" lvl="8" indent="-19303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7" name="Google Shape;137;p10"/>
          <p:cNvSpPr txBox="1">
            <a:spLocks noGrp="1"/>
          </p:cNvSpPr>
          <p:nvPr>
            <p:ph type="body" idx="1"/>
          </p:nvPr>
        </p:nvSpPr>
        <p:spPr>
          <a:xfrm>
            <a:off x="381000" y="990600"/>
            <a:ext cx="2438400" cy="5257800"/>
          </a:xfrm>
          <a:prstGeom prst="rect">
            <a:avLst/>
          </a:prstGeom>
          <a:noFill/>
          <a:ln>
            <a:noFill/>
          </a:ln>
        </p:spPr>
        <p:txBody>
          <a:bodyPr spcFirstLastPara="1" wrap="square" lIns="91425" tIns="91425" rIns="91425" bIns="91425" anchor="t" anchorCtr="0"/>
          <a:lstStyle>
            <a:lvl1pPr marL="457200" marR="0" lvl="0" indent="-228600" algn="l" rtl="0">
              <a:spcBef>
                <a:spcPts val="320"/>
              </a:spcBef>
              <a:spcAft>
                <a:spcPts val="0"/>
              </a:spcAft>
              <a:buClr>
                <a:schemeClr val="accent1"/>
              </a:buClr>
              <a:buSzPts val="2295"/>
              <a:buFont typeface="Noto Sans Symbols"/>
              <a:buNone/>
              <a:defRPr sz="1600" b="0" i="0" u="none" strike="noStrike" cap="none">
                <a:solidFill>
                  <a:srgbClr val="FFFFFF"/>
                </a:solidFill>
                <a:latin typeface="Georgia"/>
                <a:ea typeface="Georgia"/>
                <a:cs typeface="Georgia"/>
                <a:sym typeface="Georgia"/>
              </a:defRPr>
            </a:lvl1pPr>
            <a:lvl2pPr marL="914400" marR="0" lvl="1" indent="-281940" algn="l" rtl="0">
              <a:spcBef>
                <a:spcPts val="1000"/>
              </a:spcBef>
              <a:spcAft>
                <a:spcPts val="0"/>
              </a:spcAft>
              <a:buClr>
                <a:schemeClr val="accent2"/>
              </a:buClr>
              <a:buSzPts val="840"/>
              <a:buFont typeface="Noto Sans Symbols"/>
              <a:buChar char="○"/>
              <a:defRPr sz="1200" b="0" i="0" u="none" strike="noStrike" cap="none">
                <a:solidFill>
                  <a:schemeClr val="dk2"/>
                </a:solidFill>
                <a:latin typeface="Georgia"/>
                <a:ea typeface="Georgia"/>
                <a:cs typeface="Georgia"/>
                <a:sym typeface="Georgia"/>
              </a:defRPr>
            </a:lvl2pPr>
            <a:lvl3pPr marL="1371600" marR="0" lvl="2" indent="-276225" algn="l" rtl="0">
              <a:spcBef>
                <a:spcPts val="200"/>
              </a:spcBef>
              <a:spcAft>
                <a:spcPts val="0"/>
              </a:spcAft>
              <a:buClr>
                <a:srgbClr val="8CADAE"/>
              </a:buClr>
              <a:buSzPts val="750"/>
              <a:buFont typeface="Noto Sans Symbols"/>
              <a:buChar char="•"/>
              <a:defRPr sz="1000" b="0" i="0" u="none" strike="noStrike" cap="none">
                <a:solidFill>
                  <a:schemeClr val="dk1"/>
                </a:solidFill>
                <a:latin typeface="Georgia"/>
                <a:ea typeface="Georgia"/>
                <a:cs typeface="Georgia"/>
                <a:sym typeface="Georgia"/>
              </a:defRPr>
            </a:lvl3pPr>
            <a:lvl4pPr marL="1828800" marR="0" lvl="3" indent="-268605" algn="l" rtl="0">
              <a:spcBef>
                <a:spcPts val="180"/>
              </a:spcBef>
              <a:spcAft>
                <a:spcPts val="0"/>
              </a:spcAft>
              <a:buClr>
                <a:srgbClr val="8C7B70"/>
              </a:buClr>
              <a:buSzPts val="630"/>
              <a:buFont typeface="Noto Sans Symbols"/>
              <a:buChar char="•"/>
              <a:defRPr sz="900" b="0" i="0" u="none" strike="noStrike" cap="none">
                <a:solidFill>
                  <a:schemeClr val="dk2"/>
                </a:solidFill>
                <a:latin typeface="Georgia"/>
                <a:ea typeface="Georgia"/>
                <a:cs typeface="Georgia"/>
                <a:sym typeface="Georgia"/>
              </a:defRPr>
            </a:lvl4pPr>
            <a:lvl5pPr marL="2286000" marR="0" lvl="4" indent="-285750" algn="l" rtl="0">
              <a:spcBef>
                <a:spcPts val="180"/>
              </a:spcBef>
              <a:spcAft>
                <a:spcPts val="0"/>
              </a:spcAft>
              <a:buClr>
                <a:srgbClr val="8FB08C"/>
              </a:buClr>
              <a:buSzPts val="900"/>
              <a:buFont typeface="Georgia"/>
              <a:buChar char="•"/>
              <a:defRPr sz="9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8" name="Google Shape;138;p10"/>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spcAft>
                <a:spcPts val="0"/>
              </a:spcAft>
              <a:buNone/>
              <a:defRPr sz="1600">
                <a:solidFill>
                  <a:srgbClr val="7A9798"/>
                </a:solidFill>
                <a:latin typeface="Georgia"/>
                <a:ea typeface="Georgia"/>
                <a:cs typeface="Georgia"/>
                <a:sym typeface="Georgia"/>
              </a:defRPr>
            </a:lvl1pPr>
            <a:lvl2pPr marL="0" marR="0" lvl="1" indent="0" algn="ctr" rtl="0">
              <a:spcBef>
                <a:spcPts val="0"/>
              </a:spcBef>
              <a:spcAft>
                <a:spcPts val="0"/>
              </a:spcAft>
              <a:buNone/>
              <a:defRPr sz="1600">
                <a:solidFill>
                  <a:srgbClr val="7A9798"/>
                </a:solidFill>
                <a:latin typeface="Georgia"/>
                <a:ea typeface="Georgia"/>
                <a:cs typeface="Georgia"/>
                <a:sym typeface="Georgia"/>
              </a:defRPr>
            </a:lvl2pPr>
            <a:lvl3pPr marL="0" marR="0" lvl="2" indent="0" algn="ctr" rtl="0">
              <a:spcBef>
                <a:spcPts val="0"/>
              </a:spcBef>
              <a:spcAft>
                <a:spcPts val="0"/>
              </a:spcAft>
              <a:buNone/>
              <a:defRPr sz="1600">
                <a:solidFill>
                  <a:srgbClr val="7A9798"/>
                </a:solidFill>
                <a:latin typeface="Georgia"/>
                <a:ea typeface="Georgia"/>
                <a:cs typeface="Georgia"/>
                <a:sym typeface="Georgia"/>
              </a:defRPr>
            </a:lvl3pPr>
            <a:lvl4pPr marL="0" marR="0" lvl="3" indent="0" algn="ctr" rtl="0">
              <a:spcBef>
                <a:spcPts val="0"/>
              </a:spcBef>
              <a:spcAft>
                <a:spcPts val="0"/>
              </a:spcAft>
              <a:buNone/>
              <a:defRPr sz="1600">
                <a:solidFill>
                  <a:srgbClr val="7A9798"/>
                </a:solidFill>
                <a:latin typeface="Georgia"/>
                <a:ea typeface="Georgia"/>
                <a:cs typeface="Georgia"/>
                <a:sym typeface="Georgia"/>
              </a:defRPr>
            </a:lvl4pPr>
            <a:lvl5pPr marL="0" marR="0" lvl="4" indent="0" algn="ctr" rtl="0">
              <a:spcBef>
                <a:spcPts val="0"/>
              </a:spcBef>
              <a:spcAft>
                <a:spcPts val="0"/>
              </a:spcAft>
              <a:buNone/>
              <a:defRPr sz="1600">
                <a:solidFill>
                  <a:srgbClr val="7A9798"/>
                </a:solidFill>
                <a:latin typeface="Georgia"/>
                <a:ea typeface="Georgia"/>
                <a:cs typeface="Georgia"/>
                <a:sym typeface="Georgia"/>
              </a:defRPr>
            </a:lvl5pPr>
            <a:lvl6pPr marL="0" marR="0" lvl="5" indent="0" algn="ctr" rtl="0">
              <a:spcBef>
                <a:spcPts val="0"/>
              </a:spcBef>
              <a:spcAft>
                <a:spcPts val="0"/>
              </a:spcAft>
              <a:buNone/>
              <a:defRPr sz="1600">
                <a:solidFill>
                  <a:srgbClr val="7A9798"/>
                </a:solidFill>
                <a:latin typeface="Georgia"/>
                <a:ea typeface="Georgia"/>
                <a:cs typeface="Georgia"/>
                <a:sym typeface="Georgia"/>
              </a:defRPr>
            </a:lvl6pPr>
            <a:lvl7pPr marL="0" marR="0" lvl="6" indent="0" algn="ctr" rtl="0">
              <a:spcBef>
                <a:spcPts val="0"/>
              </a:spcBef>
              <a:spcAft>
                <a:spcPts val="0"/>
              </a:spcAft>
              <a:buNone/>
              <a:defRPr sz="1600">
                <a:solidFill>
                  <a:srgbClr val="7A9798"/>
                </a:solidFill>
                <a:latin typeface="Georgia"/>
                <a:ea typeface="Georgia"/>
                <a:cs typeface="Georgia"/>
                <a:sym typeface="Georgia"/>
              </a:defRPr>
            </a:lvl7pPr>
            <a:lvl8pPr marL="0" marR="0" lvl="7" indent="0" algn="ctr" rtl="0">
              <a:spcBef>
                <a:spcPts val="0"/>
              </a:spcBef>
              <a:spcAft>
                <a:spcPts val="0"/>
              </a:spcAft>
              <a:buNone/>
              <a:defRPr sz="1600">
                <a:solidFill>
                  <a:srgbClr val="7A9798"/>
                </a:solidFill>
                <a:latin typeface="Georgia"/>
                <a:ea typeface="Georgia"/>
                <a:cs typeface="Georgia"/>
                <a:sym typeface="Georgia"/>
              </a:defRPr>
            </a:lvl8pPr>
            <a:lvl9pPr marL="0" marR="0" lvl="8" indent="0" algn="ctr" rtl="0">
              <a:spcBef>
                <a:spcPts val="0"/>
              </a:spcBef>
              <a:spcAft>
                <a:spcPts val="0"/>
              </a:spcAft>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
        <p:nvSpPr>
          <p:cNvPr id="139" name="Google Shape;139;p10"/>
          <p:cNvSpPr txBox="1">
            <a:spLocks noGrp="1"/>
          </p:cNvSpPr>
          <p:nvPr>
            <p:ph type="dt" idx="10"/>
          </p:nvPr>
        </p:nvSpPr>
        <p:spPr>
          <a:xfrm>
            <a:off x="5788025" y="6405563"/>
            <a:ext cx="3044825"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0" name="Google Shape;140;p10"/>
          <p:cNvSpPr txBox="1">
            <a:spLocks noGrp="1"/>
          </p:cNvSpPr>
          <p:nvPr>
            <p:ph type="ftr" idx="11"/>
          </p:nvPr>
        </p:nvSpPr>
        <p:spPr>
          <a:xfrm>
            <a:off x="301625" y="6410325"/>
            <a:ext cx="3584575" cy="366713"/>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Georgia"/>
              <a:ea typeface="Georgia"/>
              <a:cs typeface="Georgia"/>
              <a:sym typeface="Georgia"/>
            </a:endParaRPr>
          </a:p>
        </p:txBody>
      </p:sp>
      <p:sp>
        <p:nvSpPr>
          <p:cNvPr id="11" name="Google Shape;11;p1"/>
          <p:cNvSpPr/>
          <p:nvPr/>
        </p:nvSpPr>
        <p:spPr>
          <a:xfrm>
            <a:off x="0" y="0"/>
            <a:ext cx="9144000" cy="1393825"/>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Georgia"/>
              <a:ea typeface="Georgia"/>
              <a:cs typeface="Georgia"/>
              <a:sym typeface="Georgia"/>
            </a:endParaRPr>
          </a:p>
        </p:txBody>
      </p:sp>
      <p:sp>
        <p:nvSpPr>
          <p:cNvPr id="12" name="Google Shape;12;p1"/>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Georgia"/>
              <a:ea typeface="Georgia"/>
              <a:cs typeface="Georgia"/>
              <a:sym typeface="Georgia"/>
            </a:endParaRPr>
          </a:p>
        </p:txBody>
      </p:sp>
      <p:sp>
        <p:nvSpPr>
          <p:cNvPr id="13" name="Google Shape;13;p1"/>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Georgia"/>
              <a:ea typeface="Georgia"/>
              <a:cs typeface="Georgia"/>
              <a:sym typeface="Georgia"/>
            </a:endParaRPr>
          </a:p>
        </p:txBody>
      </p:sp>
      <p:sp>
        <p:nvSpPr>
          <p:cNvPr id="14" name="Google Shape;14;p1"/>
          <p:cNvSpPr/>
          <p:nvPr/>
        </p:nvSpPr>
        <p:spPr>
          <a:xfrm>
            <a:off x="149225" y="6388100"/>
            <a:ext cx="8832850"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Georgia"/>
              <a:ea typeface="Georgia"/>
              <a:cs typeface="Georgia"/>
              <a:sym typeface="Georgia"/>
            </a:endParaRPr>
          </a:p>
        </p:txBody>
      </p:sp>
      <p:sp>
        <p:nvSpPr>
          <p:cNvPr id="15" name="Google Shape;15;p1"/>
          <p:cNvSpPr txBox="1">
            <a:spLocks noGrp="1"/>
          </p:cNvSpPr>
          <p:nvPr>
            <p:ph type="dt" idx="10"/>
          </p:nvPr>
        </p:nvSpPr>
        <p:spPr>
          <a:xfrm>
            <a:off x="5791200" y="6405563"/>
            <a:ext cx="3044825"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b="0" i="0" u="none" strike="noStrike" cap="none">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ftr" idx="11"/>
          </p:nvPr>
        </p:nvSpPr>
        <p:spPr>
          <a:xfrm>
            <a:off x="304800" y="6410325"/>
            <a:ext cx="3581400" cy="366713"/>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 name="Google Shape;17;p1"/>
          <p:cNvSpPr/>
          <p:nvPr/>
        </p:nvSpPr>
        <p:spPr>
          <a:xfrm>
            <a:off x="152400" y="155575"/>
            <a:ext cx="8832850" cy="6546850"/>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Georgia"/>
              <a:ea typeface="Georgia"/>
              <a:cs typeface="Georgia"/>
              <a:sym typeface="Georgia"/>
            </a:endParaRPr>
          </a:p>
        </p:txBody>
      </p:sp>
      <p:cxnSp>
        <p:nvCxnSpPr>
          <p:cNvPr id="18" name="Google Shape;18;p1"/>
          <p:cNvCxnSpPr/>
          <p:nvPr/>
        </p:nvCxnSpPr>
        <p:spPr>
          <a:xfrm>
            <a:off x="152400" y="1276350"/>
            <a:ext cx="8832850" cy="0"/>
          </a:xfrm>
          <a:prstGeom prst="straightConnector1">
            <a:avLst/>
          </a:prstGeom>
          <a:noFill/>
          <a:ln w="9525" cap="flat" cmpd="sng">
            <a:solidFill>
              <a:srgbClr val="7A9798"/>
            </a:solidFill>
            <a:prstDash val="dash"/>
            <a:round/>
            <a:headEnd type="none" w="sm" len="sm"/>
            <a:tailEnd type="none" w="sm" len="sm"/>
          </a:ln>
        </p:spPr>
      </p:cxnSp>
      <p:sp>
        <p:nvSpPr>
          <p:cNvPr id="19" name="Google Shape;19;p1"/>
          <p:cNvSpPr/>
          <p:nvPr/>
        </p:nvSpPr>
        <p:spPr>
          <a:xfrm>
            <a:off x="4267200" y="955675"/>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0" name="Google Shape;20;p1"/>
          <p:cNvSpPr/>
          <p:nvPr/>
        </p:nvSpPr>
        <p:spPr>
          <a:xfrm>
            <a:off x="4362450" y="1050925"/>
            <a:ext cx="419100" cy="420688"/>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1" name="Google Shape;21;p1"/>
          <p:cNvSpPr txBox="1">
            <a:spLocks noGrp="1"/>
          </p:cNvSpPr>
          <p:nvPr>
            <p:ph type="sldNum" idx="12"/>
          </p:nvPr>
        </p:nvSpPr>
        <p:spPr>
          <a:xfrm>
            <a:off x="4343400" y="1039813"/>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spcAft>
                <a:spcPts val="0"/>
              </a:spcAft>
              <a:buNone/>
              <a:defRPr sz="1600" b="0" i="0" u="none" strike="noStrike" cap="none">
                <a:solidFill>
                  <a:srgbClr val="7A9798"/>
                </a:solidFill>
                <a:latin typeface="Georgia"/>
                <a:ea typeface="Georgia"/>
                <a:cs typeface="Georgia"/>
                <a:sym typeface="Georgia"/>
              </a:defRPr>
            </a:lvl1pPr>
            <a:lvl2pPr marL="0" marR="0" lvl="1" indent="0" algn="ctr" rtl="0">
              <a:spcBef>
                <a:spcPts val="0"/>
              </a:spcBef>
              <a:spcAft>
                <a:spcPts val="0"/>
              </a:spcAft>
              <a:buNone/>
              <a:defRPr sz="1600" b="0" i="0" u="none" strike="noStrike" cap="none">
                <a:solidFill>
                  <a:srgbClr val="7A9798"/>
                </a:solidFill>
                <a:latin typeface="Georgia"/>
                <a:ea typeface="Georgia"/>
                <a:cs typeface="Georgia"/>
                <a:sym typeface="Georgia"/>
              </a:defRPr>
            </a:lvl2pPr>
            <a:lvl3pPr marL="0" marR="0" lvl="2" indent="0" algn="ctr" rtl="0">
              <a:spcBef>
                <a:spcPts val="0"/>
              </a:spcBef>
              <a:spcAft>
                <a:spcPts val="0"/>
              </a:spcAft>
              <a:buNone/>
              <a:defRPr sz="1600" b="0" i="0" u="none" strike="noStrike" cap="none">
                <a:solidFill>
                  <a:srgbClr val="7A9798"/>
                </a:solidFill>
                <a:latin typeface="Georgia"/>
                <a:ea typeface="Georgia"/>
                <a:cs typeface="Georgia"/>
                <a:sym typeface="Georgia"/>
              </a:defRPr>
            </a:lvl3pPr>
            <a:lvl4pPr marL="0" marR="0" lvl="3" indent="0" algn="ctr" rtl="0">
              <a:spcBef>
                <a:spcPts val="0"/>
              </a:spcBef>
              <a:spcAft>
                <a:spcPts val="0"/>
              </a:spcAft>
              <a:buNone/>
              <a:defRPr sz="1600" b="0" i="0" u="none" strike="noStrike" cap="none">
                <a:solidFill>
                  <a:srgbClr val="7A9798"/>
                </a:solidFill>
                <a:latin typeface="Georgia"/>
                <a:ea typeface="Georgia"/>
                <a:cs typeface="Georgia"/>
                <a:sym typeface="Georgia"/>
              </a:defRPr>
            </a:lvl4pPr>
            <a:lvl5pPr marL="0" marR="0" lvl="4" indent="0" algn="ctr" rtl="0">
              <a:spcBef>
                <a:spcPts val="0"/>
              </a:spcBef>
              <a:spcAft>
                <a:spcPts val="0"/>
              </a:spcAft>
              <a:buNone/>
              <a:defRPr sz="1600" b="0" i="0" u="none" strike="noStrike" cap="none">
                <a:solidFill>
                  <a:srgbClr val="7A9798"/>
                </a:solidFill>
                <a:latin typeface="Georgia"/>
                <a:ea typeface="Georgia"/>
                <a:cs typeface="Georgia"/>
                <a:sym typeface="Georgia"/>
              </a:defRPr>
            </a:lvl5pPr>
            <a:lvl6pPr marL="0" marR="0" lvl="5" indent="0" algn="ctr" rtl="0">
              <a:spcBef>
                <a:spcPts val="0"/>
              </a:spcBef>
              <a:spcAft>
                <a:spcPts val="0"/>
              </a:spcAft>
              <a:buNone/>
              <a:defRPr sz="1600" b="0" i="0" u="none" strike="noStrike" cap="none">
                <a:solidFill>
                  <a:srgbClr val="7A9798"/>
                </a:solidFill>
                <a:latin typeface="Georgia"/>
                <a:ea typeface="Georgia"/>
                <a:cs typeface="Georgia"/>
                <a:sym typeface="Georgia"/>
              </a:defRPr>
            </a:lvl6pPr>
            <a:lvl7pPr marL="0" marR="0" lvl="6" indent="0" algn="ctr" rtl="0">
              <a:spcBef>
                <a:spcPts val="0"/>
              </a:spcBef>
              <a:spcAft>
                <a:spcPts val="0"/>
              </a:spcAft>
              <a:buNone/>
              <a:defRPr sz="1600" b="0" i="0" u="none" strike="noStrike" cap="none">
                <a:solidFill>
                  <a:srgbClr val="7A9798"/>
                </a:solidFill>
                <a:latin typeface="Georgia"/>
                <a:ea typeface="Georgia"/>
                <a:cs typeface="Georgia"/>
                <a:sym typeface="Georgia"/>
              </a:defRPr>
            </a:lvl7pPr>
            <a:lvl8pPr marL="0" marR="0" lvl="7" indent="0" algn="ctr" rtl="0">
              <a:spcBef>
                <a:spcPts val="0"/>
              </a:spcBef>
              <a:spcAft>
                <a:spcPts val="0"/>
              </a:spcAft>
              <a:buNone/>
              <a:defRPr sz="1600" b="0" i="0" u="none" strike="noStrike" cap="none">
                <a:solidFill>
                  <a:srgbClr val="7A9798"/>
                </a:solidFill>
                <a:latin typeface="Georgia"/>
                <a:ea typeface="Georgia"/>
                <a:cs typeface="Georgia"/>
                <a:sym typeface="Georgia"/>
              </a:defRPr>
            </a:lvl8pPr>
            <a:lvl9pPr marL="0" marR="0" lvl="8" indent="0" algn="ctr" rtl="0">
              <a:spcBef>
                <a:spcPts val="0"/>
              </a:spcBef>
              <a:spcAft>
                <a:spcPts val="0"/>
              </a:spcAft>
              <a:buNone/>
              <a:defRPr sz="1600" b="0" i="0" u="none" strike="noStrike" cap="none">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
        <p:nvSpPr>
          <p:cNvPr id="22" name="Google Shape;22;p1"/>
          <p:cNvSpPr txBox="1">
            <a:spLocks noGrp="1"/>
          </p:cNvSpPr>
          <p:nvPr>
            <p:ph type="title"/>
          </p:nvPr>
        </p:nvSpPr>
        <p:spPr>
          <a:xfrm>
            <a:off x="301625" y="228600"/>
            <a:ext cx="8534400" cy="758825"/>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SzPts val="1400"/>
              <a:buNone/>
              <a:defRPr sz="3300" b="0" i="0" u="none" strike="noStrike" cap="none">
                <a:solidFill>
                  <a:srgbClr val="7B9899"/>
                </a:solidFill>
                <a:latin typeface="Georgia"/>
                <a:ea typeface="Georgia"/>
                <a:cs typeface="Georgia"/>
                <a:sym typeface="Georgia"/>
              </a:defRPr>
            </a:lvl9pPr>
          </a:lstStyle>
          <a:p>
            <a:endParaRPr/>
          </a:p>
        </p:txBody>
      </p:sp>
      <p:sp>
        <p:nvSpPr>
          <p:cNvPr id="23" name="Google Shape;23;p1"/>
          <p:cNvSpPr txBox="1">
            <a:spLocks noGrp="1"/>
          </p:cNvSpPr>
          <p:nvPr>
            <p:ph type="body" idx="1"/>
          </p:nvPr>
        </p:nvSpPr>
        <p:spPr>
          <a:xfrm>
            <a:off x="301625" y="1524000"/>
            <a:ext cx="8534400" cy="4598988"/>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rgbClr val="8CADAE"/>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rgbClr val="8C7B70"/>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55600" algn="l" rtl="0">
              <a:spcBef>
                <a:spcPts val="400"/>
              </a:spcBef>
              <a:spcAft>
                <a:spcPts val="0"/>
              </a:spcAft>
              <a:buClr>
                <a:srgbClr val="8FB08C"/>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7.png"/><Relationship Id="rId5" Type="http://schemas.openxmlformats.org/officeDocument/2006/relationships/image" Target="../media/image19.png"/><Relationship Id="rId6" Type="http://schemas.openxmlformats.org/officeDocument/2006/relationships/image" Target="../media/image20.png"/><Relationship Id="rId7" Type="http://schemas.openxmlformats.org/officeDocument/2006/relationships/image" Target="../media/image15.png"/><Relationship Id="rId8"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72"/>
        <p:cNvGrpSpPr/>
        <p:nvPr/>
      </p:nvGrpSpPr>
      <p:grpSpPr>
        <a:xfrm>
          <a:off x="0" y="0"/>
          <a:ext cx="0" cy="0"/>
          <a:chOff x="0" y="0"/>
          <a:chExt cx="0" cy="0"/>
        </a:xfrm>
      </p:grpSpPr>
      <p:sp>
        <p:nvSpPr>
          <p:cNvPr id="173" name="Google Shape;173;p14"/>
          <p:cNvSpPr txBox="1">
            <a:spLocks noGrp="1"/>
          </p:cNvSpPr>
          <p:nvPr>
            <p:ph type="subTitle" idx="1"/>
          </p:nvPr>
        </p:nvSpPr>
        <p:spPr>
          <a:xfrm>
            <a:off x="76200" y="2895600"/>
            <a:ext cx="6400800" cy="762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Font typeface="Noto Sans Symbols"/>
              <a:buNone/>
            </a:pPr>
            <a:r>
              <a:rPr lang="en-US" sz="3600" b="1" i="0" u="none" strike="noStrike" cap="none">
                <a:solidFill>
                  <a:schemeClr val="dk2"/>
                </a:solidFill>
                <a:latin typeface="Georgia"/>
                <a:ea typeface="Georgia"/>
                <a:cs typeface="Georgia"/>
                <a:sym typeface="Georgia"/>
              </a:rPr>
              <a:t>THERMOCHEMISTRY</a:t>
            </a:r>
            <a:endParaRPr sz="3600" b="1" i="0" u="none" strike="noStrike" cap="none">
              <a:solidFill>
                <a:schemeClr val="dk2"/>
              </a:solidFill>
              <a:latin typeface="Georgia"/>
              <a:ea typeface="Georgia"/>
              <a:cs typeface="Georgia"/>
              <a:sym typeface="Georgia"/>
            </a:endParaRPr>
          </a:p>
        </p:txBody>
      </p:sp>
      <p:sp>
        <p:nvSpPr>
          <p:cNvPr id="174" name="Google Shape;174;p14"/>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4200" b="0" i="0" u="none" strike="noStrike" cap="none">
                <a:solidFill>
                  <a:schemeClr val="accent1"/>
                </a:solidFill>
                <a:latin typeface="Georgia"/>
                <a:ea typeface="Georgia"/>
                <a:cs typeface="Georgia"/>
                <a:sym typeface="Georgia"/>
              </a:rPr>
              <a:t>Zumdahl</a:t>
            </a:r>
            <a:br>
              <a:rPr lang="en-US" sz="4200" b="0" i="0" u="none" strike="noStrike" cap="none">
                <a:solidFill>
                  <a:schemeClr val="accent1"/>
                </a:solidFill>
                <a:latin typeface="Georgia"/>
                <a:ea typeface="Georgia"/>
                <a:cs typeface="Georgia"/>
                <a:sym typeface="Georgia"/>
              </a:rPr>
            </a:br>
            <a:r>
              <a:rPr lang="en-US" sz="4200" b="0" i="0" u="none" strike="noStrike" cap="none">
                <a:solidFill>
                  <a:schemeClr val="accent1"/>
                </a:solidFill>
                <a:latin typeface="Georgia"/>
                <a:ea typeface="Georgia"/>
                <a:cs typeface="Georgia"/>
                <a:sym typeface="Georgia"/>
              </a:rPr>
              <a:t>Chapter 6</a:t>
            </a:r>
            <a:endParaRPr/>
          </a:p>
        </p:txBody>
      </p:sp>
      <p:pic>
        <p:nvPicPr>
          <p:cNvPr id="175" name="Google Shape;175;p14" descr="C:\Documents and Settings\smithja\Desktop\zumdahl\ppts\photos\jpg\ch06\photo_06_09.jpg"/>
          <p:cNvPicPr preferRelativeResize="0"/>
          <p:nvPr/>
        </p:nvPicPr>
        <p:blipFill rotWithShape="1">
          <a:blip r:embed="rId3">
            <a:alphaModFix/>
          </a:blip>
          <a:srcRect/>
          <a:stretch/>
        </p:blipFill>
        <p:spPr>
          <a:xfrm>
            <a:off x="6419850" y="2514600"/>
            <a:ext cx="2571750" cy="4114800"/>
          </a:xfrm>
          <a:prstGeom prst="rect">
            <a:avLst/>
          </a:prstGeom>
          <a:noFill/>
          <a:ln w="12675" cap="flat" cmpd="sng">
            <a:solidFill>
              <a:srgbClr val="000000"/>
            </a:solidFill>
            <a:prstDash val="solid"/>
            <a:miter lim="8000"/>
            <a:headEnd type="none" w="sm" len="sm"/>
            <a:tailEnd type="none" w="sm" len="sm"/>
          </a:ln>
        </p:spPr>
      </p:pic>
      <p:sp>
        <p:nvSpPr>
          <p:cNvPr id="176" name="Google Shape;176;p14"/>
          <p:cNvSpPr txBox="1"/>
          <p:nvPr/>
        </p:nvSpPr>
        <p:spPr>
          <a:xfrm>
            <a:off x="152400" y="3810000"/>
            <a:ext cx="6400800" cy="762000"/>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Clr>
                <a:schemeClr val="accent1"/>
              </a:buClr>
              <a:buFont typeface="Noto Sans Symbols"/>
              <a:buNone/>
            </a:pPr>
            <a:r>
              <a:rPr lang="en-US" sz="2520" b="1" i="0" u="none" strike="noStrike" cap="none">
                <a:solidFill>
                  <a:schemeClr val="dk2"/>
                </a:solidFill>
                <a:latin typeface="Georgia"/>
                <a:ea typeface="Georgia"/>
                <a:cs typeface="Georgia"/>
                <a:sym typeface="Georgia"/>
              </a:rPr>
              <a:t>HEATS OF REACTION AND CHEMICAL CHANGE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6"/>
                                        </p:tgtEl>
                                        <p:attrNameLst>
                                          <p:attrName>style.visibility</p:attrName>
                                        </p:attrNameLst>
                                      </p:cBhvr>
                                      <p:to>
                                        <p:strVal val="visible"/>
                                      </p:to>
                                    </p:set>
                                    <p:animEffect transition="in" filter="fade">
                                      <p:cBhvr>
                                        <p:cTn id="7" dur="2000"/>
                                        <p:tgtEl>
                                          <p:spTgt spid="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80"/>
        <p:cNvGrpSpPr/>
        <p:nvPr/>
      </p:nvGrpSpPr>
      <p:grpSpPr>
        <a:xfrm>
          <a:off x="0" y="0"/>
          <a:ext cx="0" cy="0"/>
          <a:chOff x="0" y="0"/>
          <a:chExt cx="0" cy="0"/>
        </a:xfrm>
      </p:grpSpPr>
      <p:sp>
        <p:nvSpPr>
          <p:cNvPr id="281" name="Google Shape;281;p23"/>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6.2 Calorimetry</a:t>
            </a:r>
            <a:endParaRPr sz="3300" b="0" i="1" u="none" strike="noStrike" cap="none">
              <a:solidFill>
                <a:srgbClr val="7B9899"/>
              </a:solidFill>
              <a:latin typeface="Georgia"/>
              <a:ea typeface="Georgia"/>
              <a:cs typeface="Georgia"/>
              <a:sym typeface="Georgia"/>
            </a:endParaRPr>
          </a:p>
        </p:txBody>
      </p:sp>
      <p:sp>
        <p:nvSpPr>
          <p:cNvPr id="282" name="Google Shape;282;p23"/>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3" name="Google Shape;283;p23"/>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4" name="Google Shape;284;p23"/>
          <p:cNvSpPr txBox="1">
            <a:spLocks noGrp="1"/>
          </p:cNvSpPr>
          <p:nvPr>
            <p:ph type="body" idx="1"/>
          </p:nvPr>
        </p:nvSpPr>
        <p:spPr>
          <a:xfrm>
            <a:off x="301625" y="1447800"/>
            <a:ext cx="8504238" cy="8382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Calorimetry is the science of measuring heat.</a:t>
            </a:r>
            <a:endParaRPr/>
          </a:p>
          <a:p>
            <a:pPr marL="273050" marR="0" lvl="0" indent="-273050" algn="l" rtl="0">
              <a:spcBef>
                <a:spcPts val="540"/>
              </a:spcBef>
              <a:spcAft>
                <a:spcPts val="0"/>
              </a:spcAft>
              <a:buClr>
                <a:schemeClr val="accent1"/>
              </a:buClr>
              <a:buSzPts val="2295"/>
              <a:buFont typeface="Noto Sans Symbols"/>
              <a:buChar char="●"/>
            </a:pPr>
            <a:r>
              <a:rPr lang="en-US" sz="2700" b="1" i="0" u="none" strike="noStrike" cap="none">
                <a:solidFill>
                  <a:schemeClr val="dk1"/>
                </a:solidFill>
                <a:latin typeface="Georgia"/>
                <a:ea typeface="Georgia"/>
                <a:cs typeface="Georgia"/>
                <a:sym typeface="Georgia"/>
              </a:rPr>
              <a:t>Specific heat capacity </a:t>
            </a:r>
            <a:r>
              <a:rPr lang="en-US" sz="2700" b="0" i="0" u="none" strike="noStrike" cap="none">
                <a:solidFill>
                  <a:schemeClr val="dk1"/>
                </a:solidFill>
                <a:latin typeface="Georgia"/>
                <a:ea typeface="Georgia"/>
                <a:cs typeface="Georgia"/>
                <a:sym typeface="Georgia"/>
              </a:rPr>
              <a:t>– the energy required to raise 1 g of a substance by 1 °C (or 1 K).</a:t>
            </a:r>
            <a:endParaRPr/>
          </a:p>
          <a:p>
            <a:pPr marL="273050" marR="0" lvl="0" indent="-273050" algn="l" rtl="0">
              <a:spcBef>
                <a:spcPts val="540"/>
              </a:spcBef>
              <a:spcAft>
                <a:spcPts val="0"/>
              </a:spcAft>
              <a:buClr>
                <a:schemeClr val="accent1"/>
              </a:buClr>
              <a:buSzPts val="2295"/>
              <a:buFont typeface="Noto Sans Symbols"/>
              <a:buChar char="●"/>
            </a:pPr>
            <a:r>
              <a:rPr lang="en-US" sz="2700" b="1" i="0" u="none" strike="noStrike" cap="none">
                <a:solidFill>
                  <a:schemeClr val="dk1"/>
                </a:solidFill>
                <a:latin typeface="Georgia"/>
                <a:ea typeface="Georgia"/>
                <a:cs typeface="Georgia"/>
                <a:sym typeface="Georgia"/>
              </a:rPr>
              <a:t>Molar heat capacity </a:t>
            </a:r>
            <a:r>
              <a:rPr lang="en-US" sz="2700" b="0" i="0" u="none" strike="noStrike" cap="none">
                <a:solidFill>
                  <a:schemeClr val="dk1"/>
                </a:solidFill>
                <a:latin typeface="Georgia"/>
                <a:ea typeface="Georgia"/>
                <a:cs typeface="Georgia"/>
                <a:sym typeface="Georgia"/>
              </a:rPr>
              <a:t>– the energy required to raise 1 mol of a substance by 1 °C (or 1 K).</a:t>
            </a:r>
            <a:endParaRPr/>
          </a:p>
          <a:p>
            <a:pPr marL="273050" marR="0" lvl="0" indent="-273050" algn="l" rtl="0">
              <a:spcBef>
                <a:spcPts val="540"/>
              </a:spcBef>
              <a:spcAft>
                <a:spcPts val="0"/>
              </a:spcAft>
              <a:buClr>
                <a:schemeClr val="accent1"/>
              </a:buClr>
              <a:buFont typeface="Noto Sans Symbols"/>
              <a:buNone/>
            </a:pPr>
            <a:endParaRPr sz="2700" b="0" i="0" u="none" strike="noStrike" cap="none">
              <a:solidFill>
                <a:schemeClr val="dk1"/>
              </a:solidFill>
              <a:latin typeface="Georgia"/>
              <a:ea typeface="Georgia"/>
              <a:cs typeface="Georgia"/>
              <a:sym typeface="Georgia"/>
            </a:endParaRPr>
          </a:p>
        </p:txBody>
      </p:sp>
      <p:pic>
        <p:nvPicPr>
          <p:cNvPr id="285" name="Google Shape;285;p23" descr="biggulp.jpg"/>
          <p:cNvPicPr preferRelativeResize="0"/>
          <p:nvPr/>
        </p:nvPicPr>
        <p:blipFill rotWithShape="1">
          <a:blip r:embed="rId3">
            <a:alphaModFix/>
          </a:blip>
          <a:srcRect/>
          <a:stretch/>
        </p:blipFill>
        <p:spPr>
          <a:xfrm>
            <a:off x="1447800" y="3810000"/>
            <a:ext cx="2286000" cy="2914650"/>
          </a:xfrm>
          <a:prstGeom prst="rect">
            <a:avLst/>
          </a:prstGeom>
          <a:noFill/>
          <a:ln>
            <a:noFill/>
          </a:ln>
        </p:spPr>
      </p:pic>
      <p:pic>
        <p:nvPicPr>
          <p:cNvPr id="286" name="Google Shape;286;p23" descr="C:\Documents and Settings\smithja\Desktop\zumdahl\ppts\tables\jpg\table_06_01.jpg"/>
          <p:cNvPicPr preferRelativeResize="0"/>
          <p:nvPr/>
        </p:nvPicPr>
        <p:blipFill rotWithShape="1">
          <a:blip r:embed="rId4">
            <a:alphaModFix/>
          </a:blip>
          <a:srcRect/>
          <a:stretch/>
        </p:blipFill>
        <p:spPr>
          <a:xfrm>
            <a:off x="5105400" y="3733800"/>
            <a:ext cx="2590800" cy="2971800"/>
          </a:xfrm>
          <a:prstGeom prst="rect">
            <a:avLst/>
          </a:prstGeom>
          <a:noFill/>
          <a:ln w="12675" cap="flat" cmpd="sng">
            <a:solidFill>
              <a:srgbClr val="000000"/>
            </a:solidFill>
            <a:prstDash val="solid"/>
            <a:miter lim="8000"/>
            <a:headEnd type="none" w="sm" len="sm"/>
            <a:tailEnd type="none" w="sm" len="sm"/>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4">
                                            <p:txEl>
                                              <p:pRg st="0" end="0"/>
                                            </p:txEl>
                                          </p:spTgt>
                                        </p:tgtEl>
                                        <p:attrNameLst>
                                          <p:attrName>style.visibility</p:attrName>
                                        </p:attrNameLst>
                                      </p:cBhvr>
                                      <p:to>
                                        <p:strVal val="visible"/>
                                      </p:to>
                                    </p:set>
                                    <p:animEffect transition="in" filter="fade">
                                      <p:cBhvr>
                                        <p:cTn id="7" dur="2000"/>
                                        <p:tgtEl>
                                          <p:spTgt spid="28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84">
                                            <p:txEl>
                                              <p:pRg st="1" end="1"/>
                                            </p:txEl>
                                          </p:spTgt>
                                        </p:tgtEl>
                                        <p:attrNameLst>
                                          <p:attrName>style.visibility</p:attrName>
                                        </p:attrNameLst>
                                      </p:cBhvr>
                                      <p:to>
                                        <p:strVal val="visible"/>
                                      </p:to>
                                    </p:set>
                                    <p:animEffect transition="in" filter="fade">
                                      <p:cBhvr>
                                        <p:cTn id="10" dur="2000"/>
                                        <p:tgtEl>
                                          <p:spTgt spid="28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84">
                                            <p:txEl>
                                              <p:pRg st="2" end="2"/>
                                            </p:txEl>
                                          </p:spTgt>
                                        </p:tgtEl>
                                        <p:attrNameLst>
                                          <p:attrName>style.visibility</p:attrName>
                                        </p:attrNameLst>
                                      </p:cBhvr>
                                      <p:to>
                                        <p:strVal val="visible"/>
                                      </p:to>
                                    </p:set>
                                    <p:animEffect transition="in" filter="fade">
                                      <p:cBhvr>
                                        <p:cTn id="13" dur="2000"/>
                                        <p:tgtEl>
                                          <p:spTgt spid="28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84">
                                            <p:txEl>
                                              <p:pRg st="3" end="3"/>
                                            </p:txEl>
                                          </p:spTgt>
                                        </p:tgtEl>
                                        <p:attrNameLst>
                                          <p:attrName>style.visibility</p:attrName>
                                        </p:attrNameLst>
                                      </p:cBhvr>
                                      <p:to>
                                        <p:strVal val="visible"/>
                                      </p:to>
                                    </p:set>
                                    <p:animEffect transition="in" filter="fade">
                                      <p:cBhvr>
                                        <p:cTn id="16" dur="2000"/>
                                        <p:tgtEl>
                                          <p:spTgt spid="28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91"/>
        <p:cNvGrpSpPr/>
        <p:nvPr/>
      </p:nvGrpSpPr>
      <p:grpSpPr>
        <a:xfrm>
          <a:off x="0" y="0"/>
          <a:ext cx="0" cy="0"/>
          <a:chOff x="0" y="0"/>
          <a:chExt cx="0" cy="0"/>
        </a:xfrm>
      </p:grpSpPr>
      <p:sp>
        <p:nvSpPr>
          <p:cNvPr id="292" name="Google Shape;292;p24"/>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6.2 Constant Pressure Calorimetry</a:t>
            </a:r>
            <a:endParaRPr sz="3300" b="0" i="1" u="none" strike="noStrike" cap="none">
              <a:solidFill>
                <a:srgbClr val="7B9899"/>
              </a:solidFill>
              <a:latin typeface="Georgia"/>
              <a:ea typeface="Georgia"/>
              <a:cs typeface="Georgia"/>
              <a:sym typeface="Georgia"/>
            </a:endParaRPr>
          </a:p>
        </p:txBody>
      </p:sp>
      <p:sp>
        <p:nvSpPr>
          <p:cNvPr id="293" name="Google Shape;293;p24"/>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4" name="Google Shape;294;p24"/>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5" name="Google Shape;295;p24"/>
          <p:cNvSpPr txBox="1">
            <a:spLocks noGrp="1"/>
          </p:cNvSpPr>
          <p:nvPr>
            <p:ph type="body" idx="1"/>
          </p:nvPr>
        </p:nvSpPr>
        <p:spPr>
          <a:xfrm>
            <a:off x="301625" y="1447800"/>
            <a:ext cx="4879975" cy="54102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040"/>
              <a:buFont typeface="Noto Sans Symbols"/>
              <a:buChar char="●"/>
            </a:pPr>
            <a:r>
              <a:rPr lang="en-US" sz="2400" b="0" i="0" u="none" strike="noStrike" cap="none">
                <a:solidFill>
                  <a:schemeClr val="dk1"/>
                </a:solidFill>
                <a:latin typeface="Georgia"/>
                <a:ea typeface="Georgia"/>
                <a:cs typeface="Georgia"/>
                <a:sym typeface="Georgia"/>
              </a:rPr>
              <a:t>Constant-pressure calorimeters are run at atmospheric pressure and are used to determine </a:t>
            </a:r>
            <a:r>
              <a:rPr lang="en-US" sz="2400" b="0" i="0" u="none" strike="noStrike" cap="none">
                <a:solidFill>
                  <a:schemeClr val="dk1"/>
                </a:solidFill>
                <a:latin typeface="Noto Sans Symbols"/>
                <a:ea typeface="Noto Sans Symbols"/>
                <a:cs typeface="Noto Sans Symbols"/>
                <a:sym typeface="Noto Sans Symbols"/>
              </a:rPr>
              <a:t>Δ</a:t>
            </a:r>
            <a:r>
              <a:rPr lang="en-US" sz="2400" b="0" i="1" u="none" strike="noStrike" cap="none">
                <a:solidFill>
                  <a:schemeClr val="dk1"/>
                </a:solidFill>
                <a:latin typeface="Georgia"/>
                <a:ea typeface="Georgia"/>
                <a:cs typeface="Georgia"/>
                <a:sym typeface="Georgia"/>
              </a:rPr>
              <a:t>H </a:t>
            </a:r>
            <a:r>
              <a:rPr lang="en-US" sz="2400" b="0" i="0" u="none" strike="noStrike" cap="none">
                <a:solidFill>
                  <a:schemeClr val="dk1"/>
                </a:solidFill>
                <a:latin typeface="Georgia"/>
                <a:ea typeface="Georgia"/>
                <a:cs typeface="Georgia"/>
                <a:sym typeface="Georgia"/>
              </a:rPr>
              <a:t>for reactions </a:t>
            </a:r>
            <a:r>
              <a:rPr lang="en-US" sz="2400" b="1" i="0" u="none" strike="noStrike" cap="none">
                <a:solidFill>
                  <a:schemeClr val="dk1"/>
                </a:solidFill>
                <a:latin typeface="Georgia"/>
                <a:ea typeface="Georgia"/>
                <a:cs typeface="Georgia"/>
                <a:sym typeface="Georgia"/>
              </a:rPr>
              <a:t>in solution</a:t>
            </a:r>
            <a:r>
              <a:rPr lang="en-US" sz="2400" b="0" i="0" u="none" strike="noStrike" cap="none">
                <a:solidFill>
                  <a:schemeClr val="dk1"/>
                </a:solidFill>
                <a:latin typeface="Georgia"/>
                <a:ea typeface="Georgia"/>
                <a:cs typeface="Georgia"/>
                <a:sym typeface="Georgia"/>
              </a:rPr>
              <a:t>. </a:t>
            </a:r>
            <a:endParaRPr/>
          </a:p>
          <a:p>
            <a:pPr marL="273050" marR="0" lvl="0" indent="-273050" algn="l" rtl="0">
              <a:spcBef>
                <a:spcPts val="480"/>
              </a:spcBef>
              <a:spcAft>
                <a:spcPts val="0"/>
              </a:spcAft>
              <a:buClr>
                <a:schemeClr val="accent1"/>
              </a:buClr>
              <a:buSzPts val="2040"/>
              <a:buFont typeface="Noto Sans Symbols"/>
              <a:buChar char="●"/>
            </a:pPr>
            <a:r>
              <a:rPr lang="en-US" sz="2400" b="0" i="0" u="none" strike="noStrike" cap="none">
                <a:solidFill>
                  <a:schemeClr val="dk1"/>
                </a:solidFill>
                <a:latin typeface="Georgia"/>
                <a:ea typeface="Georgia"/>
                <a:cs typeface="Georgia"/>
                <a:sym typeface="Georgia"/>
              </a:rPr>
              <a:t>Any observed temperature increase is due to release of energy, calculated by:</a:t>
            </a:r>
            <a:endParaRPr/>
          </a:p>
          <a:p>
            <a:pPr marL="273050" marR="0" lvl="0" indent="-143510" algn="l" rtl="0">
              <a:spcBef>
                <a:spcPts val="480"/>
              </a:spcBef>
              <a:spcAft>
                <a:spcPts val="0"/>
              </a:spcAft>
              <a:buClr>
                <a:schemeClr val="accent1"/>
              </a:buClr>
              <a:buSzPts val="2040"/>
              <a:buFont typeface="Noto Sans Symbols"/>
              <a:buNone/>
            </a:pPr>
            <a:endParaRPr sz="2400" b="0" i="0" u="none" strike="noStrike" cap="none">
              <a:solidFill>
                <a:schemeClr val="dk1"/>
              </a:solidFill>
              <a:latin typeface="Georgia"/>
              <a:ea typeface="Georgia"/>
              <a:cs typeface="Georgia"/>
              <a:sym typeface="Georgia"/>
            </a:endParaRPr>
          </a:p>
          <a:p>
            <a:pPr marL="512763" marR="0" lvl="0" indent="-383222" algn="l" rtl="0">
              <a:spcBef>
                <a:spcPts val="480"/>
              </a:spcBef>
              <a:spcAft>
                <a:spcPts val="0"/>
              </a:spcAft>
              <a:buClr>
                <a:schemeClr val="accent1"/>
              </a:buClr>
              <a:buSzPts val="2040"/>
              <a:buFont typeface="Noto Sans Symbols"/>
              <a:buNone/>
            </a:pPr>
            <a:endParaRPr sz="2400" b="0" i="0" u="none" strike="noStrike" cap="none">
              <a:solidFill>
                <a:schemeClr val="dk1"/>
              </a:solidFill>
              <a:latin typeface="Georgia"/>
              <a:ea typeface="Georgia"/>
              <a:cs typeface="Georgia"/>
              <a:sym typeface="Georgia"/>
            </a:endParaRPr>
          </a:p>
          <a:p>
            <a:pPr marL="512763" marR="0" lvl="0" indent="-512763" algn="l" rtl="0">
              <a:spcBef>
                <a:spcPts val="480"/>
              </a:spcBef>
              <a:spcAft>
                <a:spcPts val="0"/>
              </a:spcAft>
              <a:buClr>
                <a:schemeClr val="accent1"/>
              </a:buClr>
              <a:buFont typeface="Noto Sans Symbols"/>
              <a:buNone/>
            </a:pPr>
            <a:r>
              <a:rPr lang="en-US" sz="2400" b="0" i="1" u="none" strike="noStrike" cap="none">
                <a:solidFill>
                  <a:schemeClr val="dk1"/>
                </a:solidFill>
                <a:latin typeface="Georgia"/>
                <a:ea typeface="Georgia"/>
                <a:cs typeface="Georgia"/>
                <a:sym typeface="Georgia"/>
              </a:rPr>
              <a:t>	</a:t>
            </a:r>
            <a:r>
              <a:rPr lang="en-US" sz="2400" b="0" i="1" u="none" strike="noStrike" cap="none">
                <a:solidFill>
                  <a:srgbClr val="0000FF"/>
                </a:solidFill>
                <a:latin typeface="Georgia"/>
                <a:ea typeface="Georgia"/>
                <a:cs typeface="Georgia"/>
                <a:sym typeface="Georgia"/>
              </a:rPr>
              <a:t>c</a:t>
            </a:r>
            <a:r>
              <a:rPr lang="en-US" sz="2400" b="0" i="0" u="none" strike="noStrike" cap="none">
                <a:solidFill>
                  <a:srgbClr val="0000FF"/>
                </a:solidFill>
                <a:latin typeface="Georgia"/>
                <a:ea typeface="Georgia"/>
                <a:cs typeface="Georgia"/>
                <a:sym typeface="Georgia"/>
              </a:rPr>
              <a:t> = specific heat capacity</a:t>
            </a:r>
            <a:endParaRPr/>
          </a:p>
          <a:p>
            <a:pPr marL="512763" marR="0" lvl="0" indent="-512763" algn="l" rtl="0">
              <a:spcBef>
                <a:spcPts val="480"/>
              </a:spcBef>
              <a:spcAft>
                <a:spcPts val="0"/>
              </a:spcAft>
              <a:buClr>
                <a:schemeClr val="accent1"/>
              </a:buClr>
              <a:buFont typeface="Noto Sans Symbols"/>
              <a:buNone/>
            </a:pPr>
            <a:r>
              <a:rPr lang="en-US" sz="2400" b="0" i="1" u="none" strike="noStrike" cap="none">
                <a:solidFill>
                  <a:srgbClr val="0000FF"/>
                </a:solidFill>
                <a:latin typeface="Georgia"/>
                <a:ea typeface="Georgia"/>
                <a:cs typeface="Georgia"/>
                <a:sym typeface="Georgia"/>
              </a:rPr>
              <a:t>	m</a:t>
            </a:r>
            <a:r>
              <a:rPr lang="en-US" sz="2400" b="0" i="0" u="none" strike="noStrike" cap="none">
                <a:solidFill>
                  <a:srgbClr val="0000FF"/>
                </a:solidFill>
                <a:latin typeface="Georgia"/>
                <a:ea typeface="Georgia"/>
                <a:cs typeface="Georgia"/>
                <a:sym typeface="Georgia"/>
              </a:rPr>
              <a:t> = mass of solution</a:t>
            </a:r>
            <a:endParaRPr/>
          </a:p>
          <a:p>
            <a:pPr marL="512763" marR="0" lvl="0" indent="-512763" algn="l" rtl="0">
              <a:spcBef>
                <a:spcPts val="480"/>
              </a:spcBef>
              <a:spcAft>
                <a:spcPts val="0"/>
              </a:spcAft>
              <a:buClr>
                <a:schemeClr val="accent1"/>
              </a:buClr>
              <a:buFont typeface="Noto Sans Symbols"/>
              <a:buNone/>
            </a:pPr>
            <a:r>
              <a:rPr lang="en-US" sz="2400" b="0" i="0" u="none" strike="noStrike" cap="none">
                <a:solidFill>
                  <a:srgbClr val="0000FF"/>
                </a:solidFill>
                <a:latin typeface="Noto Sans Symbols"/>
                <a:ea typeface="Noto Sans Symbols"/>
                <a:cs typeface="Noto Sans Symbols"/>
                <a:sym typeface="Noto Sans Symbols"/>
              </a:rPr>
              <a:t>	Δ</a:t>
            </a:r>
            <a:r>
              <a:rPr lang="en-US" sz="2400" b="0" i="1" u="none" strike="noStrike" cap="none">
                <a:solidFill>
                  <a:srgbClr val="0000FF"/>
                </a:solidFill>
                <a:latin typeface="Georgia"/>
                <a:ea typeface="Georgia"/>
                <a:cs typeface="Georgia"/>
                <a:sym typeface="Georgia"/>
              </a:rPr>
              <a:t>T</a:t>
            </a:r>
            <a:r>
              <a:rPr lang="en-US" sz="2400" b="0" i="0" u="none" strike="noStrike" cap="none">
                <a:solidFill>
                  <a:srgbClr val="0000FF"/>
                </a:solidFill>
                <a:latin typeface="Georgia"/>
                <a:ea typeface="Georgia"/>
                <a:cs typeface="Georgia"/>
                <a:sym typeface="Georgia"/>
              </a:rPr>
              <a:t> = change in temperature</a:t>
            </a:r>
            <a:endParaRPr/>
          </a:p>
          <a:p>
            <a:pPr marL="273050" marR="0" lvl="0" indent="-273050" algn="l" rtl="0">
              <a:spcBef>
                <a:spcPts val="480"/>
              </a:spcBef>
              <a:spcAft>
                <a:spcPts val="0"/>
              </a:spcAft>
              <a:buClr>
                <a:schemeClr val="accent1"/>
              </a:buClr>
              <a:buFont typeface="Noto Sans Symbols"/>
              <a:buNone/>
            </a:pPr>
            <a:endParaRPr sz="2400" b="0" i="0" u="none" strike="noStrike" cap="none">
              <a:solidFill>
                <a:schemeClr val="dk1"/>
              </a:solidFill>
              <a:latin typeface="Georgia"/>
              <a:ea typeface="Georgia"/>
              <a:cs typeface="Georgia"/>
              <a:sym typeface="Georgia"/>
            </a:endParaRPr>
          </a:p>
        </p:txBody>
      </p:sp>
      <p:pic>
        <p:nvPicPr>
          <p:cNvPr id="296" name="Google Shape;296;p24" descr="C:\Documents and Settings\smithja\Desktop\zumdahl\ppts\lineart\jpg\ch06\ch06_05.jpg"/>
          <p:cNvPicPr preferRelativeResize="0"/>
          <p:nvPr/>
        </p:nvPicPr>
        <p:blipFill rotWithShape="1">
          <a:blip r:embed="rId3">
            <a:alphaModFix/>
          </a:blip>
          <a:srcRect/>
          <a:stretch/>
        </p:blipFill>
        <p:spPr>
          <a:xfrm>
            <a:off x="5486400" y="1524000"/>
            <a:ext cx="3449638" cy="5029200"/>
          </a:xfrm>
          <a:prstGeom prst="rect">
            <a:avLst/>
          </a:prstGeom>
          <a:noFill/>
          <a:ln w="12675" cap="flat" cmpd="sng">
            <a:solidFill>
              <a:srgbClr val="000000"/>
            </a:solidFill>
            <a:prstDash val="solid"/>
            <a:miter lim="8000"/>
            <a:headEnd type="none" w="sm" len="sm"/>
            <a:tailEnd type="none" w="sm" len="sm"/>
          </a:ln>
        </p:spPr>
      </p:pic>
      <p:sp>
        <p:nvSpPr>
          <p:cNvPr id="297" name="Google Shape;297;p24"/>
          <p:cNvSpPr txBox="1"/>
          <p:nvPr/>
        </p:nvSpPr>
        <p:spPr>
          <a:xfrm>
            <a:off x="1219200" y="4343400"/>
            <a:ext cx="3127375" cy="533400"/>
          </a:xfrm>
          <a:prstGeom prst="rect">
            <a:avLst/>
          </a:prstGeom>
          <a:noFill/>
          <a:ln w="28575" cap="flat" cmpd="sng">
            <a:solidFill>
              <a:srgbClr val="0000FF"/>
            </a:solidFill>
            <a:prstDash val="solid"/>
            <a:miter lim="8000"/>
            <a:headEnd type="none" w="sm" len="sm"/>
            <a:tailEnd type="none" w="sm" len="sm"/>
          </a:ln>
        </p:spPr>
        <p:txBody>
          <a:bodyPr spcFirstLastPara="1" wrap="square" lIns="91425" tIns="45700" rIns="91425" bIns="45700" anchor="t" anchorCtr="0">
            <a:noAutofit/>
          </a:bodyPr>
          <a:lstStyle/>
          <a:p>
            <a:pPr marL="273050" marR="0" lvl="0" indent="-273050" algn="l" rtl="0">
              <a:spcBef>
                <a:spcPts val="0"/>
              </a:spcBef>
              <a:spcAft>
                <a:spcPts val="0"/>
              </a:spcAft>
              <a:buNone/>
            </a:pPr>
            <a:r>
              <a:rPr lang="en-US" sz="2800">
                <a:solidFill>
                  <a:srgbClr val="0000FF"/>
                </a:solidFill>
                <a:latin typeface="Noto Sans Symbols"/>
                <a:ea typeface="Noto Sans Symbols"/>
                <a:cs typeface="Noto Sans Symbols"/>
                <a:sym typeface="Noto Sans Symbols"/>
              </a:rPr>
              <a:t>Δ</a:t>
            </a:r>
            <a:r>
              <a:rPr lang="en-US" sz="2800" i="1">
                <a:solidFill>
                  <a:srgbClr val="0000FF"/>
                </a:solidFill>
                <a:latin typeface="Georgia"/>
                <a:ea typeface="Georgia"/>
                <a:cs typeface="Georgia"/>
                <a:sym typeface="Georgia"/>
              </a:rPr>
              <a:t>H  =  c </a:t>
            </a:r>
            <a:r>
              <a:rPr lang="en-US" sz="2800">
                <a:solidFill>
                  <a:srgbClr val="0000FF"/>
                </a:solidFill>
                <a:latin typeface="Georgia"/>
                <a:ea typeface="Georgia"/>
                <a:cs typeface="Georgia"/>
                <a:sym typeface="Georgia"/>
              </a:rPr>
              <a:t> ·  </a:t>
            </a:r>
            <a:r>
              <a:rPr lang="en-US" sz="2800" i="1">
                <a:solidFill>
                  <a:srgbClr val="0000FF"/>
                </a:solidFill>
                <a:latin typeface="Georgia"/>
                <a:ea typeface="Georgia"/>
                <a:cs typeface="Georgia"/>
                <a:sym typeface="Georgia"/>
              </a:rPr>
              <a:t>m </a:t>
            </a:r>
            <a:r>
              <a:rPr lang="en-US" sz="2800">
                <a:solidFill>
                  <a:srgbClr val="0000FF"/>
                </a:solidFill>
                <a:latin typeface="Georgia"/>
                <a:ea typeface="Georgia"/>
                <a:cs typeface="Georgia"/>
                <a:sym typeface="Georgia"/>
              </a:rPr>
              <a:t> ·  </a:t>
            </a:r>
            <a:r>
              <a:rPr lang="en-US" sz="2800">
                <a:solidFill>
                  <a:srgbClr val="0000FF"/>
                </a:solidFill>
                <a:latin typeface="Noto Sans Symbols"/>
                <a:ea typeface="Noto Sans Symbols"/>
                <a:cs typeface="Noto Sans Symbols"/>
                <a:sym typeface="Noto Sans Symbols"/>
              </a:rPr>
              <a:t>Δ</a:t>
            </a:r>
            <a:r>
              <a:rPr lang="en-US" sz="2800" i="1">
                <a:solidFill>
                  <a:srgbClr val="0000FF"/>
                </a:solidFill>
                <a:latin typeface="Georgia"/>
                <a:ea typeface="Georgia"/>
                <a:cs typeface="Georgia"/>
                <a:sym typeface="Georgia"/>
              </a:rPr>
              <a:t>T</a:t>
            </a:r>
            <a:r>
              <a:rPr lang="en-US" sz="2800">
                <a:solidFill>
                  <a:srgbClr val="0000FF"/>
                </a:solidFill>
                <a:latin typeface="Georgia"/>
                <a:ea typeface="Georgia"/>
                <a:cs typeface="Georgia"/>
                <a:sym typeface="Georgia"/>
              </a:rPr>
              <a:t> </a:t>
            </a:r>
            <a:endParaRPr/>
          </a:p>
          <a:p>
            <a:pPr marL="273050" marR="0" lvl="0" indent="-273050" algn="l" rtl="0">
              <a:spcBef>
                <a:spcPts val="480"/>
              </a:spcBef>
              <a:spcAft>
                <a:spcPts val="0"/>
              </a:spcAft>
              <a:buClr>
                <a:schemeClr val="accent1"/>
              </a:buClr>
              <a:buFont typeface="Noto Sans Symbols"/>
              <a:buNone/>
            </a:pPr>
            <a:endParaRPr sz="2400">
              <a:solidFill>
                <a:srgbClr val="0000FF"/>
              </a:solidFill>
              <a:latin typeface="Georgia"/>
              <a:ea typeface="Georgia"/>
              <a:cs typeface="Georgia"/>
              <a:sym typeface="Georgi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302"/>
        <p:cNvGrpSpPr/>
        <p:nvPr/>
      </p:nvGrpSpPr>
      <p:grpSpPr>
        <a:xfrm>
          <a:off x="0" y="0"/>
          <a:ext cx="0" cy="0"/>
          <a:chOff x="0" y="0"/>
          <a:chExt cx="0" cy="0"/>
        </a:xfrm>
      </p:grpSpPr>
      <p:sp>
        <p:nvSpPr>
          <p:cNvPr id="303" name="Google Shape;303;p25"/>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6.2 Constant Pressure Calorimetry</a:t>
            </a:r>
            <a:endParaRPr sz="3300" b="0" i="1" u="none" strike="noStrike" cap="none">
              <a:solidFill>
                <a:srgbClr val="7B9899"/>
              </a:solidFill>
              <a:latin typeface="Georgia"/>
              <a:ea typeface="Georgia"/>
              <a:cs typeface="Georgia"/>
              <a:sym typeface="Georgia"/>
            </a:endParaRPr>
          </a:p>
        </p:txBody>
      </p:sp>
      <p:sp>
        <p:nvSpPr>
          <p:cNvPr id="304" name="Google Shape;304;p25"/>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05" name="Google Shape;305;p25"/>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06" name="Google Shape;306;p25"/>
          <p:cNvSpPr txBox="1">
            <a:spLocks noGrp="1"/>
          </p:cNvSpPr>
          <p:nvPr>
            <p:ph type="body" idx="1"/>
          </p:nvPr>
        </p:nvSpPr>
        <p:spPr>
          <a:xfrm>
            <a:off x="152400" y="1447800"/>
            <a:ext cx="8842375" cy="205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Font typeface="Noto Sans Symbols"/>
              <a:buNone/>
            </a:pPr>
            <a:r>
              <a:rPr lang="en-US" sz="2400" b="0" i="0" u="none" strike="noStrike" cap="none">
                <a:solidFill>
                  <a:schemeClr val="dk1"/>
                </a:solidFill>
                <a:latin typeface="Georgia"/>
                <a:ea typeface="Georgia"/>
                <a:cs typeface="Georgia"/>
                <a:sym typeface="Georgia"/>
              </a:rPr>
              <a:t>When burned in air, H</a:t>
            </a:r>
            <a:r>
              <a:rPr lang="en-US" sz="2400" b="0" i="0" u="none" strike="noStrike" cap="none" baseline="-25000">
                <a:solidFill>
                  <a:schemeClr val="dk1"/>
                </a:solidFill>
                <a:latin typeface="Georgia"/>
                <a:ea typeface="Georgia"/>
                <a:cs typeface="Georgia"/>
                <a:sym typeface="Georgia"/>
              </a:rPr>
              <a:t>2</a:t>
            </a:r>
            <a:r>
              <a:rPr lang="en-US" sz="2400" b="0" i="0" u="none" strike="noStrike" cap="none">
                <a:solidFill>
                  <a:schemeClr val="dk1"/>
                </a:solidFill>
                <a:latin typeface="Georgia"/>
                <a:ea typeface="Georgia"/>
                <a:cs typeface="Georgia"/>
                <a:sym typeface="Georgia"/>
              </a:rPr>
              <a:t> releases 120. J/g of energy and methane gives off 50. J/g.  If a mixture of 5.0 g of H</a:t>
            </a:r>
            <a:r>
              <a:rPr lang="en-US" sz="2400" b="0" i="0" u="none" strike="noStrike" cap="none" baseline="-25000">
                <a:solidFill>
                  <a:schemeClr val="dk1"/>
                </a:solidFill>
                <a:latin typeface="Georgia"/>
                <a:ea typeface="Georgia"/>
                <a:cs typeface="Georgia"/>
                <a:sym typeface="Georgia"/>
              </a:rPr>
              <a:t>2</a:t>
            </a:r>
            <a:r>
              <a:rPr lang="en-US" sz="2400" b="0" i="0" u="none" strike="noStrike" cap="none">
                <a:solidFill>
                  <a:schemeClr val="dk1"/>
                </a:solidFill>
                <a:latin typeface="Georgia"/>
                <a:ea typeface="Georgia"/>
                <a:cs typeface="Georgia"/>
                <a:sym typeface="Georgia"/>
              </a:rPr>
              <a:t> and 10. g CH</a:t>
            </a:r>
            <a:r>
              <a:rPr lang="en-US" sz="2400" b="0" i="0" u="none" strike="noStrike" cap="none" baseline="-25000">
                <a:solidFill>
                  <a:schemeClr val="dk1"/>
                </a:solidFill>
                <a:latin typeface="Georgia"/>
                <a:ea typeface="Georgia"/>
                <a:cs typeface="Georgia"/>
                <a:sym typeface="Georgia"/>
              </a:rPr>
              <a:t>4</a:t>
            </a:r>
            <a:r>
              <a:rPr lang="en-US" sz="2400" b="0" i="0" u="none" strike="noStrike" cap="none">
                <a:solidFill>
                  <a:schemeClr val="dk1"/>
                </a:solidFill>
                <a:latin typeface="Georgia"/>
                <a:ea typeface="Georgia"/>
                <a:cs typeface="Georgia"/>
                <a:sym typeface="Georgia"/>
              </a:rPr>
              <a:t> are burned and the heat released is transferred to 50.0 g water at 25.0 °C, what will be the final temperature of the water?</a:t>
            </a:r>
            <a:endParaRPr/>
          </a:p>
          <a:p>
            <a:pPr marL="0" marR="0" lvl="0" indent="0" algn="l" rtl="0">
              <a:spcBef>
                <a:spcPts val="480"/>
              </a:spcBef>
              <a:spcAft>
                <a:spcPts val="0"/>
              </a:spcAft>
              <a:buClr>
                <a:schemeClr val="accent1"/>
              </a:buClr>
              <a:buFont typeface="Noto Sans Symbols"/>
              <a:buNone/>
            </a:pPr>
            <a:r>
              <a:rPr lang="en-US" sz="2400" b="0" i="0" u="none" strike="noStrike" cap="none">
                <a:solidFill>
                  <a:srgbClr val="C00000"/>
                </a:solidFill>
                <a:latin typeface="Georgia"/>
                <a:ea typeface="Georgia"/>
                <a:cs typeface="Georgia"/>
                <a:sym typeface="Georgia"/>
              </a:rPr>
              <a:t>For H</a:t>
            </a:r>
            <a:r>
              <a:rPr lang="en-US" sz="2400" b="0" i="0" u="none" strike="noStrike" cap="none" baseline="-25000">
                <a:solidFill>
                  <a:srgbClr val="C00000"/>
                </a:solidFill>
                <a:latin typeface="Georgia"/>
                <a:ea typeface="Georgia"/>
                <a:cs typeface="Georgia"/>
                <a:sym typeface="Georgia"/>
              </a:rPr>
              <a:t>2</a:t>
            </a:r>
            <a:r>
              <a:rPr lang="en-US" sz="2400" b="0" i="0" u="none" strike="noStrike" cap="none">
                <a:solidFill>
                  <a:srgbClr val="C00000"/>
                </a:solidFill>
                <a:latin typeface="Georgia"/>
                <a:ea typeface="Georgia"/>
                <a:cs typeface="Georgia"/>
                <a:sym typeface="Georgia"/>
              </a:rPr>
              <a:t>O</a:t>
            </a:r>
            <a:r>
              <a:rPr lang="en-US" sz="2400" b="0" i="0" u="none" strike="noStrike" cap="none" baseline="-25000">
                <a:solidFill>
                  <a:srgbClr val="C00000"/>
                </a:solidFill>
                <a:latin typeface="Georgia"/>
                <a:ea typeface="Georgia"/>
                <a:cs typeface="Georgia"/>
                <a:sym typeface="Georgia"/>
              </a:rPr>
              <a:t>(l)</a:t>
            </a:r>
            <a:r>
              <a:rPr lang="en-US" sz="2400" b="0" i="0" u="none" strike="noStrike" cap="none">
                <a:solidFill>
                  <a:srgbClr val="C00000"/>
                </a:solidFill>
                <a:latin typeface="Georgia"/>
                <a:ea typeface="Georgia"/>
                <a:cs typeface="Georgia"/>
                <a:sym typeface="Georgia"/>
              </a:rPr>
              <a:t> , </a:t>
            </a:r>
            <a:r>
              <a:rPr lang="en-US" sz="2400" b="0" i="1" u="none" strike="noStrike" cap="none">
                <a:solidFill>
                  <a:srgbClr val="C00000"/>
                </a:solidFill>
                <a:latin typeface="Georgia"/>
                <a:ea typeface="Georgia"/>
                <a:cs typeface="Georgia"/>
                <a:sym typeface="Georgia"/>
              </a:rPr>
              <a:t>c </a:t>
            </a:r>
            <a:r>
              <a:rPr lang="en-US" sz="2400" b="0" i="0" u="none" strike="noStrike" cap="none">
                <a:solidFill>
                  <a:srgbClr val="C00000"/>
                </a:solidFill>
                <a:latin typeface="Georgia"/>
                <a:ea typeface="Georgia"/>
                <a:cs typeface="Georgia"/>
                <a:sym typeface="Georgia"/>
              </a:rPr>
              <a:t>= 4.18 J/°C · g</a:t>
            </a:r>
            <a:endParaRPr/>
          </a:p>
          <a:p>
            <a:pPr marL="0" marR="0" lvl="0" indent="0" algn="l" rtl="0">
              <a:spcBef>
                <a:spcPts val="480"/>
              </a:spcBef>
              <a:spcAft>
                <a:spcPts val="0"/>
              </a:spcAft>
              <a:buClr>
                <a:schemeClr val="accent1"/>
              </a:buClr>
              <a:buFont typeface="Noto Sans Symbols"/>
              <a:buNone/>
            </a:pPr>
            <a:endParaRPr sz="2400" b="0" i="0" u="none" strike="noStrike" cap="none">
              <a:solidFill>
                <a:schemeClr val="dk1"/>
              </a:solidFill>
              <a:latin typeface="Georgia"/>
              <a:ea typeface="Georgia"/>
              <a:cs typeface="Georgia"/>
              <a:sym typeface="Georgia"/>
            </a:endParaRPr>
          </a:p>
          <a:p>
            <a:pPr marL="273050" marR="0" lvl="0" indent="-273050" algn="l" rtl="0">
              <a:spcBef>
                <a:spcPts val="480"/>
              </a:spcBef>
              <a:spcAft>
                <a:spcPts val="0"/>
              </a:spcAft>
              <a:buClr>
                <a:schemeClr val="accent1"/>
              </a:buClr>
              <a:buFont typeface="Noto Sans Symbols"/>
              <a:buNone/>
            </a:pPr>
            <a:endParaRPr sz="2400" b="0" i="0" u="none" strike="noStrike" cap="none">
              <a:solidFill>
                <a:schemeClr val="dk1"/>
              </a:solidFill>
              <a:latin typeface="Georgia"/>
              <a:ea typeface="Georgia"/>
              <a:cs typeface="Georgia"/>
              <a:sym typeface="Georgia"/>
            </a:endParaRPr>
          </a:p>
        </p:txBody>
      </p:sp>
      <p:sp>
        <p:nvSpPr>
          <p:cNvPr id="307" name="Google Shape;307;p25"/>
          <p:cNvSpPr txBox="1"/>
          <p:nvPr/>
        </p:nvSpPr>
        <p:spPr>
          <a:xfrm>
            <a:off x="4949825" y="3200400"/>
            <a:ext cx="3127375" cy="533400"/>
          </a:xfrm>
          <a:prstGeom prst="rect">
            <a:avLst/>
          </a:prstGeom>
          <a:noFill/>
          <a:ln w="28575" cap="flat" cmpd="sng">
            <a:solidFill>
              <a:srgbClr val="0000FF"/>
            </a:solidFill>
            <a:prstDash val="solid"/>
            <a:miter lim="8000"/>
            <a:headEnd type="none" w="sm" len="sm"/>
            <a:tailEnd type="none" w="sm" len="sm"/>
          </a:ln>
        </p:spPr>
        <p:txBody>
          <a:bodyPr spcFirstLastPara="1" wrap="square" lIns="91425" tIns="45700" rIns="91425" bIns="45700" anchor="t" anchorCtr="0">
            <a:noAutofit/>
          </a:bodyPr>
          <a:lstStyle/>
          <a:p>
            <a:pPr marL="273050" marR="0" lvl="0" indent="-273050" algn="l" rtl="0">
              <a:spcBef>
                <a:spcPts val="0"/>
              </a:spcBef>
              <a:spcAft>
                <a:spcPts val="0"/>
              </a:spcAft>
              <a:buNone/>
            </a:pPr>
            <a:r>
              <a:rPr lang="en-US" sz="2800">
                <a:solidFill>
                  <a:srgbClr val="0000FF"/>
                </a:solidFill>
                <a:latin typeface="Noto Sans Symbols"/>
                <a:ea typeface="Noto Sans Symbols"/>
                <a:cs typeface="Noto Sans Symbols"/>
                <a:sym typeface="Noto Sans Symbols"/>
              </a:rPr>
              <a:t>Δ</a:t>
            </a:r>
            <a:r>
              <a:rPr lang="en-US" sz="2800" i="1">
                <a:solidFill>
                  <a:srgbClr val="0000FF"/>
                </a:solidFill>
                <a:latin typeface="Georgia"/>
                <a:ea typeface="Georgia"/>
                <a:cs typeface="Georgia"/>
                <a:sym typeface="Georgia"/>
              </a:rPr>
              <a:t>H  =  c </a:t>
            </a:r>
            <a:r>
              <a:rPr lang="en-US" sz="2800">
                <a:solidFill>
                  <a:srgbClr val="0000FF"/>
                </a:solidFill>
                <a:latin typeface="Georgia"/>
                <a:ea typeface="Georgia"/>
                <a:cs typeface="Georgia"/>
                <a:sym typeface="Georgia"/>
              </a:rPr>
              <a:t> ·  </a:t>
            </a:r>
            <a:r>
              <a:rPr lang="en-US" sz="2800" i="1">
                <a:solidFill>
                  <a:srgbClr val="0000FF"/>
                </a:solidFill>
                <a:latin typeface="Georgia"/>
                <a:ea typeface="Georgia"/>
                <a:cs typeface="Georgia"/>
                <a:sym typeface="Georgia"/>
              </a:rPr>
              <a:t>m </a:t>
            </a:r>
            <a:r>
              <a:rPr lang="en-US" sz="2800">
                <a:solidFill>
                  <a:srgbClr val="0000FF"/>
                </a:solidFill>
                <a:latin typeface="Georgia"/>
                <a:ea typeface="Georgia"/>
                <a:cs typeface="Georgia"/>
                <a:sym typeface="Georgia"/>
              </a:rPr>
              <a:t> ·  </a:t>
            </a:r>
            <a:r>
              <a:rPr lang="en-US" sz="2800">
                <a:solidFill>
                  <a:srgbClr val="0000FF"/>
                </a:solidFill>
                <a:latin typeface="Noto Sans Symbols"/>
                <a:ea typeface="Noto Sans Symbols"/>
                <a:cs typeface="Noto Sans Symbols"/>
                <a:sym typeface="Noto Sans Symbols"/>
              </a:rPr>
              <a:t>Δ</a:t>
            </a:r>
            <a:r>
              <a:rPr lang="en-US" sz="2800" i="1">
                <a:solidFill>
                  <a:srgbClr val="0000FF"/>
                </a:solidFill>
                <a:latin typeface="Georgia"/>
                <a:ea typeface="Georgia"/>
                <a:cs typeface="Georgia"/>
                <a:sym typeface="Georgia"/>
              </a:rPr>
              <a:t>T</a:t>
            </a:r>
            <a:r>
              <a:rPr lang="en-US" sz="2800">
                <a:solidFill>
                  <a:srgbClr val="0000FF"/>
                </a:solidFill>
                <a:latin typeface="Georgia"/>
                <a:ea typeface="Georgia"/>
                <a:cs typeface="Georgia"/>
                <a:sym typeface="Georgia"/>
              </a:rPr>
              <a:t> </a:t>
            </a:r>
            <a:endParaRPr/>
          </a:p>
          <a:p>
            <a:pPr marL="273050" marR="0" lvl="0" indent="-273050" algn="l" rtl="0">
              <a:spcBef>
                <a:spcPts val="480"/>
              </a:spcBef>
              <a:spcAft>
                <a:spcPts val="0"/>
              </a:spcAft>
              <a:buClr>
                <a:schemeClr val="accent1"/>
              </a:buClr>
              <a:buFont typeface="Noto Sans Symbols"/>
              <a:buNone/>
            </a:pPr>
            <a:r>
              <a:rPr lang="en-US" sz="2400">
                <a:solidFill>
                  <a:srgbClr val="0000FF"/>
                </a:solidFill>
                <a:latin typeface="Georgia"/>
                <a:ea typeface="Georgia"/>
                <a:cs typeface="Georgia"/>
                <a:sym typeface="Georgia"/>
              </a:rPr>
              <a:t> </a:t>
            </a:r>
            <a:endParaRPr/>
          </a:p>
        </p:txBody>
      </p:sp>
      <p:sp>
        <p:nvSpPr>
          <p:cNvPr id="308" name="Google Shape;308;p25"/>
          <p:cNvSpPr txBox="1"/>
          <p:nvPr/>
        </p:nvSpPr>
        <p:spPr>
          <a:xfrm>
            <a:off x="685800" y="3886200"/>
            <a:ext cx="8458200" cy="5334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None/>
            </a:pPr>
            <a:r>
              <a:rPr lang="en-US" sz="2400">
                <a:solidFill>
                  <a:srgbClr val="0000FF"/>
                </a:solidFill>
                <a:latin typeface="Noto Sans Symbols"/>
                <a:ea typeface="Noto Sans Symbols"/>
                <a:cs typeface="Noto Sans Symbols"/>
                <a:sym typeface="Noto Sans Symbols"/>
              </a:rPr>
              <a:t>Δ</a:t>
            </a:r>
            <a:r>
              <a:rPr lang="en-US" sz="2400" i="1">
                <a:solidFill>
                  <a:srgbClr val="0000FF"/>
                </a:solidFill>
                <a:latin typeface="Georgia"/>
                <a:ea typeface="Georgia"/>
                <a:cs typeface="Georgia"/>
                <a:sym typeface="Georgia"/>
              </a:rPr>
              <a:t>H   </a:t>
            </a:r>
            <a:r>
              <a:rPr lang="en-US" sz="2400">
                <a:solidFill>
                  <a:srgbClr val="0000FF"/>
                </a:solidFill>
                <a:latin typeface="Georgia"/>
                <a:ea typeface="Georgia"/>
                <a:cs typeface="Georgia"/>
                <a:sym typeface="Georgia"/>
              </a:rPr>
              <a:t>=   (120. J/g</a:t>
            </a:r>
            <a:r>
              <a:rPr lang="en-US" sz="2400">
                <a:solidFill>
                  <a:srgbClr val="0000FF"/>
                </a:solidFill>
                <a:latin typeface="Arial"/>
                <a:ea typeface="Arial"/>
                <a:cs typeface="Arial"/>
                <a:sym typeface="Arial"/>
              </a:rPr>
              <a:t> </a:t>
            </a:r>
            <a:r>
              <a:rPr lang="en-US" sz="2400">
                <a:solidFill>
                  <a:srgbClr val="0000FF"/>
                </a:solidFill>
                <a:latin typeface="Georgia"/>
                <a:ea typeface="Georgia"/>
                <a:cs typeface="Georgia"/>
                <a:sym typeface="Georgia"/>
              </a:rPr>
              <a:t>H</a:t>
            </a:r>
            <a:r>
              <a:rPr lang="en-US" sz="2400" baseline="-25000">
                <a:solidFill>
                  <a:srgbClr val="0000FF"/>
                </a:solidFill>
                <a:latin typeface="Georgia"/>
                <a:ea typeface="Georgia"/>
                <a:cs typeface="Georgia"/>
                <a:sym typeface="Georgia"/>
              </a:rPr>
              <a:t>2</a:t>
            </a:r>
            <a:r>
              <a:rPr lang="en-US" sz="2400">
                <a:solidFill>
                  <a:srgbClr val="0000FF"/>
                </a:solidFill>
                <a:latin typeface="Georgia"/>
                <a:ea typeface="Georgia"/>
                <a:cs typeface="Georgia"/>
                <a:sym typeface="Georgia"/>
              </a:rPr>
              <a:t>)(5.0 g H</a:t>
            </a:r>
            <a:r>
              <a:rPr lang="en-US" sz="2400" baseline="-25000">
                <a:solidFill>
                  <a:srgbClr val="0000FF"/>
                </a:solidFill>
                <a:latin typeface="Georgia"/>
                <a:ea typeface="Georgia"/>
                <a:cs typeface="Georgia"/>
                <a:sym typeface="Georgia"/>
              </a:rPr>
              <a:t>2</a:t>
            </a:r>
            <a:r>
              <a:rPr lang="en-US" sz="2400">
                <a:solidFill>
                  <a:srgbClr val="0000FF"/>
                </a:solidFill>
                <a:latin typeface="Georgia"/>
                <a:ea typeface="Georgia"/>
                <a:cs typeface="Georgia"/>
                <a:sym typeface="Georgia"/>
              </a:rPr>
              <a:t>)  +  (50. J/g CH</a:t>
            </a:r>
            <a:r>
              <a:rPr lang="en-US" sz="2400" baseline="-25000">
                <a:solidFill>
                  <a:srgbClr val="0000FF"/>
                </a:solidFill>
                <a:latin typeface="Georgia"/>
                <a:ea typeface="Georgia"/>
                <a:cs typeface="Georgia"/>
                <a:sym typeface="Georgia"/>
              </a:rPr>
              <a:t>4</a:t>
            </a:r>
            <a:r>
              <a:rPr lang="en-US" sz="2400">
                <a:solidFill>
                  <a:srgbClr val="0000FF"/>
                </a:solidFill>
                <a:latin typeface="Georgia"/>
                <a:ea typeface="Georgia"/>
                <a:cs typeface="Georgia"/>
                <a:sym typeface="Georgia"/>
              </a:rPr>
              <a:t>)(10. g CH</a:t>
            </a:r>
            <a:r>
              <a:rPr lang="en-US" sz="2400" baseline="-25000">
                <a:solidFill>
                  <a:srgbClr val="0000FF"/>
                </a:solidFill>
                <a:latin typeface="Georgia"/>
                <a:ea typeface="Georgia"/>
                <a:cs typeface="Georgia"/>
                <a:sym typeface="Georgia"/>
              </a:rPr>
              <a:t>4</a:t>
            </a:r>
            <a:r>
              <a:rPr lang="en-US" sz="2400">
                <a:solidFill>
                  <a:srgbClr val="0000FF"/>
                </a:solidFill>
                <a:latin typeface="Georgia"/>
                <a:ea typeface="Georgia"/>
                <a:cs typeface="Georgia"/>
                <a:sym typeface="Georgia"/>
              </a:rPr>
              <a:t>)</a:t>
            </a:r>
            <a:endParaRPr/>
          </a:p>
          <a:p>
            <a:pPr marL="273050" marR="0" lvl="0" indent="-273050" algn="l" rtl="0">
              <a:spcBef>
                <a:spcPts val="480"/>
              </a:spcBef>
              <a:spcAft>
                <a:spcPts val="0"/>
              </a:spcAft>
              <a:buClr>
                <a:schemeClr val="accent1"/>
              </a:buClr>
              <a:buFont typeface="Noto Sans Symbols"/>
              <a:buNone/>
            </a:pPr>
            <a:r>
              <a:rPr lang="en-US" sz="2400">
                <a:solidFill>
                  <a:srgbClr val="0000FF"/>
                </a:solidFill>
                <a:latin typeface="Georgia"/>
                <a:ea typeface="Georgia"/>
                <a:cs typeface="Georgia"/>
                <a:sym typeface="Georgia"/>
              </a:rPr>
              <a:t>                     </a:t>
            </a:r>
            <a:endParaRPr/>
          </a:p>
        </p:txBody>
      </p:sp>
      <p:sp>
        <p:nvSpPr>
          <p:cNvPr id="309" name="Google Shape;309;p25"/>
          <p:cNvSpPr txBox="1"/>
          <p:nvPr/>
        </p:nvSpPr>
        <p:spPr>
          <a:xfrm>
            <a:off x="685800" y="4419600"/>
            <a:ext cx="7772400" cy="5334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None/>
            </a:pPr>
            <a:r>
              <a:rPr lang="en-US" sz="2400">
                <a:solidFill>
                  <a:srgbClr val="0000FF"/>
                </a:solidFill>
                <a:latin typeface="Noto Sans Symbols"/>
                <a:ea typeface="Noto Sans Symbols"/>
                <a:cs typeface="Noto Sans Symbols"/>
                <a:sym typeface="Noto Sans Symbols"/>
              </a:rPr>
              <a:t>Δ</a:t>
            </a:r>
            <a:r>
              <a:rPr lang="en-US" sz="2400" i="1">
                <a:solidFill>
                  <a:srgbClr val="0000FF"/>
                </a:solidFill>
                <a:latin typeface="Georgia"/>
                <a:ea typeface="Georgia"/>
                <a:cs typeface="Georgia"/>
                <a:sym typeface="Georgia"/>
              </a:rPr>
              <a:t>H   </a:t>
            </a:r>
            <a:r>
              <a:rPr lang="en-US" sz="2400">
                <a:solidFill>
                  <a:srgbClr val="0000FF"/>
                </a:solidFill>
                <a:latin typeface="Georgia"/>
                <a:ea typeface="Georgia"/>
                <a:cs typeface="Georgia"/>
                <a:sym typeface="Georgia"/>
              </a:rPr>
              <a:t>=   1100 J</a:t>
            </a:r>
            <a:endParaRPr/>
          </a:p>
          <a:p>
            <a:pPr marL="273050" marR="0" lvl="0" indent="-273050" algn="l" rtl="0">
              <a:spcBef>
                <a:spcPts val="480"/>
              </a:spcBef>
              <a:spcAft>
                <a:spcPts val="0"/>
              </a:spcAft>
              <a:buClr>
                <a:schemeClr val="accent1"/>
              </a:buClr>
              <a:buFont typeface="Noto Sans Symbols"/>
              <a:buNone/>
            </a:pPr>
            <a:r>
              <a:rPr lang="en-US" sz="2400">
                <a:solidFill>
                  <a:srgbClr val="0000FF"/>
                </a:solidFill>
                <a:latin typeface="Georgia"/>
                <a:ea typeface="Georgia"/>
                <a:cs typeface="Georgia"/>
                <a:sym typeface="Georgia"/>
              </a:rPr>
              <a:t>                     </a:t>
            </a:r>
            <a:endParaRPr/>
          </a:p>
        </p:txBody>
      </p:sp>
      <p:sp>
        <p:nvSpPr>
          <p:cNvPr id="310" name="Google Shape;310;p25"/>
          <p:cNvSpPr txBox="1"/>
          <p:nvPr/>
        </p:nvSpPr>
        <p:spPr>
          <a:xfrm>
            <a:off x="606425" y="4953000"/>
            <a:ext cx="3127375" cy="5334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None/>
            </a:pPr>
            <a:r>
              <a:rPr lang="en-US" sz="2400">
                <a:solidFill>
                  <a:srgbClr val="0000FF"/>
                </a:solidFill>
                <a:latin typeface="Noto Sans Symbols"/>
                <a:ea typeface="Noto Sans Symbols"/>
                <a:cs typeface="Noto Sans Symbols"/>
                <a:sym typeface="Noto Sans Symbols"/>
              </a:rPr>
              <a:t>Δ</a:t>
            </a:r>
            <a:r>
              <a:rPr lang="en-US" sz="2400" i="1">
                <a:solidFill>
                  <a:srgbClr val="0000FF"/>
                </a:solidFill>
                <a:latin typeface="Georgia"/>
                <a:ea typeface="Georgia"/>
                <a:cs typeface="Georgia"/>
                <a:sym typeface="Georgia"/>
              </a:rPr>
              <a:t>H    =   s </a:t>
            </a:r>
            <a:r>
              <a:rPr lang="en-US" sz="2400">
                <a:solidFill>
                  <a:srgbClr val="0000FF"/>
                </a:solidFill>
                <a:latin typeface="Georgia"/>
                <a:ea typeface="Georgia"/>
                <a:cs typeface="Georgia"/>
                <a:sym typeface="Georgia"/>
              </a:rPr>
              <a:t> ·  </a:t>
            </a:r>
            <a:r>
              <a:rPr lang="en-US" sz="2400" i="1">
                <a:solidFill>
                  <a:srgbClr val="0000FF"/>
                </a:solidFill>
                <a:latin typeface="Georgia"/>
                <a:ea typeface="Georgia"/>
                <a:cs typeface="Georgia"/>
                <a:sym typeface="Georgia"/>
              </a:rPr>
              <a:t>m </a:t>
            </a:r>
            <a:r>
              <a:rPr lang="en-US" sz="2400">
                <a:solidFill>
                  <a:srgbClr val="0000FF"/>
                </a:solidFill>
                <a:latin typeface="Georgia"/>
                <a:ea typeface="Georgia"/>
                <a:cs typeface="Georgia"/>
                <a:sym typeface="Georgia"/>
              </a:rPr>
              <a:t> ·  </a:t>
            </a:r>
            <a:r>
              <a:rPr lang="en-US" sz="2400">
                <a:solidFill>
                  <a:srgbClr val="0000FF"/>
                </a:solidFill>
                <a:latin typeface="Noto Sans Symbols"/>
                <a:ea typeface="Noto Sans Symbols"/>
                <a:cs typeface="Noto Sans Symbols"/>
                <a:sym typeface="Noto Sans Symbols"/>
              </a:rPr>
              <a:t>Δ</a:t>
            </a:r>
            <a:r>
              <a:rPr lang="en-US" sz="2400" i="1">
                <a:solidFill>
                  <a:srgbClr val="0000FF"/>
                </a:solidFill>
                <a:latin typeface="Georgia"/>
                <a:ea typeface="Georgia"/>
                <a:cs typeface="Georgia"/>
                <a:sym typeface="Georgia"/>
              </a:rPr>
              <a:t>T</a:t>
            </a:r>
            <a:r>
              <a:rPr lang="en-US" sz="2400">
                <a:solidFill>
                  <a:srgbClr val="0000FF"/>
                </a:solidFill>
                <a:latin typeface="Georgia"/>
                <a:ea typeface="Georgia"/>
                <a:cs typeface="Georgia"/>
                <a:sym typeface="Georgia"/>
              </a:rPr>
              <a:t> </a:t>
            </a:r>
            <a:endParaRPr/>
          </a:p>
          <a:p>
            <a:pPr marL="273050" marR="0" lvl="0" indent="-273050" algn="l" rtl="0">
              <a:spcBef>
                <a:spcPts val="480"/>
              </a:spcBef>
              <a:spcAft>
                <a:spcPts val="0"/>
              </a:spcAft>
              <a:buClr>
                <a:schemeClr val="accent1"/>
              </a:buClr>
              <a:buFont typeface="Noto Sans Symbols"/>
              <a:buNone/>
            </a:pPr>
            <a:r>
              <a:rPr lang="en-US" sz="2400">
                <a:solidFill>
                  <a:srgbClr val="0000FF"/>
                </a:solidFill>
                <a:latin typeface="Georgia"/>
                <a:ea typeface="Georgia"/>
                <a:cs typeface="Georgia"/>
                <a:sym typeface="Georgia"/>
              </a:rPr>
              <a:t> </a:t>
            </a:r>
            <a:endParaRPr/>
          </a:p>
        </p:txBody>
      </p:sp>
      <p:sp>
        <p:nvSpPr>
          <p:cNvPr id="311" name="Google Shape;311;p25"/>
          <p:cNvSpPr txBox="1"/>
          <p:nvPr/>
        </p:nvSpPr>
        <p:spPr>
          <a:xfrm>
            <a:off x="228600" y="4953000"/>
            <a:ext cx="3962400" cy="5334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None/>
            </a:pPr>
            <a:r>
              <a:rPr lang="en-US" sz="2400">
                <a:solidFill>
                  <a:srgbClr val="0000FF"/>
                </a:solidFill>
                <a:latin typeface="Georgia"/>
                <a:ea typeface="Georgia"/>
                <a:cs typeface="Georgia"/>
                <a:sym typeface="Georgia"/>
              </a:rPr>
              <a:t>1100 J   </a:t>
            </a:r>
            <a:r>
              <a:rPr lang="en-US" sz="2400" i="1">
                <a:solidFill>
                  <a:srgbClr val="0000FF"/>
                </a:solidFill>
                <a:latin typeface="Georgia"/>
                <a:ea typeface="Georgia"/>
                <a:cs typeface="Georgia"/>
                <a:sym typeface="Georgia"/>
              </a:rPr>
              <a:t>=   s </a:t>
            </a:r>
            <a:r>
              <a:rPr lang="en-US" sz="2400">
                <a:solidFill>
                  <a:srgbClr val="0000FF"/>
                </a:solidFill>
                <a:latin typeface="Georgia"/>
                <a:ea typeface="Georgia"/>
                <a:cs typeface="Georgia"/>
                <a:sym typeface="Georgia"/>
              </a:rPr>
              <a:t> ·  </a:t>
            </a:r>
            <a:r>
              <a:rPr lang="en-US" sz="2400" i="1">
                <a:solidFill>
                  <a:srgbClr val="0000FF"/>
                </a:solidFill>
                <a:latin typeface="Georgia"/>
                <a:ea typeface="Georgia"/>
                <a:cs typeface="Georgia"/>
                <a:sym typeface="Georgia"/>
              </a:rPr>
              <a:t>m </a:t>
            </a:r>
            <a:r>
              <a:rPr lang="en-US" sz="2400">
                <a:solidFill>
                  <a:srgbClr val="0000FF"/>
                </a:solidFill>
                <a:latin typeface="Georgia"/>
                <a:ea typeface="Georgia"/>
                <a:cs typeface="Georgia"/>
                <a:sym typeface="Georgia"/>
              </a:rPr>
              <a:t> ·  </a:t>
            </a:r>
            <a:r>
              <a:rPr lang="en-US" sz="2400">
                <a:solidFill>
                  <a:srgbClr val="0000FF"/>
                </a:solidFill>
                <a:latin typeface="Noto Sans Symbols"/>
                <a:ea typeface="Noto Sans Symbols"/>
                <a:cs typeface="Noto Sans Symbols"/>
                <a:sym typeface="Noto Sans Symbols"/>
              </a:rPr>
              <a:t>Δ</a:t>
            </a:r>
            <a:r>
              <a:rPr lang="en-US" sz="2400" i="1">
                <a:solidFill>
                  <a:srgbClr val="0000FF"/>
                </a:solidFill>
                <a:latin typeface="Georgia"/>
                <a:ea typeface="Georgia"/>
                <a:cs typeface="Georgia"/>
                <a:sym typeface="Georgia"/>
              </a:rPr>
              <a:t>T</a:t>
            </a:r>
            <a:r>
              <a:rPr lang="en-US" sz="2400">
                <a:solidFill>
                  <a:srgbClr val="0000FF"/>
                </a:solidFill>
                <a:latin typeface="Georgia"/>
                <a:ea typeface="Georgia"/>
                <a:cs typeface="Georgia"/>
                <a:sym typeface="Georgia"/>
              </a:rPr>
              <a:t> </a:t>
            </a:r>
            <a:endParaRPr/>
          </a:p>
          <a:p>
            <a:pPr marL="273050" marR="0" lvl="0" indent="-273050" algn="l" rtl="0">
              <a:spcBef>
                <a:spcPts val="480"/>
              </a:spcBef>
              <a:spcAft>
                <a:spcPts val="0"/>
              </a:spcAft>
              <a:buClr>
                <a:schemeClr val="accent1"/>
              </a:buClr>
              <a:buFont typeface="Noto Sans Symbols"/>
              <a:buNone/>
            </a:pPr>
            <a:r>
              <a:rPr lang="en-US" sz="2400">
                <a:solidFill>
                  <a:srgbClr val="0000FF"/>
                </a:solidFill>
                <a:latin typeface="Georgia"/>
                <a:ea typeface="Georgia"/>
                <a:cs typeface="Georgia"/>
                <a:sym typeface="Georgia"/>
              </a:rPr>
              <a:t> </a:t>
            </a:r>
            <a:endParaRPr/>
          </a:p>
        </p:txBody>
      </p:sp>
      <p:sp>
        <p:nvSpPr>
          <p:cNvPr id="312" name="Google Shape;312;p25"/>
          <p:cNvSpPr txBox="1"/>
          <p:nvPr/>
        </p:nvSpPr>
        <p:spPr>
          <a:xfrm>
            <a:off x="228600" y="4953000"/>
            <a:ext cx="7318375" cy="5334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None/>
            </a:pPr>
            <a:r>
              <a:rPr lang="en-US" sz="2400">
                <a:solidFill>
                  <a:srgbClr val="0000FF"/>
                </a:solidFill>
                <a:latin typeface="Georgia"/>
                <a:ea typeface="Georgia"/>
                <a:cs typeface="Georgia"/>
                <a:sym typeface="Georgia"/>
              </a:rPr>
              <a:t>1100 J   =   (4.18 J/°C · g H</a:t>
            </a:r>
            <a:r>
              <a:rPr lang="en-US" sz="2400" baseline="-25000">
                <a:solidFill>
                  <a:srgbClr val="0000FF"/>
                </a:solidFill>
                <a:latin typeface="Georgia"/>
                <a:ea typeface="Georgia"/>
                <a:cs typeface="Georgia"/>
                <a:sym typeface="Georgia"/>
              </a:rPr>
              <a:t>2</a:t>
            </a:r>
            <a:r>
              <a:rPr lang="en-US" sz="2400">
                <a:solidFill>
                  <a:srgbClr val="0000FF"/>
                </a:solidFill>
                <a:latin typeface="Georgia"/>
                <a:ea typeface="Georgia"/>
                <a:cs typeface="Georgia"/>
                <a:sym typeface="Georgia"/>
              </a:rPr>
              <a:t>O)  ·  (50.0 g H</a:t>
            </a:r>
            <a:r>
              <a:rPr lang="en-US" sz="2400" baseline="-25000">
                <a:solidFill>
                  <a:srgbClr val="0000FF"/>
                </a:solidFill>
                <a:latin typeface="Georgia"/>
                <a:ea typeface="Georgia"/>
                <a:cs typeface="Georgia"/>
                <a:sym typeface="Georgia"/>
              </a:rPr>
              <a:t>2</a:t>
            </a:r>
            <a:r>
              <a:rPr lang="en-US" sz="2400">
                <a:solidFill>
                  <a:srgbClr val="0000FF"/>
                </a:solidFill>
                <a:latin typeface="Georgia"/>
                <a:ea typeface="Georgia"/>
                <a:cs typeface="Georgia"/>
                <a:sym typeface="Georgia"/>
              </a:rPr>
              <a:t>O)  ·  </a:t>
            </a:r>
            <a:r>
              <a:rPr lang="en-US" sz="2400">
                <a:solidFill>
                  <a:srgbClr val="0000FF"/>
                </a:solidFill>
                <a:latin typeface="Noto Sans Symbols"/>
                <a:ea typeface="Noto Sans Symbols"/>
                <a:cs typeface="Noto Sans Symbols"/>
                <a:sym typeface="Noto Sans Symbols"/>
              </a:rPr>
              <a:t>Δ</a:t>
            </a:r>
            <a:r>
              <a:rPr lang="en-US" sz="2400" i="1">
                <a:solidFill>
                  <a:srgbClr val="0000FF"/>
                </a:solidFill>
                <a:latin typeface="Georgia"/>
                <a:ea typeface="Georgia"/>
                <a:cs typeface="Georgia"/>
                <a:sym typeface="Georgia"/>
              </a:rPr>
              <a:t>T</a:t>
            </a:r>
            <a:r>
              <a:rPr lang="en-US" sz="2400">
                <a:solidFill>
                  <a:srgbClr val="0000FF"/>
                </a:solidFill>
                <a:latin typeface="Georgia"/>
                <a:ea typeface="Georgia"/>
                <a:cs typeface="Georgia"/>
                <a:sym typeface="Georgia"/>
              </a:rPr>
              <a:t> </a:t>
            </a:r>
            <a:endParaRPr/>
          </a:p>
          <a:p>
            <a:pPr marL="273050" marR="0" lvl="0" indent="-273050" algn="l" rtl="0">
              <a:spcBef>
                <a:spcPts val="480"/>
              </a:spcBef>
              <a:spcAft>
                <a:spcPts val="0"/>
              </a:spcAft>
              <a:buClr>
                <a:schemeClr val="accent1"/>
              </a:buClr>
              <a:buFont typeface="Noto Sans Symbols"/>
              <a:buNone/>
            </a:pPr>
            <a:r>
              <a:rPr lang="en-US" sz="2400">
                <a:solidFill>
                  <a:srgbClr val="0000FF"/>
                </a:solidFill>
                <a:latin typeface="Georgia"/>
                <a:ea typeface="Georgia"/>
                <a:cs typeface="Georgia"/>
                <a:sym typeface="Georgia"/>
              </a:rPr>
              <a:t> </a:t>
            </a:r>
            <a:endParaRPr/>
          </a:p>
        </p:txBody>
      </p:sp>
      <p:sp>
        <p:nvSpPr>
          <p:cNvPr id="313" name="Google Shape;313;p25"/>
          <p:cNvSpPr txBox="1"/>
          <p:nvPr/>
        </p:nvSpPr>
        <p:spPr>
          <a:xfrm>
            <a:off x="762000" y="5562600"/>
            <a:ext cx="2209800" cy="5334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None/>
            </a:pPr>
            <a:r>
              <a:rPr lang="en-US" sz="2400">
                <a:solidFill>
                  <a:srgbClr val="0000FF"/>
                </a:solidFill>
                <a:latin typeface="Noto Sans Symbols"/>
                <a:ea typeface="Noto Sans Symbols"/>
                <a:cs typeface="Noto Sans Symbols"/>
                <a:sym typeface="Noto Sans Symbols"/>
              </a:rPr>
              <a:t>Δ</a:t>
            </a:r>
            <a:r>
              <a:rPr lang="en-US" sz="2400" i="1">
                <a:solidFill>
                  <a:srgbClr val="0000FF"/>
                </a:solidFill>
                <a:latin typeface="Georgia"/>
                <a:ea typeface="Georgia"/>
                <a:cs typeface="Georgia"/>
                <a:sym typeface="Georgia"/>
              </a:rPr>
              <a:t>T</a:t>
            </a:r>
            <a:r>
              <a:rPr lang="en-US" sz="2400">
                <a:solidFill>
                  <a:srgbClr val="0000FF"/>
                </a:solidFill>
                <a:latin typeface="Arial"/>
                <a:ea typeface="Arial"/>
                <a:cs typeface="Arial"/>
                <a:sym typeface="Arial"/>
              </a:rPr>
              <a:t> </a:t>
            </a:r>
            <a:r>
              <a:rPr lang="en-US" sz="2400">
                <a:solidFill>
                  <a:srgbClr val="0000FF"/>
                </a:solidFill>
                <a:latin typeface="Georgia"/>
                <a:ea typeface="Georgia"/>
                <a:cs typeface="Georgia"/>
                <a:sym typeface="Georgia"/>
              </a:rPr>
              <a:t> =  5.26°C</a:t>
            </a:r>
            <a:endParaRPr sz="2400">
              <a:solidFill>
                <a:srgbClr val="0000FF"/>
              </a:solidFill>
              <a:latin typeface="Georgia"/>
              <a:ea typeface="Georgia"/>
              <a:cs typeface="Georgia"/>
              <a:sym typeface="Georgia"/>
            </a:endParaRPr>
          </a:p>
        </p:txBody>
      </p:sp>
      <p:sp>
        <p:nvSpPr>
          <p:cNvPr id="314" name="Google Shape;314;p25"/>
          <p:cNvSpPr txBox="1"/>
          <p:nvPr/>
        </p:nvSpPr>
        <p:spPr>
          <a:xfrm>
            <a:off x="3124200" y="5562600"/>
            <a:ext cx="6019800" cy="5334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None/>
            </a:pPr>
            <a:r>
              <a:rPr lang="en-US" sz="2400">
                <a:solidFill>
                  <a:srgbClr val="0000FF"/>
                </a:solidFill>
                <a:latin typeface="Georgia"/>
                <a:ea typeface="Georgia"/>
                <a:cs typeface="Georgia"/>
                <a:sym typeface="Georgia"/>
              </a:rPr>
              <a:t>Final temp = 25.0 </a:t>
            </a:r>
            <a:r>
              <a:rPr lang="en-US" sz="2400">
                <a:solidFill>
                  <a:srgbClr val="0000FF"/>
                </a:solidFill>
                <a:latin typeface="Arial"/>
                <a:ea typeface="Arial"/>
                <a:cs typeface="Arial"/>
                <a:sym typeface="Arial"/>
              </a:rPr>
              <a:t>°</a:t>
            </a:r>
            <a:r>
              <a:rPr lang="en-US" sz="2400">
                <a:solidFill>
                  <a:srgbClr val="0000FF"/>
                </a:solidFill>
                <a:latin typeface="Georgia"/>
                <a:ea typeface="Georgia"/>
                <a:cs typeface="Georgia"/>
                <a:sym typeface="Georgia"/>
              </a:rPr>
              <a:t>C  +  5.26°C  =  </a:t>
            </a:r>
            <a:r>
              <a:rPr lang="en-US" sz="2400" b="1">
                <a:solidFill>
                  <a:srgbClr val="0000FF"/>
                </a:solidFill>
                <a:latin typeface="Georgia"/>
                <a:ea typeface="Georgia"/>
                <a:cs typeface="Georgia"/>
                <a:sym typeface="Georgia"/>
              </a:rPr>
              <a:t>30.3</a:t>
            </a:r>
            <a:r>
              <a:rPr lang="en-US" sz="2400" b="1">
                <a:solidFill>
                  <a:srgbClr val="0000FF"/>
                </a:solidFill>
                <a:latin typeface="Arial"/>
                <a:ea typeface="Arial"/>
                <a:cs typeface="Arial"/>
                <a:sym typeface="Arial"/>
              </a:rPr>
              <a:t>°</a:t>
            </a:r>
            <a:r>
              <a:rPr lang="en-US" sz="2400" b="1">
                <a:solidFill>
                  <a:srgbClr val="0000FF"/>
                </a:solidFill>
                <a:latin typeface="Georgia"/>
                <a:ea typeface="Georgia"/>
                <a:cs typeface="Georgia"/>
                <a:sym typeface="Georgia"/>
              </a:rPr>
              <a:t>C</a:t>
            </a:r>
            <a:endParaRPr sz="2400" b="1">
              <a:solidFill>
                <a:srgbClr val="0000FF"/>
              </a:solidFill>
              <a:latin typeface="Georgia"/>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
                                        </p:tgtEl>
                                        <p:attrNameLst>
                                          <p:attrName>style.visibility</p:attrName>
                                        </p:attrNameLst>
                                      </p:cBhvr>
                                      <p:to>
                                        <p:strVal val="visible"/>
                                      </p:to>
                                    </p:set>
                                    <p:animEffect transition="in" filter="fade">
                                      <p:cBhvr>
                                        <p:cTn id="7" dur="2000"/>
                                        <p:tgtEl>
                                          <p:spTgt spid="30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8"/>
                                        </p:tgtEl>
                                        <p:attrNameLst>
                                          <p:attrName>style.visibility</p:attrName>
                                        </p:attrNameLst>
                                      </p:cBhvr>
                                      <p:to>
                                        <p:strVal val="visible"/>
                                      </p:to>
                                    </p:set>
                                    <p:animEffect transition="in" filter="fade">
                                      <p:cBhvr>
                                        <p:cTn id="12" dur="2000"/>
                                        <p:tgtEl>
                                          <p:spTgt spid="30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9"/>
                                        </p:tgtEl>
                                        <p:attrNameLst>
                                          <p:attrName>style.visibility</p:attrName>
                                        </p:attrNameLst>
                                      </p:cBhvr>
                                      <p:to>
                                        <p:strVal val="visible"/>
                                      </p:to>
                                    </p:set>
                                    <p:animEffect transition="in" filter="fade">
                                      <p:cBhvr>
                                        <p:cTn id="17" dur="2000"/>
                                        <p:tgtEl>
                                          <p:spTgt spid="30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1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11"/>
                                        </p:tgtEl>
                                        <p:attrNameLst>
                                          <p:attrName>style.visibility</p:attrName>
                                        </p:attrNameLst>
                                      </p:cBhvr>
                                      <p:to>
                                        <p:strVal val="visible"/>
                                      </p:to>
                                    </p:set>
                                    <p:animEffect transition="in" filter="fade">
                                      <p:cBhvr>
                                        <p:cTn id="26" dur="2000"/>
                                        <p:tgtEl>
                                          <p:spTgt spid="311"/>
                                        </p:tgtEl>
                                      </p:cBhvr>
                                    </p:animEffect>
                                  </p:childTnLst>
                                </p:cTn>
                              </p:par>
                              <p:par>
                                <p:cTn id="27" presetID="10" presetClass="exit" presetSubtype="0" fill="hold" nodeType="withEffect">
                                  <p:stCondLst>
                                    <p:cond delay="0"/>
                                  </p:stCondLst>
                                  <p:childTnLst>
                                    <p:animEffect transition="out" filter="fade">
                                      <p:cBhvr>
                                        <p:cTn id="28" dur="1000"/>
                                        <p:tgtEl>
                                          <p:spTgt spid="310"/>
                                        </p:tgtEl>
                                      </p:cBhvr>
                                    </p:animEffect>
                                    <p:set>
                                      <p:cBhvr>
                                        <p:cTn id="29" dur="1" fill="hold">
                                          <p:stCondLst>
                                            <p:cond delay="1000"/>
                                          </p:stCondLst>
                                        </p:cTn>
                                        <p:tgtEl>
                                          <p:spTgt spid="310"/>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12"/>
                                        </p:tgtEl>
                                        <p:attrNameLst>
                                          <p:attrName>style.visibility</p:attrName>
                                        </p:attrNameLst>
                                      </p:cBhvr>
                                      <p:to>
                                        <p:strVal val="visible"/>
                                      </p:to>
                                    </p:set>
                                    <p:animEffect transition="in" filter="fade">
                                      <p:cBhvr>
                                        <p:cTn id="34" dur="2000"/>
                                        <p:tgtEl>
                                          <p:spTgt spid="312"/>
                                        </p:tgtEl>
                                      </p:cBhvr>
                                    </p:animEffect>
                                  </p:childTnLst>
                                </p:cTn>
                              </p:par>
                              <p:par>
                                <p:cTn id="35" presetID="10" presetClass="exit" presetSubtype="0" fill="hold" nodeType="withEffect">
                                  <p:stCondLst>
                                    <p:cond delay="0"/>
                                  </p:stCondLst>
                                  <p:childTnLst>
                                    <p:animEffect transition="out" filter="fade">
                                      <p:cBhvr>
                                        <p:cTn id="36" dur="1000"/>
                                        <p:tgtEl>
                                          <p:spTgt spid="311"/>
                                        </p:tgtEl>
                                      </p:cBhvr>
                                    </p:animEffect>
                                    <p:set>
                                      <p:cBhvr>
                                        <p:cTn id="37" dur="1" fill="hold">
                                          <p:stCondLst>
                                            <p:cond delay="1000"/>
                                          </p:stCondLst>
                                        </p:cTn>
                                        <p:tgtEl>
                                          <p:spTgt spid="3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13"/>
                                        </p:tgtEl>
                                        <p:attrNameLst>
                                          <p:attrName>style.visibility</p:attrName>
                                        </p:attrNameLst>
                                      </p:cBhvr>
                                      <p:to>
                                        <p:strVal val="visible"/>
                                      </p:to>
                                    </p:set>
                                    <p:animEffect transition="in" filter="fade">
                                      <p:cBhvr>
                                        <p:cTn id="42" dur="2000"/>
                                        <p:tgtEl>
                                          <p:spTgt spid="3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14"/>
                                        </p:tgtEl>
                                        <p:attrNameLst>
                                          <p:attrName>style.visibility</p:attrName>
                                        </p:attrNameLst>
                                      </p:cBhvr>
                                      <p:to>
                                        <p:strVal val="visible"/>
                                      </p:to>
                                    </p:set>
                                    <p:animEffect transition="in" filter="fade">
                                      <p:cBhvr>
                                        <p:cTn id="47" dur="2000"/>
                                        <p:tgtEl>
                                          <p:spTgt spid="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319"/>
        <p:cNvGrpSpPr/>
        <p:nvPr/>
      </p:nvGrpSpPr>
      <p:grpSpPr>
        <a:xfrm>
          <a:off x="0" y="0"/>
          <a:ext cx="0" cy="0"/>
          <a:chOff x="0" y="0"/>
          <a:chExt cx="0" cy="0"/>
        </a:xfrm>
      </p:grpSpPr>
      <p:sp>
        <p:nvSpPr>
          <p:cNvPr id="320" name="Google Shape;320;p26"/>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6.2 Constant Volume Calorimetry</a:t>
            </a:r>
            <a:endParaRPr sz="3300" b="0" i="1" u="none" strike="noStrike" cap="none">
              <a:solidFill>
                <a:srgbClr val="7B9899"/>
              </a:solidFill>
              <a:latin typeface="Georgia"/>
              <a:ea typeface="Georgia"/>
              <a:cs typeface="Georgia"/>
              <a:sym typeface="Georgia"/>
            </a:endParaRPr>
          </a:p>
        </p:txBody>
      </p:sp>
      <p:sp>
        <p:nvSpPr>
          <p:cNvPr id="321" name="Google Shape;321;p26"/>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22" name="Google Shape;322;p26"/>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23" name="Google Shape;323;p26"/>
          <p:cNvSpPr txBox="1">
            <a:spLocks noGrp="1"/>
          </p:cNvSpPr>
          <p:nvPr>
            <p:ph type="body" idx="1"/>
          </p:nvPr>
        </p:nvSpPr>
        <p:spPr>
          <a:xfrm>
            <a:off x="225425" y="1447800"/>
            <a:ext cx="4956175" cy="33528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040"/>
              <a:buFont typeface="Noto Sans Symbols"/>
              <a:buChar char="●"/>
            </a:pPr>
            <a:r>
              <a:rPr lang="en-US" sz="2400" b="0" i="0" u="none" strike="noStrike" cap="none">
                <a:solidFill>
                  <a:schemeClr val="dk1"/>
                </a:solidFill>
                <a:latin typeface="Georgia"/>
                <a:ea typeface="Georgia"/>
                <a:cs typeface="Georgia"/>
                <a:sym typeface="Georgia"/>
              </a:rPr>
              <a:t>Constant-volume calorimeters are called bomb calorimeters.  The reaction occurs in an internal steel chamber. </a:t>
            </a:r>
            <a:endParaRPr/>
          </a:p>
          <a:p>
            <a:pPr marL="273050" marR="0" lvl="0" indent="-273050" algn="l" rtl="0">
              <a:spcBef>
                <a:spcPts val="480"/>
              </a:spcBef>
              <a:spcAft>
                <a:spcPts val="0"/>
              </a:spcAft>
              <a:buClr>
                <a:schemeClr val="accent1"/>
              </a:buClr>
              <a:buSzPts val="2040"/>
              <a:buFont typeface="Noto Sans Symbols"/>
              <a:buChar char="●"/>
            </a:pPr>
            <a:r>
              <a:rPr lang="en-US" sz="2400" b="0" i="0" u="none" strike="noStrike" cap="none">
                <a:solidFill>
                  <a:schemeClr val="dk1"/>
                </a:solidFill>
                <a:latin typeface="Georgia"/>
                <a:ea typeface="Georgia"/>
                <a:cs typeface="Georgia"/>
                <a:sym typeface="Georgia"/>
              </a:rPr>
              <a:t>Since the volume of the chamber is constant, no work is done.  All the energy, therefore, is released as heat.</a:t>
            </a:r>
            <a:endParaRPr/>
          </a:p>
          <a:p>
            <a:pPr marL="273050" marR="0" lvl="0" indent="-143510" algn="l" rtl="0">
              <a:spcBef>
                <a:spcPts val="480"/>
              </a:spcBef>
              <a:spcAft>
                <a:spcPts val="0"/>
              </a:spcAft>
              <a:buClr>
                <a:schemeClr val="accent1"/>
              </a:buClr>
              <a:buSzPts val="2040"/>
              <a:buFont typeface="Noto Sans Symbols"/>
              <a:buNone/>
            </a:pPr>
            <a:endParaRPr sz="2400" b="0" i="0" u="none" strike="noStrike" cap="none">
              <a:solidFill>
                <a:schemeClr val="dk1"/>
              </a:solidFill>
              <a:latin typeface="Georgia"/>
              <a:ea typeface="Georgia"/>
              <a:cs typeface="Georgia"/>
              <a:sym typeface="Georgia"/>
            </a:endParaRPr>
          </a:p>
          <a:p>
            <a:pPr marL="273050" marR="0" lvl="0" indent="-143510" algn="l" rtl="0">
              <a:spcBef>
                <a:spcPts val="480"/>
              </a:spcBef>
              <a:spcAft>
                <a:spcPts val="0"/>
              </a:spcAft>
              <a:buClr>
                <a:schemeClr val="accent1"/>
              </a:buClr>
              <a:buSzPts val="2040"/>
              <a:buFont typeface="Noto Sans Symbols"/>
              <a:buNone/>
            </a:pPr>
            <a:endParaRPr sz="2400" b="0" i="0" u="none" strike="noStrike" cap="none">
              <a:solidFill>
                <a:schemeClr val="dk1"/>
              </a:solidFill>
              <a:latin typeface="Georgia"/>
              <a:ea typeface="Georgia"/>
              <a:cs typeface="Georgia"/>
              <a:sym typeface="Georgia"/>
            </a:endParaRPr>
          </a:p>
          <a:p>
            <a:pPr marL="273050" marR="0" lvl="0" indent="-143510" algn="l" rtl="0">
              <a:spcBef>
                <a:spcPts val="480"/>
              </a:spcBef>
              <a:spcAft>
                <a:spcPts val="0"/>
              </a:spcAft>
              <a:buClr>
                <a:schemeClr val="accent1"/>
              </a:buClr>
              <a:buSzPts val="2040"/>
              <a:buFont typeface="Noto Sans Symbols"/>
              <a:buNone/>
            </a:pPr>
            <a:endParaRPr sz="2400" b="0" i="0" u="none" strike="noStrike" cap="none">
              <a:solidFill>
                <a:schemeClr val="dk1"/>
              </a:solidFill>
              <a:latin typeface="Georgia"/>
              <a:ea typeface="Georgia"/>
              <a:cs typeface="Georgia"/>
              <a:sym typeface="Georgia"/>
            </a:endParaRPr>
          </a:p>
          <a:p>
            <a:pPr marL="512763" marR="0" lvl="0" indent="-512763" algn="l" rtl="0">
              <a:spcBef>
                <a:spcPts val="480"/>
              </a:spcBef>
              <a:spcAft>
                <a:spcPts val="0"/>
              </a:spcAft>
              <a:buClr>
                <a:schemeClr val="accent1"/>
              </a:buClr>
              <a:buFont typeface="Noto Sans Symbols"/>
              <a:buNone/>
            </a:pPr>
            <a:endParaRPr sz="2400" b="0" i="0" u="none" strike="noStrike" cap="none">
              <a:solidFill>
                <a:schemeClr val="dk1"/>
              </a:solidFill>
              <a:latin typeface="Georgia"/>
              <a:ea typeface="Georgia"/>
              <a:cs typeface="Georgia"/>
              <a:sym typeface="Georgia"/>
            </a:endParaRPr>
          </a:p>
          <a:p>
            <a:pPr marL="273050" marR="0" lvl="0" indent="-273050" algn="l" rtl="0">
              <a:spcBef>
                <a:spcPts val="480"/>
              </a:spcBef>
              <a:spcAft>
                <a:spcPts val="0"/>
              </a:spcAft>
              <a:buClr>
                <a:schemeClr val="accent1"/>
              </a:buClr>
              <a:buFont typeface="Noto Sans Symbols"/>
              <a:buNone/>
            </a:pPr>
            <a:endParaRPr sz="2400" b="0" i="0" u="none" strike="noStrike" cap="none">
              <a:solidFill>
                <a:schemeClr val="dk1"/>
              </a:solidFill>
              <a:latin typeface="Georgia"/>
              <a:ea typeface="Georgia"/>
              <a:cs typeface="Georgia"/>
              <a:sym typeface="Georgia"/>
            </a:endParaRPr>
          </a:p>
        </p:txBody>
      </p:sp>
      <p:pic>
        <p:nvPicPr>
          <p:cNvPr id="324" name="Google Shape;324;p26" descr="C:\Documents and Settings\smithja\Desktop\zumdahl\ppts\lineart\jpg\ch06\fig_06_06.jpg"/>
          <p:cNvPicPr preferRelativeResize="0"/>
          <p:nvPr/>
        </p:nvPicPr>
        <p:blipFill rotWithShape="1">
          <a:blip r:embed="rId3">
            <a:alphaModFix/>
          </a:blip>
          <a:srcRect/>
          <a:stretch/>
        </p:blipFill>
        <p:spPr>
          <a:xfrm>
            <a:off x="5867400" y="4283075"/>
            <a:ext cx="2905125" cy="2422525"/>
          </a:xfrm>
          <a:prstGeom prst="rect">
            <a:avLst/>
          </a:prstGeom>
          <a:noFill/>
          <a:ln w="12675" cap="flat" cmpd="sng">
            <a:solidFill>
              <a:srgbClr val="000000"/>
            </a:solidFill>
            <a:prstDash val="solid"/>
            <a:miter lim="8000"/>
            <a:headEnd type="none" w="sm" len="sm"/>
            <a:tailEnd type="none" w="sm" len="sm"/>
          </a:ln>
        </p:spPr>
      </p:pic>
      <p:pic>
        <p:nvPicPr>
          <p:cNvPr id="325" name="Google Shape;325;p26"/>
          <p:cNvPicPr preferRelativeResize="0"/>
          <p:nvPr/>
        </p:nvPicPr>
        <p:blipFill rotWithShape="1">
          <a:blip r:embed="rId4">
            <a:alphaModFix/>
          </a:blip>
          <a:srcRect/>
          <a:stretch/>
        </p:blipFill>
        <p:spPr>
          <a:xfrm>
            <a:off x="6248400" y="1447800"/>
            <a:ext cx="2166938" cy="2743200"/>
          </a:xfrm>
          <a:prstGeom prst="rect">
            <a:avLst/>
          </a:prstGeom>
          <a:noFill/>
          <a:ln>
            <a:noFill/>
          </a:ln>
        </p:spPr>
      </p:pic>
      <p:sp>
        <p:nvSpPr>
          <p:cNvPr id="326" name="Google Shape;326;p26"/>
          <p:cNvSpPr/>
          <p:nvPr/>
        </p:nvSpPr>
        <p:spPr>
          <a:xfrm>
            <a:off x="1600200" y="4795838"/>
            <a:ext cx="2882900" cy="646112"/>
          </a:xfrm>
          <a:prstGeom prst="rect">
            <a:avLst/>
          </a:prstGeom>
          <a:noFill/>
          <a:ln w="28575" cap="flat" cmpd="sng">
            <a:solidFill>
              <a:srgbClr val="0000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rgbClr val="0000FF"/>
                </a:solidFill>
                <a:latin typeface="Noto Sans Symbols"/>
                <a:ea typeface="Noto Sans Symbols"/>
                <a:cs typeface="Noto Sans Symbols"/>
                <a:sym typeface="Noto Sans Symbols"/>
              </a:rPr>
              <a:t>Δ</a:t>
            </a:r>
            <a:r>
              <a:rPr lang="en-US" sz="3600" i="1">
                <a:solidFill>
                  <a:srgbClr val="0000FF"/>
                </a:solidFill>
                <a:latin typeface="Georgia"/>
                <a:ea typeface="Georgia"/>
                <a:cs typeface="Georgia"/>
                <a:sym typeface="Georgia"/>
              </a:rPr>
              <a:t>E  =  q  +  w</a:t>
            </a:r>
            <a:endParaRPr sz="3600">
              <a:solidFill>
                <a:srgbClr val="0000FF"/>
              </a:solidFill>
              <a:latin typeface="Georgia"/>
              <a:ea typeface="Georgia"/>
              <a:cs typeface="Georgia"/>
              <a:sym typeface="Georgia"/>
            </a:endParaRPr>
          </a:p>
        </p:txBody>
      </p:sp>
      <p:sp>
        <p:nvSpPr>
          <p:cNvPr id="327" name="Google Shape;327;p26"/>
          <p:cNvSpPr/>
          <p:nvPr/>
        </p:nvSpPr>
        <p:spPr>
          <a:xfrm>
            <a:off x="2057400" y="4795838"/>
            <a:ext cx="1968500" cy="646112"/>
          </a:xfrm>
          <a:prstGeom prst="rect">
            <a:avLst/>
          </a:prstGeom>
          <a:noFill/>
          <a:ln w="28575" cap="flat" cmpd="sng">
            <a:solidFill>
              <a:srgbClr val="0000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rgbClr val="0000FF"/>
                </a:solidFill>
                <a:latin typeface="Noto Sans Symbols"/>
                <a:ea typeface="Noto Sans Symbols"/>
                <a:cs typeface="Noto Sans Symbols"/>
                <a:sym typeface="Noto Sans Symbols"/>
              </a:rPr>
              <a:t>Δ</a:t>
            </a:r>
            <a:r>
              <a:rPr lang="en-US" sz="3600" i="1">
                <a:solidFill>
                  <a:srgbClr val="0000FF"/>
                </a:solidFill>
                <a:latin typeface="Georgia"/>
                <a:ea typeface="Georgia"/>
                <a:cs typeface="Georgia"/>
                <a:sym typeface="Georgia"/>
              </a:rPr>
              <a:t>E  =  q</a:t>
            </a:r>
            <a:r>
              <a:rPr lang="en-US" sz="3600" baseline="-25000">
                <a:solidFill>
                  <a:srgbClr val="0000FF"/>
                </a:solidFill>
                <a:latin typeface="Georgia"/>
                <a:ea typeface="Georgia"/>
                <a:cs typeface="Georgia"/>
                <a:sym typeface="Georgia"/>
              </a:rPr>
              <a:t>V</a:t>
            </a:r>
            <a:endParaRPr/>
          </a:p>
        </p:txBody>
      </p:sp>
      <p:sp>
        <p:nvSpPr>
          <p:cNvPr id="328" name="Google Shape;328;p26"/>
          <p:cNvSpPr/>
          <p:nvPr/>
        </p:nvSpPr>
        <p:spPr>
          <a:xfrm>
            <a:off x="990600" y="5481638"/>
            <a:ext cx="4156075" cy="4619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i="1">
                <a:solidFill>
                  <a:srgbClr val="0000FF"/>
                </a:solidFill>
                <a:latin typeface="Georgia"/>
                <a:ea typeface="Georgia"/>
                <a:cs typeface="Georgia"/>
                <a:sym typeface="Georgia"/>
              </a:rPr>
              <a:t> q</a:t>
            </a:r>
            <a:r>
              <a:rPr lang="en-US" sz="2400" baseline="-25000">
                <a:solidFill>
                  <a:srgbClr val="0000FF"/>
                </a:solidFill>
                <a:latin typeface="Georgia"/>
                <a:ea typeface="Georgia"/>
                <a:cs typeface="Georgia"/>
                <a:sym typeface="Georgia"/>
              </a:rPr>
              <a:t>V</a:t>
            </a:r>
            <a:r>
              <a:rPr lang="en-US" sz="2400">
                <a:solidFill>
                  <a:srgbClr val="0000FF"/>
                </a:solidFill>
                <a:latin typeface="Georgia"/>
                <a:ea typeface="Georgia"/>
                <a:cs typeface="Georgia"/>
                <a:sym typeface="Georgia"/>
              </a:rPr>
              <a:t> = heat at constant volume</a:t>
            </a:r>
            <a:endParaRPr sz="2400">
              <a:solidFill>
                <a:schemeClr val="dk1"/>
              </a:solidFill>
              <a:latin typeface="Georgia"/>
              <a:ea typeface="Georgia"/>
              <a:cs typeface="Georgia"/>
              <a:sym typeface="Georgia"/>
            </a:endParaRPr>
          </a:p>
        </p:txBody>
      </p:sp>
      <p:sp>
        <p:nvSpPr>
          <p:cNvPr id="329" name="Google Shape;329;p26"/>
          <p:cNvSpPr/>
          <p:nvPr/>
        </p:nvSpPr>
        <p:spPr>
          <a:xfrm>
            <a:off x="5410200" y="1524000"/>
            <a:ext cx="3425825" cy="523875"/>
          </a:xfrm>
          <a:prstGeom prst="rect">
            <a:avLst/>
          </a:prstGeom>
          <a:noFill/>
          <a:ln w="28575" cap="flat" cmpd="sng">
            <a:solidFill>
              <a:srgbClr val="0000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rgbClr val="0000FF"/>
                </a:solidFill>
                <a:latin typeface="Noto Sans Symbols"/>
                <a:ea typeface="Noto Sans Symbols"/>
                <a:cs typeface="Noto Sans Symbols"/>
                <a:sym typeface="Noto Sans Symbols"/>
              </a:rPr>
              <a:t>Δ</a:t>
            </a:r>
            <a:r>
              <a:rPr lang="en-US" sz="2800" i="1">
                <a:solidFill>
                  <a:srgbClr val="0000FF"/>
                </a:solidFill>
                <a:latin typeface="Georgia"/>
                <a:ea typeface="Georgia"/>
                <a:cs typeface="Georgia"/>
                <a:sym typeface="Georgia"/>
              </a:rPr>
              <a:t>E  =  q</a:t>
            </a:r>
            <a:r>
              <a:rPr lang="en-US" sz="2800" baseline="-25000">
                <a:solidFill>
                  <a:srgbClr val="0000FF"/>
                </a:solidFill>
                <a:latin typeface="Georgia"/>
                <a:ea typeface="Georgia"/>
                <a:cs typeface="Georgia"/>
                <a:sym typeface="Georgia"/>
              </a:rPr>
              <a:t>V  </a:t>
            </a:r>
            <a:r>
              <a:rPr lang="en-US" sz="2800">
                <a:solidFill>
                  <a:srgbClr val="0000FF"/>
                </a:solidFill>
                <a:latin typeface="Georgia"/>
                <a:ea typeface="Georgia"/>
                <a:cs typeface="Georgia"/>
                <a:sym typeface="Georgia"/>
              </a:rPr>
              <a:t>=  </a:t>
            </a:r>
            <a:r>
              <a:rPr lang="en-US" sz="2800" i="1">
                <a:solidFill>
                  <a:srgbClr val="0000FF"/>
                </a:solidFill>
                <a:latin typeface="Georgia"/>
                <a:ea typeface="Georgia"/>
                <a:cs typeface="Georgia"/>
                <a:sym typeface="Georgia"/>
              </a:rPr>
              <a:t>C</a:t>
            </a:r>
            <a:r>
              <a:rPr lang="en-US" sz="2800" baseline="-25000">
                <a:solidFill>
                  <a:srgbClr val="0000FF"/>
                </a:solidFill>
                <a:latin typeface="Georgia"/>
                <a:ea typeface="Georgia"/>
                <a:cs typeface="Georgia"/>
                <a:sym typeface="Georgia"/>
              </a:rPr>
              <a:t>cal</a:t>
            </a:r>
            <a:r>
              <a:rPr lang="en-US" sz="2800">
                <a:solidFill>
                  <a:srgbClr val="0000FF"/>
                </a:solidFill>
                <a:latin typeface="Georgia"/>
                <a:ea typeface="Georgia"/>
                <a:cs typeface="Georgia"/>
                <a:sym typeface="Georgia"/>
              </a:rPr>
              <a:t> · </a:t>
            </a:r>
            <a:r>
              <a:rPr lang="en-US" sz="2800">
                <a:solidFill>
                  <a:srgbClr val="0000FF"/>
                </a:solidFill>
                <a:latin typeface="Noto Sans Symbols"/>
                <a:ea typeface="Noto Sans Symbols"/>
                <a:cs typeface="Noto Sans Symbols"/>
                <a:sym typeface="Noto Sans Symbols"/>
              </a:rPr>
              <a:t>Δ</a:t>
            </a:r>
            <a:r>
              <a:rPr lang="en-US" sz="2800" i="1">
                <a:solidFill>
                  <a:srgbClr val="0000FF"/>
                </a:solidFill>
                <a:latin typeface="Georgia"/>
                <a:ea typeface="Georgia"/>
                <a:cs typeface="Georgia"/>
                <a:sym typeface="Georgia"/>
              </a:rPr>
              <a:t>T</a:t>
            </a:r>
            <a:r>
              <a:rPr lang="en-US" sz="2800">
                <a:solidFill>
                  <a:srgbClr val="0000FF"/>
                </a:solidFill>
                <a:latin typeface="Georgia"/>
                <a:ea typeface="Georgia"/>
                <a:cs typeface="Georgia"/>
                <a:sym typeface="Georgia"/>
              </a:rPr>
              <a:t> </a:t>
            </a:r>
            <a:endParaRPr sz="2800" baseline="-25000">
              <a:solidFill>
                <a:srgbClr val="0000FF"/>
              </a:solidFill>
              <a:latin typeface="Georgia"/>
              <a:ea typeface="Georgia"/>
              <a:cs typeface="Georgia"/>
              <a:sym typeface="Georgia"/>
            </a:endParaRPr>
          </a:p>
        </p:txBody>
      </p:sp>
      <p:sp>
        <p:nvSpPr>
          <p:cNvPr id="330" name="Google Shape;330;p26"/>
          <p:cNvSpPr/>
          <p:nvPr/>
        </p:nvSpPr>
        <p:spPr>
          <a:xfrm>
            <a:off x="5410200" y="2295525"/>
            <a:ext cx="3675063" cy="95408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i="1">
                <a:solidFill>
                  <a:srgbClr val="0000FF"/>
                </a:solidFill>
                <a:latin typeface="Georgia"/>
                <a:ea typeface="Georgia"/>
                <a:cs typeface="Georgia"/>
                <a:sym typeface="Georgia"/>
              </a:rPr>
              <a:t>C</a:t>
            </a:r>
            <a:r>
              <a:rPr lang="en-US" sz="2800" baseline="-25000">
                <a:solidFill>
                  <a:srgbClr val="0000FF"/>
                </a:solidFill>
                <a:latin typeface="Georgia"/>
                <a:ea typeface="Georgia"/>
                <a:cs typeface="Georgia"/>
                <a:sym typeface="Georgia"/>
              </a:rPr>
              <a:t>cal</a:t>
            </a:r>
            <a:r>
              <a:rPr lang="en-US" sz="2800">
                <a:solidFill>
                  <a:srgbClr val="0000FF"/>
                </a:solidFill>
                <a:latin typeface="Georgia"/>
                <a:ea typeface="Georgia"/>
                <a:cs typeface="Georgia"/>
                <a:sym typeface="Georgia"/>
              </a:rPr>
              <a:t> = heat capacity of </a:t>
            </a:r>
            <a:endParaRPr/>
          </a:p>
          <a:p>
            <a:pPr marL="0" marR="0" lvl="0" indent="0" algn="l" rtl="0">
              <a:spcBef>
                <a:spcPts val="0"/>
              </a:spcBef>
              <a:spcAft>
                <a:spcPts val="0"/>
              </a:spcAft>
              <a:buNone/>
            </a:pPr>
            <a:r>
              <a:rPr lang="en-US" sz="2800">
                <a:solidFill>
                  <a:srgbClr val="0000FF"/>
                </a:solidFill>
                <a:latin typeface="Georgia"/>
                <a:ea typeface="Georgia"/>
                <a:cs typeface="Georgia"/>
                <a:sym typeface="Georgia"/>
              </a:rPr>
              <a:t>           calorimeter </a:t>
            </a:r>
            <a:endParaRPr sz="2800" baseline="-25000">
              <a:solidFill>
                <a:srgbClr val="0000FF"/>
              </a:solidFill>
              <a:latin typeface="Georgia"/>
              <a:ea typeface="Georgia"/>
              <a:cs typeface="Georgia"/>
              <a:sym typeface="Georgia"/>
            </a:endParaRPr>
          </a:p>
        </p:txBody>
      </p:sp>
      <p:sp>
        <p:nvSpPr>
          <p:cNvPr id="331" name="Google Shape;331;p26"/>
          <p:cNvSpPr/>
          <p:nvPr/>
        </p:nvSpPr>
        <p:spPr>
          <a:xfrm>
            <a:off x="5457825" y="3160713"/>
            <a:ext cx="3000375" cy="95408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rgbClr val="0000FF"/>
                </a:solidFill>
                <a:latin typeface="Noto Sans Symbols"/>
                <a:ea typeface="Noto Sans Symbols"/>
                <a:cs typeface="Noto Sans Symbols"/>
                <a:sym typeface="Noto Sans Symbols"/>
              </a:rPr>
              <a:t>Δ</a:t>
            </a:r>
            <a:r>
              <a:rPr lang="en-US" sz="2800" i="1">
                <a:solidFill>
                  <a:srgbClr val="0000FF"/>
                </a:solidFill>
                <a:latin typeface="Georgia"/>
                <a:ea typeface="Georgia"/>
                <a:cs typeface="Georgia"/>
                <a:sym typeface="Georgia"/>
              </a:rPr>
              <a:t>T</a:t>
            </a:r>
            <a:r>
              <a:rPr lang="en-US" sz="2800">
                <a:solidFill>
                  <a:srgbClr val="0000FF"/>
                </a:solidFill>
                <a:latin typeface="Georgia"/>
                <a:ea typeface="Georgia"/>
                <a:cs typeface="Georgia"/>
                <a:sym typeface="Georgia"/>
              </a:rPr>
              <a:t> = temperature</a:t>
            </a:r>
            <a:endParaRPr/>
          </a:p>
          <a:p>
            <a:pPr marL="0" marR="0" lvl="0" indent="0" algn="l" rtl="0">
              <a:spcBef>
                <a:spcPts val="0"/>
              </a:spcBef>
              <a:spcAft>
                <a:spcPts val="0"/>
              </a:spcAft>
              <a:buNone/>
            </a:pPr>
            <a:r>
              <a:rPr lang="en-US" sz="2800">
                <a:solidFill>
                  <a:srgbClr val="0000FF"/>
                </a:solidFill>
                <a:latin typeface="Georgia"/>
                <a:ea typeface="Georgia"/>
                <a:cs typeface="Georgia"/>
                <a:sym typeface="Georgia"/>
              </a:rPr>
              <a:t>          change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6"/>
                                        </p:tgtEl>
                                        <p:attrNameLst>
                                          <p:attrName>style.visibility</p:attrName>
                                        </p:attrNameLst>
                                      </p:cBhvr>
                                      <p:to>
                                        <p:strVal val="visible"/>
                                      </p:to>
                                    </p:set>
                                    <p:animEffect transition="in" filter="fade">
                                      <p:cBhvr>
                                        <p:cTn id="7" dur="2000"/>
                                        <p:tgtEl>
                                          <p:spTgt spid="3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7"/>
                                        </p:tgtEl>
                                        <p:attrNameLst>
                                          <p:attrName>style.visibility</p:attrName>
                                        </p:attrNameLst>
                                      </p:cBhvr>
                                      <p:to>
                                        <p:strVal val="visible"/>
                                      </p:to>
                                    </p:set>
                                    <p:animEffect transition="in" filter="fade">
                                      <p:cBhvr>
                                        <p:cTn id="12" dur="2000"/>
                                        <p:tgtEl>
                                          <p:spTgt spid="327"/>
                                        </p:tgtEl>
                                      </p:cBhvr>
                                    </p:animEffect>
                                  </p:childTnLst>
                                </p:cTn>
                              </p:par>
                              <p:par>
                                <p:cTn id="13" presetID="10" presetClass="exit" presetSubtype="0" fill="hold" nodeType="withEffect">
                                  <p:stCondLst>
                                    <p:cond delay="0"/>
                                  </p:stCondLst>
                                  <p:childTnLst>
                                    <p:animEffect transition="out" filter="fade">
                                      <p:cBhvr>
                                        <p:cTn id="14" dur="2000"/>
                                        <p:tgtEl>
                                          <p:spTgt spid="326"/>
                                        </p:tgtEl>
                                      </p:cBhvr>
                                    </p:animEffect>
                                    <p:set>
                                      <p:cBhvr>
                                        <p:cTn id="15" dur="1" fill="hold">
                                          <p:stCondLst>
                                            <p:cond delay="2000"/>
                                          </p:stCondLst>
                                        </p:cTn>
                                        <p:tgtEl>
                                          <p:spTgt spid="326"/>
                                        </p:tgtEl>
                                        <p:attrNameLst>
                                          <p:attrName>style.visibility</p:attrName>
                                        </p:attrNameLst>
                                      </p:cBhvr>
                                      <p:to>
                                        <p:strVal val="hidden"/>
                                      </p:to>
                                    </p:se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328"/>
                                        </p:tgtEl>
                                        <p:attrNameLst>
                                          <p:attrName>style.visibility</p:attrName>
                                        </p:attrNameLst>
                                      </p:cBhvr>
                                      <p:to>
                                        <p:strVal val="visible"/>
                                      </p:to>
                                    </p:set>
                                    <p:animEffect transition="in" filter="fade">
                                      <p:cBhvr>
                                        <p:cTn id="19" dur="2000"/>
                                        <p:tgtEl>
                                          <p:spTgt spid="32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xit" presetSubtype="4" fill="hold" nodeType="clickEffect">
                                  <p:stCondLst>
                                    <p:cond delay="0"/>
                                  </p:stCondLst>
                                  <p:childTnLst>
                                    <p:anim calcmode="lin" valueType="num">
                                      <p:cBhvr additive="base">
                                        <p:cTn id="23" dur="500"/>
                                        <p:tgtEl>
                                          <p:spTgt spid="325"/>
                                        </p:tgtEl>
                                        <p:attrNameLst>
                                          <p:attrName>ppt_y</p:attrName>
                                        </p:attrNameLst>
                                      </p:cBhvr>
                                      <p:tavLst>
                                        <p:tav tm="0">
                                          <p:val>
                                            <p:strVal val="#ppt_y"/>
                                          </p:val>
                                        </p:tav>
                                        <p:tav tm="100000">
                                          <p:val>
                                            <p:strVal val="#ppt_y+1"/>
                                          </p:val>
                                        </p:tav>
                                      </p:tavLst>
                                    </p:anim>
                                    <p:set>
                                      <p:cBhvr>
                                        <p:cTn id="24" dur="1" fill="hold">
                                          <p:stCondLst>
                                            <p:cond delay="500"/>
                                          </p:stCondLst>
                                        </p:cTn>
                                        <p:tgtEl>
                                          <p:spTgt spid="325"/>
                                        </p:tgtEl>
                                        <p:attrNameLst>
                                          <p:attrName>style.visibility</p:attrName>
                                        </p:attrNameLst>
                                      </p:cBhvr>
                                      <p:to>
                                        <p:strVal val="hidden"/>
                                      </p:to>
                                    </p:set>
                                  </p:childTnLst>
                                </p:cTn>
                              </p:par>
                              <p:par>
                                <p:cTn id="25" presetID="2" presetClass="exit" presetSubtype="4" fill="hold" nodeType="withEffect">
                                  <p:stCondLst>
                                    <p:cond delay="0"/>
                                  </p:stCondLst>
                                  <p:childTnLst>
                                    <p:anim calcmode="lin" valueType="num">
                                      <p:cBhvr additive="base">
                                        <p:cTn id="26" dur="500"/>
                                        <p:tgtEl>
                                          <p:spTgt spid="324"/>
                                        </p:tgtEl>
                                        <p:attrNameLst>
                                          <p:attrName>ppt_y</p:attrName>
                                        </p:attrNameLst>
                                      </p:cBhvr>
                                      <p:tavLst>
                                        <p:tav tm="0">
                                          <p:val>
                                            <p:strVal val="#ppt_y"/>
                                          </p:val>
                                        </p:tav>
                                        <p:tav tm="100000">
                                          <p:val>
                                            <p:strVal val="#ppt_y+1"/>
                                          </p:val>
                                        </p:tav>
                                      </p:tavLst>
                                    </p:anim>
                                    <p:set>
                                      <p:cBhvr>
                                        <p:cTn id="27" dur="1" fill="hold">
                                          <p:stCondLst>
                                            <p:cond delay="500"/>
                                          </p:stCondLst>
                                        </p:cTn>
                                        <p:tgtEl>
                                          <p:spTgt spid="324"/>
                                        </p:tgtEl>
                                        <p:attrNameLst>
                                          <p:attrName>style.visibility</p:attrName>
                                        </p:attrNameLst>
                                      </p:cBhvr>
                                      <p:to>
                                        <p:strVal val="hidden"/>
                                      </p:to>
                                    </p:se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329"/>
                                        </p:tgtEl>
                                        <p:attrNameLst>
                                          <p:attrName>style.visibility</p:attrName>
                                        </p:attrNameLst>
                                      </p:cBhvr>
                                      <p:to>
                                        <p:strVal val="visible"/>
                                      </p:to>
                                    </p:set>
                                    <p:animEffect transition="in" filter="fade">
                                      <p:cBhvr>
                                        <p:cTn id="31" dur="2000"/>
                                        <p:tgtEl>
                                          <p:spTgt spid="329"/>
                                        </p:tgtEl>
                                      </p:cBhvr>
                                    </p:animEffect>
                                  </p:childTnLst>
                                </p:cTn>
                              </p:par>
                            </p:childTnLst>
                          </p:cTn>
                        </p:par>
                        <p:par>
                          <p:cTn id="32" fill="hold">
                            <p:stCondLst>
                              <p:cond delay="2500"/>
                            </p:stCondLst>
                            <p:childTnLst>
                              <p:par>
                                <p:cTn id="33" presetID="10" presetClass="entr" presetSubtype="0" fill="hold" nodeType="afterEffect">
                                  <p:stCondLst>
                                    <p:cond delay="0"/>
                                  </p:stCondLst>
                                  <p:childTnLst>
                                    <p:set>
                                      <p:cBhvr>
                                        <p:cTn id="34" dur="1" fill="hold">
                                          <p:stCondLst>
                                            <p:cond delay="0"/>
                                          </p:stCondLst>
                                        </p:cTn>
                                        <p:tgtEl>
                                          <p:spTgt spid="330"/>
                                        </p:tgtEl>
                                        <p:attrNameLst>
                                          <p:attrName>style.visibility</p:attrName>
                                        </p:attrNameLst>
                                      </p:cBhvr>
                                      <p:to>
                                        <p:strVal val="visible"/>
                                      </p:to>
                                    </p:set>
                                    <p:animEffect transition="in" filter="fade">
                                      <p:cBhvr>
                                        <p:cTn id="35" dur="2000"/>
                                        <p:tgtEl>
                                          <p:spTgt spid="330"/>
                                        </p:tgtEl>
                                      </p:cBhvr>
                                    </p:animEffect>
                                  </p:childTnLst>
                                </p:cTn>
                              </p:par>
                            </p:childTnLst>
                          </p:cTn>
                        </p:par>
                        <p:par>
                          <p:cTn id="36" fill="hold">
                            <p:stCondLst>
                              <p:cond delay="4500"/>
                            </p:stCondLst>
                            <p:childTnLst>
                              <p:par>
                                <p:cTn id="37" presetID="10" presetClass="entr" presetSubtype="0" fill="hold" nodeType="afterEffect">
                                  <p:stCondLst>
                                    <p:cond delay="0"/>
                                  </p:stCondLst>
                                  <p:childTnLst>
                                    <p:set>
                                      <p:cBhvr>
                                        <p:cTn id="38" dur="1" fill="hold">
                                          <p:stCondLst>
                                            <p:cond delay="0"/>
                                          </p:stCondLst>
                                        </p:cTn>
                                        <p:tgtEl>
                                          <p:spTgt spid="331"/>
                                        </p:tgtEl>
                                        <p:attrNameLst>
                                          <p:attrName>style.visibility</p:attrName>
                                        </p:attrNameLst>
                                      </p:cBhvr>
                                      <p:to>
                                        <p:strVal val="visible"/>
                                      </p:to>
                                    </p:set>
                                    <p:animEffect transition="in" filter="fade">
                                      <p:cBhvr>
                                        <p:cTn id="39" dur="2000"/>
                                        <p:tgtEl>
                                          <p:spTgt spid="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336"/>
        <p:cNvGrpSpPr/>
        <p:nvPr/>
      </p:nvGrpSpPr>
      <p:grpSpPr>
        <a:xfrm>
          <a:off x="0" y="0"/>
          <a:ext cx="0" cy="0"/>
          <a:chOff x="0" y="0"/>
          <a:chExt cx="0" cy="0"/>
        </a:xfrm>
      </p:grpSpPr>
      <p:sp>
        <p:nvSpPr>
          <p:cNvPr id="337" name="Google Shape;337;p27"/>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6.2 Constant Volume Calorimetry</a:t>
            </a:r>
            <a:endParaRPr sz="3300" b="0" i="1" u="none" strike="noStrike" cap="none">
              <a:solidFill>
                <a:srgbClr val="7B9899"/>
              </a:solidFill>
              <a:latin typeface="Georgia"/>
              <a:ea typeface="Georgia"/>
              <a:cs typeface="Georgia"/>
              <a:sym typeface="Georgia"/>
            </a:endParaRPr>
          </a:p>
        </p:txBody>
      </p:sp>
      <p:sp>
        <p:nvSpPr>
          <p:cNvPr id="338" name="Google Shape;338;p2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39" name="Google Shape;339;p2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40" name="Google Shape;340;p27"/>
          <p:cNvSpPr txBox="1">
            <a:spLocks noGrp="1"/>
          </p:cNvSpPr>
          <p:nvPr>
            <p:ph type="body" idx="1"/>
          </p:nvPr>
        </p:nvSpPr>
        <p:spPr>
          <a:xfrm>
            <a:off x="228600" y="1447800"/>
            <a:ext cx="8842375" cy="205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Font typeface="Noto Sans Symbols"/>
              <a:buNone/>
            </a:pPr>
            <a:r>
              <a:rPr lang="en-US" sz="2000" b="0" i="0" u="none" strike="noStrike" cap="none">
                <a:solidFill>
                  <a:schemeClr val="dk1"/>
                </a:solidFill>
                <a:latin typeface="Georgia"/>
                <a:ea typeface="Georgia"/>
                <a:cs typeface="Georgia"/>
                <a:sym typeface="Georgia"/>
              </a:rPr>
              <a:t>Silver(II) fluoride is an extremely rare example of silver in the +2 oxidation state.  Using a bomb calorimeter with a heat capacity of 10.9 kJ/°C, decomposition of 249.4 g AgF</a:t>
            </a:r>
            <a:r>
              <a:rPr lang="en-US" sz="2000" b="0" i="0" u="none" strike="noStrike" cap="none" baseline="-25000">
                <a:solidFill>
                  <a:schemeClr val="dk1"/>
                </a:solidFill>
                <a:latin typeface="Georgia"/>
                <a:ea typeface="Georgia"/>
                <a:cs typeface="Georgia"/>
                <a:sym typeface="Georgia"/>
              </a:rPr>
              <a:t>2</a:t>
            </a:r>
            <a:r>
              <a:rPr lang="en-US" sz="2000" b="0" i="0" u="none" strike="noStrike" cap="none">
                <a:solidFill>
                  <a:schemeClr val="dk1"/>
                </a:solidFill>
                <a:latin typeface="Georgia"/>
                <a:ea typeface="Georgia"/>
                <a:cs typeface="Georgia"/>
                <a:sym typeface="Georgia"/>
              </a:rPr>
              <a:t> reacts violently in the presence of xenon gas.  If the temperature  of the bomb increased from 22.12 to 29.62 °C, calculate the energy released per mole of AgF</a:t>
            </a:r>
            <a:r>
              <a:rPr lang="en-US" sz="2000" b="0" i="0" u="none" strike="noStrike" cap="none" baseline="-25000">
                <a:solidFill>
                  <a:schemeClr val="dk1"/>
                </a:solidFill>
                <a:latin typeface="Georgia"/>
                <a:ea typeface="Georgia"/>
                <a:cs typeface="Georgia"/>
                <a:sym typeface="Georgia"/>
              </a:rPr>
              <a:t>2</a:t>
            </a:r>
            <a:r>
              <a:rPr lang="en-US" sz="2000" b="0" i="0" u="none" strike="noStrike" cap="none">
                <a:solidFill>
                  <a:schemeClr val="dk1"/>
                </a:solidFill>
                <a:latin typeface="Georgia"/>
                <a:ea typeface="Georgia"/>
                <a:cs typeface="Georgia"/>
                <a:sym typeface="Georgia"/>
              </a:rPr>
              <a:t>.</a:t>
            </a:r>
            <a:endParaRPr/>
          </a:p>
          <a:p>
            <a:pPr marL="0" marR="0" lvl="0" indent="0" algn="ctr" rtl="0">
              <a:spcBef>
                <a:spcPts val="480"/>
              </a:spcBef>
              <a:spcAft>
                <a:spcPts val="0"/>
              </a:spcAft>
              <a:buClr>
                <a:schemeClr val="accent1"/>
              </a:buClr>
              <a:buFont typeface="Noto Sans Symbols"/>
              <a:buNone/>
            </a:pPr>
            <a:r>
              <a:rPr lang="en-US" sz="2400" b="0" i="0" u="none" strike="noStrike" cap="none">
                <a:solidFill>
                  <a:srgbClr val="0000FF"/>
                </a:solidFill>
                <a:latin typeface="Georgia"/>
                <a:ea typeface="Georgia"/>
                <a:cs typeface="Georgia"/>
                <a:sym typeface="Georgia"/>
              </a:rPr>
              <a:t>AgF</a:t>
            </a:r>
            <a:r>
              <a:rPr lang="en-US" sz="2400" b="0" i="0" u="none" strike="noStrike" cap="none" baseline="-25000">
                <a:solidFill>
                  <a:srgbClr val="0000FF"/>
                </a:solidFill>
                <a:latin typeface="Georgia"/>
                <a:ea typeface="Georgia"/>
                <a:cs typeface="Georgia"/>
                <a:sym typeface="Georgia"/>
              </a:rPr>
              <a:t>2(s)   </a:t>
            </a:r>
            <a:r>
              <a:rPr lang="en-US" sz="2400" b="0" i="0" u="none" strike="noStrike" cap="none">
                <a:solidFill>
                  <a:srgbClr val="0000FF"/>
                </a:solidFill>
                <a:latin typeface="Georgia"/>
                <a:ea typeface="Georgia"/>
                <a:cs typeface="Georgia"/>
                <a:sym typeface="Georgia"/>
              </a:rPr>
              <a:t>+   Xe</a:t>
            </a:r>
            <a:r>
              <a:rPr lang="en-US" sz="2400" b="0" i="0" u="none" strike="noStrike" cap="none" baseline="-25000">
                <a:solidFill>
                  <a:srgbClr val="0000FF"/>
                </a:solidFill>
                <a:latin typeface="Georgia"/>
                <a:ea typeface="Georgia"/>
                <a:cs typeface="Georgia"/>
                <a:sym typeface="Georgia"/>
              </a:rPr>
              <a:t>(g)   </a:t>
            </a:r>
            <a:r>
              <a:rPr lang="en-US" sz="2400" b="1" i="0" u="none" strike="noStrike" cap="none">
                <a:solidFill>
                  <a:srgbClr val="0000FF"/>
                </a:solidFill>
                <a:latin typeface="Georgia"/>
                <a:ea typeface="Georgia"/>
                <a:cs typeface="Georgia"/>
                <a:sym typeface="Georgia"/>
              </a:rPr>
              <a:t>⎯→</a:t>
            </a:r>
            <a:r>
              <a:rPr lang="en-US" sz="2400" b="0" i="0" u="none" strike="noStrike" cap="none" baseline="-25000">
                <a:solidFill>
                  <a:srgbClr val="0000FF"/>
                </a:solidFill>
                <a:latin typeface="Georgia"/>
                <a:ea typeface="Georgia"/>
                <a:cs typeface="Georgia"/>
                <a:sym typeface="Georgia"/>
              </a:rPr>
              <a:t>  </a:t>
            </a:r>
            <a:r>
              <a:rPr lang="en-US" sz="2400" b="0" i="0" u="none" strike="noStrike" cap="none">
                <a:solidFill>
                  <a:srgbClr val="0000FF"/>
                </a:solidFill>
                <a:latin typeface="Georgia"/>
                <a:ea typeface="Georgia"/>
                <a:cs typeface="Georgia"/>
                <a:sym typeface="Georgia"/>
              </a:rPr>
              <a:t>  Ag</a:t>
            </a:r>
            <a:r>
              <a:rPr lang="en-US" sz="2400" b="0" i="0" u="none" strike="noStrike" cap="none" baseline="-25000">
                <a:solidFill>
                  <a:srgbClr val="0000FF"/>
                </a:solidFill>
                <a:latin typeface="Georgia"/>
                <a:ea typeface="Georgia"/>
                <a:cs typeface="Georgia"/>
                <a:sym typeface="Georgia"/>
              </a:rPr>
              <a:t>(s)</a:t>
            </a:r>
            <a:r>
              <a:rPr lang="en-US" sz="2400" b="0" i="0" u="none" strike="noStrike" cap="none">
                <a:solidFill>
                  <a:srgbClr val="0000FF"/>
                </a:solidFill>
                <a:latin typeface="Georgia"/>
                <a:ea typeface="Georgia"/>
                <a:cs typeface="Georgia"/>
                <a:sym typeface="Georgia"/>
              </a:rPr>
              <a:t>  +  XeF</a:t>
            </a:r>
            <a:r>
              <a:rPr lang="en-US" sz="2400" b="0" i="0" u="none" strike="noStrike" cap="none" baseline="-25000">
                <a:solidFill>
                  <a:srgbClr val="0000FF"/>
                </a:solidFill>
                <a:latin typeface="Georgia"/>
                <a:ea typeface="Georgia"/>
                <a:cs typeface="Georgia"/>
                <a:sym typeface="Georgia"/>
              </a:rPr>
              <a:t>2(s)</a:t>
            </a:r>
            <a:endParaRPr sz="2400" b="0" i="0" u="none" strike="noStrike" cap="none">
              <a:solidFill>
                <a:srgbClr val="0000FF"/>
              </a:solidFill>
              <a:latin typeface="Georgia"/>
              <a:ea typeface="Georgia"/>
              <a:cs typeface="Georgia"/>
              <a:sym typeface="Georgia"/>
            </a:endParaRPr>
          </a:p>
          <a:p>
            <a:pPr marL="273050" marR="0" lvl="0" indent="-143510" algn="l" rtl="0">
              <a:spcBef>
                <a:spcPts val="480"/>
              </a:spcBef>
              <a:spcAft>
                <a:spcPts val="0"/>
              </a:spcAft>
              <a:buClr>
                <a:schemeClr val="accent1"/>
              </a:buClr>
              <a:buSzPts val="2040"/>
              <a:buFont typeface="Noto Sans Symbols"/>
              <a:buNone/>
            </a:pPr>
            <a:endParaRPr sz="2400" b="0" i="0" u="none" strike="noStrike" cap="none">
              <a:solidFill>
                <a:schemeClr val="dk1"/>
              </a:solidFill>
              <a:latin typeface="Georgia"/>
              <a:ea typeface="Georgia"/>
              <a:cs typeface="Georgia"/>
              <a:sym typeface="Georgia"/>
            </a:endParaRPr>
          </a:p>
          <a:p>
            <a:pPr marL="512763" marR="0" lvl="0" indent="-383222" algn="l" rtl="0">
              <a:spcBef>
                <a:spcPts val="480"/>
              </a:spcBef>
              <a:spcAft>
                <a:spcPts val="0"/>
              </a:spcAft>
              <a:buClr>
                <a:schemeClr val="accent1"/>
              </a:buClr>
              <a:buSzPts val="2040"/>
              <a:buFont typeface="Noto Sans Symbols"/>
              <a:buNone/>
            </a:pPr>
            <a:endParaRPr sz="2400" b="0" i="0" u="none" strike="noStrike" cap="none">
              <a:solidFill>
                <a:schemeClr val="dk1"/>
              </a:solidFill>
              <a:latin typeface="Georgia"/>
              <a:ea typeface="Georgia"/>
              <a:cs typeface="Georgia"/>
              <a:sym typeface="Georgia"/>
            </a:endParaRPr>
          </a:p>
          <a:p>
            <a:pPr marL="273050" marR="0" lvl="0" indent="-273050" algn="l" rtl="0">
              <a:spcBef>
                <a:spcPts val="480"/>
              </a:spcBef>
              <a:spcAft>
                <a:spcPts val="0"/>
              </a:spcAft>
              <a:buClr>
                <a:schemeClr val="accent1"/>
              </a:buClr>
              <a:buFont typeface="Noto Sans Symbols"/>
              <a:buNone/>
            </a:pPr>
            <a:endParaRPr sz="2400" b="0" i="0" u="none" strike="noStrike" cap="none">
              <a:solidFill>
                <a:schemeClr val="dk1"/>
              </a:solidFill>
              <a:latin typeface="Georgia"/>
              <a:ea typeface="Georgia"/>
              <a:cs typeface="Georgia"/>
              <a:sym typeface="Georgia"/>
            </a:endParaRPr>
          </a:p>
        </p:txBody>
      </p:sp>
      <p:sp>
        <p:nvSpPr>
          <p:cNvPr id="341" name="Google Shape;341;p27"/>
          <p:cNvSpPr/>
          <p:nvPr/>
        </p:nvSpPr>
        <p:spPr>
          <a:xfrm>
            <a:off x="469900" y="3590925"/>
            <a:ext cx="7067550" cy="5238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i="1">
                <a:solidFill>
                  <a:srgbClr val="0000FF"/>
                </a:solidFill>
                <a:latin typeface="Georgia"/>
                <a:ea typeface="Georgia"/>
                <a:cs typeface="Georgia"/>
                <a:sym typeface="Georgia"/>
              </a:rPr>
              <a:t>q</a:t>
            </a:r>
            <a:r>
              <a:rPr lang="en-US" sz="2800" baseline="-25000">
                <a:solidFill>
                  <a:srgbClr val="0000FF"/>
                </a:solidFill>
                <a:latin typeface="Georgia"/>
                <a:ea typeface="Georgia"/>
                <a:cs typeface="Georgia"/>
                <a:sym typeface="Georgia"/>
              </a:rPr>
              <a:t>rxn</a:t>
            </a:r>
            <a:r>
              <a:rPr lang="en-US" sz="2400" i="1">
                <a:solidFill>
                  <a:srgbClr val="0000FF"/>
                </a:solidFill>
                <a:latin typeface="Georgia"/>
                <a:ea typeface="Georgia"/>
                <a:cs typeface="Georgia"/>
                <a:sym typeface="Georgia"/>
              </a:rPr>
              <a:t>  </a:t>
            </a:r>
            <a:r>
              <a:rPr lang="en-US" sz="2800" i="1">
                <a:solidFill>
                  <a:srgbClr val="0000FF"/>
                </a:solidFill>
                <a:latin typeface="Georgia"/>
                <a:ea typeface="Georgia"/>
                <a:cs typeface="Georgia"/>
                <a:sym typeface="Georgia"/>
              </a:rPr>
              <a:t>=  </a:t>
            </a:r>
            <a:r>
              <a:rPr lang="en-US" sz="2800">
                <a:solidFill>
                  <a:srgbClr val="0000FF"/>
                </a:solidFill>
                <a:latin typeface="Noto Sans Symbols"/>
                <a:ea typeface="Noto Sans Symbols"/>
                <a:cs typeface="Noto Sans Symbols"/>
                <a:sym typeface="Noto Sans Symbols"/>
              </a:rPr>
              <a:t>Δ</a:t>
            </a:r>
            <a:r>
              <a:rPr lang="en-US" sz="2800" i="1">
                <a:solidFill>
                  <a:srgbClr val="0000FF"/>
                </a:solidFill>
                <a:latin typeface="Georgia"/>
                <a:ea typeface="Georgia"/>
                <a:cs typeface="Georgia"/>
                <a:sym typeface="Georgia"/>
              </a:rPr>
              <a:t>T  </a:t>
            </a:r>
            <a:r>
              <a:rPr lang="en-US" sz="2800">
                <a:solidFill>
                  <a:srgbClr val="0000FF"/>
                </a:solidFill>
                <a:latin typeface="Georgia"/>
                <a:ea typeface="Georgia"/>
                <a:cs typeface="Georgia"/>
                <a:sym typeface="Georgia"/>
              </a:rPr>
              <a:t>·  (heat capacity of calorimeter)</a:t>
            </a:r>
            <a:r>
              <a:rPr lang="en-US" sz="2800" i="1">
                <a:solidFill>
                  <a:srgbClr val="0000FF"/>
                </a:solidFill>
                <a:latin typeface="Georgia"/>
                <a:ea typeface="Georgia"/>
                <a:cs typeface="Georgia"/>
                <a:sym typeface="Georgia"/>
              </a:rPr>
              <a:t> </a:t>
            </a:r>
            <a:endParaRPr sz="2800" baseline="-25000">
              <a:solidFill>
                <a:srgbClr val="0000FF"/>
              </a:solidFill>
              <a:latin typeface="Georgia"/>
              <a:ea typeface="Georgia"/>
              <a:cs typeface="Georgia"/>
              <a:sym typeface="Georgia"/>
            </a:endParaRPr>
          </a:p>
        </p:txBody>
      </p:sp>
      <p:sp>
        <p:nvSpPr>
          <p:cNvPr id="342" name="Google Shape;342;p27"/>
          <p:cNvSpPr/>
          <p:nvPr/>
        </p:nvSpPr>
        <p:spPr>
          <a:xfrm>
            <a:off x="457200" y="4124325"/>
            <a:ext cx="6521450" cy="5238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i="1">
                <a:solidFill>
                  <a:srgbClr val="0000FF"/>
                </a:solidFill>
                <a:latin typeface="Georgia"/>
                <a:ea typeface="Georgia"/>
                <a:cs typeface="Georgia"/>
                <a:sym typeface="Georgia"/>
              </a:rPr>
              <a:t>q</a:t>
            </a:r>
            <a:r>
              <a:rPr lang="en-US" sz="2800" baseline="-25000">
                <a:solidFill>
                  <a:srgbClr val="0000FF"/>
                </a:solidFill>
                <a:latin typeface="Georgia"/>
                <a:ea typeface="Georgia"/>
                <a:cs typeface="Georgia"/>
                <a:sym typeface="Georgia"/>
              </a:rPr>
              <a:t>rxn   </a:t>
            </a:r>
            <a:r>
              <a:rPr lang="en-US" sz="2800" i="1">
                <a:solidFill>
                  <a:srgbClr val="0000FF"/>
                </a:solidFill>
                <a:latin typeface="Georgia"/>
                <a:ea typeface="Georgia"/>
                <a:cs typeface="Georgia"/>
                <a:sym typeface="Georgia"/>
              </a:rPr>
              <a:t>=  </a:t>
            </a:r>
            <a:r>
              <a:rPr lang="en-US" sz="2800">
                <a:solidFill>
                  <a:srgbClr val="0000FF"/>
                </a:solidFill>
                <a:latin typeface="Georgia"/>
                <a:ea typeface="Georgia"/>
                <a:cs typeface="Georgia"/>
                <a:sym typeface="Georgia"/>
              </a:rPr>
              <a:t>(29.62 – 22.12 °C)</a:t>
            </a:r>
            <a:r>
              <a:rPr lang="en-US" sz="2800" i="1">
                <a:solidFill>
                  <a:srgbClr val="0000FF"/>
                </a:solidFill>
                <a:latin typeface="Georgia"/>
                <a:ea typeface="Georgia"/>
                <a:cs typeface="Georgia"/>
                <a:sym typeface="Georgia"/>
              </a:rPr>
              <a:t> </a:t>
            </a:r>
            <a:r>
              <a:rPr lang="en-US" sz="2800">
                <a:solidFill>
                  <a:srgbClr val="0000FF"/>
                </a:solidFill>
                <a:latin typeface="Georgia"/>
                <a:ea typeface="Georgia"/>
                <a:cs typeface="Georgia"/>
                <a:sym typeface="Georgia"/>
              </a:rPr>
              <a:t>· (10.9 kJ/°C)</a:t>
            </a:r>
            <a:r>
              <a:rPr lang="en-US" sz="2800" i="1">
                <a:solidFill>
                  <a:srgbClr val="0000FF"/>
                </a:solidFill>
                <a:latin typeface="Georgia"/>
                <a:ea typeface="Georgia"/>
                <a:cs typeface="Georgia"/>
                <a:sym typeface="Georgia"/>
              </a:rPr>
              <a:t> </a:t>
            </a:r>
            <a:endParaRPr sz="2800" baseline="-25000">
              <a:solidFill>
                <a:srgbClr val="0000FF"/>
              </a:solidFill>
              <a:latin typeface="Georgia"/>
              <a:ea typeface="Georgia"/>
              <a:cs typeface="Georgia"/>
              <a:sym typeface="Georgia"/>
            </a:endParaRPr>
          </a:p>
        </p:txBody>
      </p:sp>
      <p:sp>
        <p:nvSpPr>
          <p:cNvPr id="343" name="Google Shape;343;p27"/>
          <p:cNvSpPr/>
          <p:nvPr/>
        </p:nvSpPr>
        <p:spPr>
          <a:xfrm>
            <a:off x="457200" y="4657725"/>
            <a:ext cx="6769100" cy="5238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i="1">
                <a:solidFill>
                  <a:srgbClr val="0000FF"/>
                </a:solidFill>
                <a:latin typeface="Georgia"/>
                <a:ea typeface="Georgia"/>
                <a:cs typeface="Georgia"/>
                <a:sym typeface="Georgia"/>
              </a:rPr>
              <a:t>q</a:t>
            </a:r>
            <a:r>
              <a:rPr lang="en-US" sz="2800" baseline="-25000">
                <a:solidFill>
                  <a:srgbClr val="0000FF"/>
                </a:solidFill>
                <a:latin typeface="Georgia"/>
                <a:ea typeface="Georgia"/>
                <a:cs typeface="Georgia"/>
                <a:sym typeface="Georgia"/>
              </a:rPr>
              <a:t>rxn   </a:t>
            </a:r>
            <a:r>
              <a:rPr lang="en-US" sz="2800" i="1">
                <a:solidFill>
                  <a:srgbClr val="0000FF"/>
                </a:solidFill>
                <a:latin typeface="Georgia"/>
                <a:ea typeface="Georgia"/>
                <a:cs typeface="Georgia"/>
                <a:sym typeface="Georgia"/>
              </a:rPr>
              <a:t>=  </a:t>
            </a:r>
            <a:r>
              <a:rPr lang="en-US" sz="2800">
                <a:solidFill>
                  <a:srgbClr val="0000FF"/>
                </a:solidFill>
                <a:latin typeface="Georgia"/>
                <a:ea typeface="Georgia"/>
                <a:cs typeface="Georgia"/>
                <a:sym typeface="Georgia"/>
              </a:rPr>
              <a:t>(7.50 °C)</a:t>
            </a:r>
            <a:r>
              <a:rPr lang="en-US" sz="2800" i="1">
                <a:solidFill>
                  <a:srgbClr val="0000FF"/>
                </a:solidFill>
                <a:latin typeface="Georgia"/>
                <a:ea typeface="Georgia"/>
                <a:cs typeface="Georgia"/>
                <a:sym typeface="Georgia"/>
              </a:rPr>
              <a:t> </a:t>
            </a:r>
            <a:r>
              <a:rPr lang="en-US" sz="2800">
                <a:solidFill>
                  <a:srgbClr val="0000FF"/>
                </a:solidFill>
                <a:latin typeface="Georgia"/>
                <a:ea typeface="Georgia"/>
                <a:cs typeface="Georgia"/>
                <a:sym typeface="Georgia"/>
              </a:rPr>
              <a:t>· (10.9 kJ/°C)  =  </a:t>
            </a:r>
            <a:r>
              <a:rPr lang="en-US" sz="2800">
                <a:solidFill>
                  <a:srgbClr val="C00000"/>
                </a:solidFill>
                <a:latin typeface="Georgia"/>
                <a:ea typeface="Georgia"/>
                <a:cs typeface="Georgia"/>
                <a:sym typeface="Georgia"/>
              </a:rPr>
              <a:t>81.8 kJ</a:t>
            </a:r>
            <a:r>
              <a:rPr lang="en-US" sz="2800" i="1">
                <a:solidFill>
                  <a:srgbClr val="C00000"/>
                </a:solidFill>
                <a:latin typeface="Georgia"/>
                <a:ea typeface="Georgia"/>
                <a:cs typeface="Georgia"/>
                <a:sym typeface="Georgia"/>
              </a:rPr>
              <a:t> </a:t>
            </a:r>
            <a:endParaRPr sz="2800" baseline="-25000">
              <a:solidFill>
                <a:srgbClr val="C00000"/>
              </a:solidFill>
              <a:latin typeface="Georgia"/>
              <a:ea typeface="Georgia"/>
              <a:cs typeface="Georgia"/>
              <a:sym typeface="Georgia"/>
            </a:endParaRPr>
          </a:p>
        </p:txBody>
      </p:sp>
      <p:sp>
        <p:nvSpPr>
          <p:cNvPr id="344" name="Google Shape;344;p27"/>
          <p:cNvSpPr txBox="1"/>
          <p:nvPr/>
        </p:nvSpPr>
        <p:spPr>
          <a:xfrm>
            <a:off x="152400" y="5395913"/>
            <a:ext cx="2057400" cy="43021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200">
                <a:solidFill>
                  <a:srgbClr val="008000"/>
                </a:solidFill>
                <a:latin typeface="Georgia"/>
                <a:ea typeface="Georgia"/>
                <a:cs typeface="Georgia"/>
                <a:sym typeface="Georgia"/>
              </a:rPr>
              <a:t>249.4 g AgF</a:t>
            </a:r>
            <a:r>
              <a:rPr lang="en-US" sz="2200" baseline="-25000">
                <a:solidFill>
                  <a:srgbClr val="008000"/>
                </a:solidFill>
                <a:latin typeface="Georgia"/>
                <a:ea typeface="Georgia"/>
                <a:cs typeface="Georgia"/>
                <a:sym typeface="Georgia"/>
              </a:rPr>
              <a:t>2</a:t>
            </a:r>
            <a:endParaRPr/>
          </a:p>
        </p:txBody>
      </p:sp>
      <p:sp>
        <p:nvSpPr>
          <p:cNvPr id="345" name="Google Shape;345;p27"/>
          <p:cNvSpPr txBox="1"/>
          <p:nvPr/>
        </p:nvSpPr>
        <p:spPr>
          <a:xfrm>
            <a:off x="4419600" y="5402263"/>
            <a:ext cx="3200400" cy="431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200">
                <a:solidFill>
                  <a:srgbClr val="008000"/>
                </a:solidFill>
                <a:latin typeface="Georgia"/>
                <a:ea typeface="Georgia"/>
                <a:cs typeface="Georgia"/>
                <a:sym typeface="Georgia"/>
              </a:rPr>
              <a:t>=  1.71 mol AgF</a:t>
            </a:r>
            <a:r>
              <a:rPr lang="en-US" sz="2200" baseline="-25000">
                <a:solidFill>
                  <a:srgbClr val="008000"/>
                </a:solidFill>
                <a:latin typeface="Georgia"/>
                <a:ea typeface="Georgia"/>
                <a:cs typeface="Georgia"/>
                <a:sym typeface="Georgia"/>
              </a:rPr>
              <a:t>2</a:t>
            </a:r>
            <a:r>
              <a:rPr lang="en-US" sz="2200">
                <a:solidFill>
                  <a:srgbClr val="008000"/>
                </a:solidFill>
                <a:latin typeface="Georgia"/>
                <a:ea typeface="Georgia"/>
                <a:cs typeface="Georgia"/>
                <a:sym typeface="Georgia"/>
              </a:rPr>
              <a:t> </a:t>
            </a:r>
            <a:endParaRPr sz="2200" baseline="-25000">
              <a:solidFill>
                <a:srgbClr val="008000"/>
              </a:solidFill>
              <a:latin typeface="Georgia"/>
              <a:ea typeface="Georgia"/>
              <a:cs typeface="Georgia"/>
              <a:sym typeface="Georgia"/>
            </a:endParaRPr>
          </a:p>
        </p:txBody>
      </p:sp>
      <p:sp>
        <p:nvSpPr>
          <p:cNvPr id="346" name="Google Shape;346;p27"/>
          <p:cNvSpPr txBox="1"/>
          <p:nvPr/>
        </p:nvSpPr>
        <p:spPr>
          <a:xfrm>
            <a:off x="2105025" y="5410200"/>
            <a:ext cx="2314575" cy="800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200" u="sng">
                <a:solidFill>
                  <a:srgbClr val="008000"/>
                </a:solidFill>
                <a:latin typeface="Georgia"/>
                <a:ea typeface="Georgia"/>
                <a:cs typeface="Georgia"/>
                <a:sym typeface="Georgia"/>
              </a:rPr>
              <a:t>1 mol AgF</a:t>
            </a:r>
            <a:r>
              <a:rPr lang="en-US" sz="2200" baseline="-25000">
                <a:solidFill>
                  <a:srgbClr val="008000"/>
                </a:solidFill>
                <a:latin typeface="Georgia"/>
                <a:ea typeface="Georgia"/>
                <a:cs typeface="Georgia"/>
                <a:sym typeface="Georgia"/>
              </a:rPr>
              <a:t>2</a:t>
            </a:r>
            <a:r>
              <a:rPr lang="en-US" sz="2200" u="sng">
                <a:solidFill>
                  <a:srgbClr val="008000"/>
                </a:solidFill>
                <a:latin typeface="Georgia"/>
                <a:ea typeface="Georgia"/>
                <a:cs typeface="Georgia"/>
                <a:sym typeface="Georgia"/>
              </a:rPr>
              <a:t> </a:t>
            </a:r>
            <a:endParaRPr sz="2200">
              <a:solidFill>
                <a:srgbClr val="008000"/>
              </a:solidFill>
              <a:latin typeface="Georgia"/>
              <a:ea typeface="Georgia"/>
              <a:cs typeface="Georgia"/>
              <a:sym typeface="Georgia"/>
            </a:endParaRPr>
          </a:p>
          <a:p>
            <a:pPr marL="0" marR="0" lvl="0" indent="0" algn="ctr" rtl="0">
              <a:spcBef>
                <a:spcPts val="0"/>
              </a:spcBef>
              <a:spcAft>
                <a:spcPts val="0"/>
              </a:spcAft>
              <a:buNone/>
            </a:pPr>
            <a:r>
              <a:rPr lang="en-US" sz="2400">
                <a:solidFill>
                  <a:srgbClr val="008000"/>
                </a:solidFill>
                <a:latin typeface="Georgia"/>
                <a:ea typeface="Georgia"/>
                <a:cs typeface="Georgia"/>
                <a:sym typeface="Georgia"/>
              </a:rPr>
              <a:t>145.865 </a:t>
            </a:r>
            <a:r>
              <a:rPr lang="en-US" sz="2200">
                <a:solidFill>
                  <a:srgbClr val="008000"/>
                </a:solidFill>
                <a:latin typeface="Georgia"/>
                <a:ea typeface="Georgia"/>
                <a:cs typeface="Georgia"/>
                <a:sym typeface="Georgia"/>
              </a:rPr>
              <a:t>g AgF</a:t>
            </a:r>
            <a:r>
              <a:rPr lang="en-US" sz="2200" baseline="-25000">
                <a:solidFill>
                  <a:srgbClr val="008000"/>
                </a:solidFill>
                <a:latin typeface="Georgia"/>
                <a:ea typeface="Georgia"/>
                <a:cs typeface="Georgia"/>
                <a:sym typeface="Georgia"/>
              </a:rPr>
              <a:t>2</a:t>
            </a:r>
            <a:endParaRPr/>
          </a:p>
        </p:txBody>
      </p:sp>
      <p:sp>
        <p:nvSpPr>
          <p:cNvPr id="347" name="Google Shape;347;p27"/>
          <p:cNvSpPr/>
          <p:nvPr/>
        </p:nvSpPr>
        <p:spPr>
          <a:xfrm>
            <a:off x="5670550" y="4724400"/>
            <a:ext cx="1149350" cy="4302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200" u="sng">
                <a:solidFill>
                  <a:srgbClr val="C00000"/>
                </a:solidFill>
                <a:latin typeface="Georgia"/>
                <a:ea typeface="Georgia"/>
                <a:cs typeface="Georgia"/>
                <a:sym typeface="Georgia"/>
              </a:rPr>
              <a:t>81.8 kJ</a:t>
            </a:r>
            <a:r>
              <a:rPr lang="en-US" sz="2200" i="1" u="sng">
                <a:solidFill>
                  <a:srgbClr val="C00000"/>
                </a:solidFill>
                <a:latin typeface="Georgia"/>
                <a:ea typeface="Georgia"/>
                <a:cs typeface="Georgia"/>
                <a:sym typeface="Georgia"/>
              </a:rPr>
              <a:t> </a:t>
            </a:r>
            <a:endParaRPr sz="2200" u="sng" baseline="-25000">
              <a:solidFill>
                <a:srgbClr val="C00000"/>
              </a:solidFill>
              <a:latin typeface="Georgia"/>
              <a:ea typeface="Georgia"/>
              <a:cs typeface="Georgia"/>
              <a:sym typeface="Georgia"/>
            </a:endParaRPr>
          </a:p>
        </p:txBody>
      </p:sp>
      <p:sp>
        <p:nvSpPr>
          <p:cNvPr id="348" name="Google Shape;348;p27"/>
          <p:cNvSpPr txBox="1"/>
          <p:nvPr/>
        </p:nvSpPr>
        <p:spPr>
          <a:xfrm>
            <a:off x="4724400" y="5410200"/>
            <a:ext cx="3200400" cy="4302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200">
                <a:solidFill>
                  <a:srgbClr val="008000"/>
                </a:solidFill>
                <a:latin typeface="Georgia"/>
                <a:ea typeface="Georgia"/>
                <a:cs typeface="Georgia"/>
                <a:sym typeface="Georgia"/>
              </a:rPr>
              <a:t>1.71 mol AgF</a:t>
            </a:r>
            <a:r>
              <a:rPr lang="en-US" sz="2200" baseline="-25000">
                <a:solidFill>
                  <a:srgbClr val="008000"/>
                </a:solidFill>
                <a:latin typeface="Georgia"/>
                <a:ea typeface="Georgia"/>
                <a:cs typeface="Georgia"/>
                <a:sym typeface="Georgia"/>
              </a:rPr>
              <a:t>2</a:t>
            </a:r>
            <a:r>
              <a:rPr lang="en-US" sz="2200">
                <a:solidFill>
                  <a:srgbClr val="008000"/>
                </a:solidFill>
                <a:latin typeface="Georgia"/>
                <a:ea typeface="Georgia"/>
                <a:cs typeface="Georgia"/>
                <a:sym typeface="Georgia"/>
              </a:rPr>
              <a:t> </a:t>
            </a:r>
            <a:endParaRPr sz="2200" baseline="-25000">
              <a:solidFill>
                <a:srgbClr val="008000"/>
              </a:solidFill>
              <a:latin typeface="Georgia"/>
              <a:ea typeface="Georgia"/>
              <a:cs typeface="Georgia"/>
              <a:sym typeface="Georgia"/>
            </a:endParaRPr>
          </a:p>
        </p:txBody>
      </p:sp>
      <p:sp>
        <p:nvSpPr>
          <p:cNvPr id="349" name="Google Shape;349;p27"/>
          <p:cNvSpPr/>
          <p:nvPr/>
        </p:nvSpPr>
        <p:spPr>
          <a:xfrm>
            <a:off x="3886200" y="3743325"/>
            <a:ext cx="3473450" cy="5238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rgbClr val="002060"/>
                </a:solidFill>
                <a:latin typeface="Georgia"/>
                <a:ea typeface="Georgia"/>
                <a:cs typeface="Georgia"/>
                <a:sym typeface="Georgia"/>
              </a:rPr>
              <a:t>=  47.8 kJ/mol AgF</a:t>
            </a:r>
            <a:r>
              <a:rPr lang="en-US" sz="2800" baseline="-25000">
                <a:solidFill>
                  <a:srgbClr val="002060"/>
                </a:solidFill>
                <a:latin typeface="Georgia"/>
                <a:ea typeface="Georgia"/>
                <a:cs typeface="Georgia"/>
                <a:sym typeface="Georgia"/>
              </a:rPr>
              <a:t>2</a:t>
            </a:r>
            <a:r>
              <a:rPr lang="en-US" sz="2800" i="1">
                <a:solidFill>
                  <a:srgbClr val="002060"/>
                </a:solidFill>
                <a:latin typeface="Georgia"/>
                <a:ea typeface="Georgia"/>
                <a:cs typeface="Georgia"/>
                <a:sym typeface="Georgia"/>
              </a:rPr>
              <a:t> </a:t>
            </a:r>
            <a:endParaRPr sz="2800" baseline="-25000">
              <a:solidFill>
                <a:srgbClr val="002060"/>
              </a:solidFill>
              <a:latin typeface="Georgia"/>
              <a:ea typeface="Georgia"/>
              <a:cs typeface="Georgia"/>
              <a:sym typeface="Georgia"/>
            </a:endParaRPr>
          </a:p>
        </p:txBody>
      </p:sp>
      <p:sp>
        <p:nvSpPr>
          <p:cNvPr id="350" name="Google Shape;350;p27"/>
          <p:cNvSpPr/>
          <p:nvPr/>
        </p:nvSpPr>
        <p:spPr>
          <a:xfrm>
            <a:off x="5099900" y="5840425"/>
            <a:ext cx="3524100" cy="523800"/>
          </a:xfrm>
          <a:prstGeom prst="rect">
            <a:avLst/>
          </a:prstGeom>
          <a:solidFill>
            <a:srgbClr val="FEF8C1"/>
          </a:solidFill>
          <a:ln w="28575"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rgbClr val="002060"/>
                </a:solidFill>
                <a:latin typeface="Georgia"/>
                <a:ea typeface="Georgia"/>
                <a:cs typeface="Georgia"/>
                <a:sym typeface="Georgia"/>
              </a:rPr>
              <a:t>= </a:t>
            </a:r>
            <a:r>
              <a:rPr lang="en-US" sz="2800" b="1">
                <a:solidFill>
                  <a:srgbClr val="002060"/>
                </a:solidFill>
                <a:latin typeface="Georgia"/>
                <a:ea typeface="Georgia"/>
                <a:cs typeface="Georgia"/>
                <a:sym typeface="Georgia"/>
              </a:rPr>
              <a:t>-</a:t>
            </a:r>
            <a:r>
              <a:rPr lang="en-US" sz="2800">
                <a:solidFill>
                  <a:srgbClr val="002060"/>
                </a:solidFill>
                <a:latin typeface="Georgia"/>
                <a:ea typeface="Georgia"/>
                <a:cs typeface="Georgia"/>
                <a:sym typeface="Georgia"/>
              </a:rPr>
              <a:t>47.8 kJ/mol AgF</a:t>
            </a:r>
            <a:r>
              <a:rPr lang="en-US" sz="2800" baseline="-25000">
                <a:solidFill>
                  <a:srgbClr val="002060"/>
                </a:solidFill>
                <a:latin typeface="Georgia"/>
                <a:ea typeface="Georgia"/>
                <a:cs typeface="Georgia"/>
                <a:sym typeface="Georgia"/>
              </a:rPr>
              <a:t>2</a:t>
            </a:r>
            <a:r>
              <a:rPr lang="en-US" sz="2800" i="1">
                <a:solidFill>
                  <a:srgbClr val="002060"/>
                </a:solidFill>
                <a:latin typeface="Georgia"/>
                <a:ea typeface="Georgia"/>
                <a:cs typeface="Georgia"/>
                <a:sym typeface="Georgia"/>
              </a:rPr>
              <a:t> </a:t>
            </a:r>
            <a:endParaRPr sz="2800" baseline="-25000">
              <a:solidFill>
                <a:srgbClr val="002060"/>
              </a:solidFill>
              <a:latin typeface="Georgia"/>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1"/>
                                        </p:tgtEl>
                                        <p:attrNameLst>
                                          <p:attrName>style.visibility</p:attrName>
                                        </p:attrNameLst>
                                      </p:cBhvr>
                                      <p:to>
                                        <p:strVal val="visible"/>
                                      </p:to>
                                    </p:set>
                                    <p:animEffect transition="in" filter="fade">
                                      <p:cBhvr>
                                        <p:cTn id="7" dur="2000"/>
                                        <p:tgtEl>
                                          <p:spTgt spid="3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2"/>
                                        </p:tgtEl>
                                        <p:attrNameLst>
                                          <p:attrName>style.visibility</p:attrName>
                                        </p:attrNameLst>
                                      </p:cBhvr>
                                      <p:to>
                                        <p:strVal val="visible"/>
                                      </p:to>
                                    </p:set>
                                    <p:animEffect transition="in" filter="fade">
                                      <p:cBhvr>
                                        <p:cTn id="12" dur="2000"/>
                                        <p:tgtEl>
                                          <p:spTgt spid="34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3"/>
                                        </p:tgtEl>
                                        <p:attrNameLst>
                                          <p:attrName>style.visibility</p:attrName>
                                        </p:attrNameLst>
                                      </p:cBhvr>
                                      <p:to>
                                        <p:strVal val="visible"/>
                                      </p:to>
                                    </p:set>
                                    <p:animEffect transition="in" filter="fade">
                                      <p:cBhvr>
                                        <p:cTn id="17" dur="2000"/>
                                        <p:tgtEl>
                                          <p:spTgt spid="34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4"/>
                                        </p:tgtEl>
                                        <p:attrNameLst>
                                          <p:attrName>style.visibility</p:attrName>
                                        </p:attrNameLst>
                                      </p:cBhvr>
                                      <p:to>
                                        <p:strVal val="visible"/>
                                      </p:to>
                                    </p:set>
                                    <p:animEffect transition="in" filter="fade">
                                      <p:cBhvr>
                                        <p:cTn id="22" dur="2000"/>
                                        <p:tgtEl>
                                          <p:spTgt spid="34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46"/>
                                        </p:tgtEl>
                                        <p:attrNameLst>
                                          <p:attrName>style.visibility</p:attrName>
                                        </p:attrNameLst>
                                      </p:cBhvr>
                                      <p:to>
                                        <p:strVal val="visible"/>
                                      </p:to>
                                    </p:set>
                                    <p:animEffect transition="in" filter="fade">
                                      <p:cBhvr>
                                        <p:cTn id="27" dur="2000"/>
                                        <p:tgtEl>
                                          <p:spTgt spid="34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45"/>
                                        </p:tgtEl>
                                        <p:attrNameLst>
                                          <p:attrName>style.visibility</p:attrName>
                                        </p:attrNameLst>
                                      </p:cBhvr>
                                      <p:to>
                                        <p:strVal val="visible"/>
                                      </p:to>
                                    </p:set>
                                    <p:animEffect transition="in" filter="fade">
                                      <p:cBhvr>
                                        <p:cTn id="32" dur="2000"/>
                                        <p:tgtEl>
                                          <p:spTgt spid="345"/>
                                        </p:tgtEl>
                                      </p:cBhvr>
                                    </p:animEffect>
                                  </p:childTnLst>
                                </p:cTn>
                              </p:par>
                            </p:childTnLst>
                          </p:cTn>
                        </p:par>
                        <p:par>
                          <p:cTn id="33" fill="hold">
                            <p:stCondLst>
                              <p:cond delay="2000"/>
                            </p:stCondLst>
                            <p:childTnLst>
                              <p:par>
                                <p:cTn id="34" presetID="10" presetClass="exit" presetSubtype="0" fill="hold" nodeType="afterEffect">
                                  <p:stCondLst>
                                    <p:cond delay="0"/>
                                  </p:stCondLst>
                                  <p:childTnLst>
                                    <p:animEffect transition="out" filter="fade">
                                      <p:cBhvr>
                                        <p:cTn id="35" dur="2000"/>
                                        <p:tgtEl>
                                          <p:spTgt spid="342"/>
                                        </p:tgtEl>
                                      </p:cBhvr>
                                    </p:animEffect>
                                    <p:set>
                                      <p:cBhvr>
                                        <p:cTn id="36" dur="1" fill="hold">
                                          <p:stCondLst>
                                            <p:cond delay="2000"/>
                                          </p:stCondLst>
                                        </p:cTn>
                                        <p:tgtEl>
                                          <p:spTgt spid="342"/>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2000"/>
                                        <p:tgtEl>
                                          <p:spTgt spid="341"/>
                                        </p:tgtEl>
                                      </p:cBhvr>
                                    </p:animEffect>
                                    <p:set>
                                      <p:cBhvr>
                                        <p:cTn id="39" dur="1" fill="hold">
                                          <p:stCondLst>
                                            <p:cond delay="2000"/>
                                          </p:stCondLst>
                                        </p:cTn>
                                        <p:tgtEl>
                                          <p:spTgt spid="341"/>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47"/>
                                        </p:tgtEl>
                                        <p:attrNameLst>
                                          <p:attrName>style.visibility</p:attrName>
                                        </p:attrNameLst>
                                      </p:cBhvr>
                                      <p:to>
                                        <p:strVal val="visible"/>
                                      </p:to>
                                    </p:set>
                                    <p:animEffect transition="in" filter="fade">
                                      <p:cBhvr>
                                        <p:cTn id="44" dur="2000"/>
                                        <p:tgtEl>
                                          <p:spTgt spid="347"/>
                                        </p:tgtEl>
                                      </p:cBhvr>
                                    </p:animEffect>
                                  </p:childTnLst>
                                </p:cTn>
                              </p:par>
                              <p:par>
                                <p:cTn id="45" presetID="10" presetClass="entr" presetSubtype="0" fill="hold" nodeType="withEffect">
                                  <p:stCondLst>
                                    <p:cond delay="0"/>
                                  </p:stCondLst>
                                  <p:childTnLst>
                                    <p:set>
                                      <p:cBhvr>
                                        <p:cTn id="46" dur="1" fill="hold">
                                          <p:stCondLst>
                                            <p:cond delay="0"/>
                                          </p:stCondLst>
                                        </p:cTn>
                                        <p:tgtEl>
                                          <p:spTgt spid="348"/>
                                        </p:tgtEl>
                                        <p:attrNameLst>
                                          <p:attrName>style.visibility</p:attrName>
                                        </p:attrNameLst>
                                      </p:cBhvr>
                                      <p:to>
                                        <p:strVal val="visible"/>
                                      </p:to>
                                    </p:set>
                                    <p:animEffect transition="in" filter="fade">
                                      <p:cBhvr>
                                        <p:cTn id="47" dur="2000"/>
                                        <p:tgtEl>
                                          <p:spTgt spid="34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49"/>
                                        </p:tgtEl>
                                        <p:attrNameLst>
                                          <p:attrName>style.visibility</p:attrName>
                                        </p:attrNameLst>
                                      </p:cBhvr>
                                      <p:to>
                                        <p:strVal val="visible"/>
                                      </p:to>
                                    </p:set>
                                    <p:animEffect transition="in" filter="fade">
                                      <p:cBhvr>
                                        <p:cTn id="52" dur="2000"/>
                                        <p:tgtEl>
                                          <p:spTgt spid="34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50"/>
                                        </p:tgtEl>
                                        <p:attrNameLst>
                                          <p:attrName>style.visibility</p:attrName>
                                        </p:attrNameLst>
                                      </p:cBhvr>
                                      <p:to>
                                        <p:strVal val="visible"/>
                                      </p:to>
                                    </p:set>
                                    <p:animEffect transition="in" filter="fade">
                                      <p:cBhvr>
                                        <p:cTn id="57" dur="2000"/>
                                        <p:tgtEl>
                                          <p:spTgt spid="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355"/>
        <p:cNvGrpSpPr/>
        <p:nvPr/>
      </p:nvGrpSpPr>
      <p:grpSpPr>
        <a:xfrm>
          <a:off x="0" y="0"/>
          <a:ext cx="0" cy="0"/>
          <a:chOff x="0" y="0"/>
          <a:chExt cx="0" cy="0"/>
        </a:xfrm>
      </p:grpSpPr>
      <p:sp>
        <p:nvSpPr>
          <p:cNvPr id="356" name="Google Shape;356;p28"/>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6.2 Enthalpy</a:t>
            </a:r>
            <a:endParaRPr sz="3300" b="0" i="1" u="none" strike="noStrike" cap="none">
              <a:solidFill>
                <a:srgbClr val="7B9899"/>
              </a:solidFill>
              <a:latin typeface="Georgia"/>
              <a:ea typeface="Georgia"/>
              <a:cs typeface="Georgia"/>
              <a:sym typeface="Georgia"/>
            </a:endParaRPr>
          </a:p>
        </p:txBody>
      </p:sp>
      <p:sp>
        <p:nvSpPr>
          <p:cNvPr id="357" name="Google Shape;357;p2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8" name="Google Shape;358;p2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9" name="Google Shape;359;p28"/>
          <p:cNvSpPr txBox="1"/>
          <p:nvPr/>
        </p:nvSpPr>
        <p:spPr>
          <a:xfrm>
            <a:off x="3657600" y="2362200"/>
            <a:ext cx="2286000" cy="609600"/>
          </a:xfrm>
          <a:prstGeom prst="rect">
            <a:avLst/>
          </a:prstGeom>
          <a:solidFill>
            <a:srgbClr val="D8D8D8"/>
          </a:solidFill>
          <a:ln w="28575" cap="flat" cmpd="sng">
            <a:solidFill>
              <a:schemeClr val="dk1"/>
            </a:solidFill>
            <a:prstDash val="solid"/>
            <a:miter lim="8000"/>
            <a:headEnd type="none" w="sm" len="sm"/>
            <a:tailEnd type="none" w="sm" len="sm"/>
          </a:ln>
        </p:spPr>
        <p:txBody>
          <a:bodyPr spcFirstLastPara="1" wrap="square" lIns="91425" tIns="45700" rIns="91425" bIns="45700" anchor="ctr" anchorCtr="1">
            <a:noAutofit/>
          </a:bodyPr>
          <a:lstStyle/>
          <a:p>
            <a:pPr marL="273050" marR="0" lvl="0" indent="-273050" algn="l" rtl="0">
              <a:spcBef>
                <a:spcPts val="0"/>
              </a:spcBef>
              <a:spcAft>
                <a:spcPts val="0"/>
              </a:spcAft>
              <a:buNone/>
            </a:pPr>
            <a:r>
              <a:rPr lang="en-US" sz="3600">
                <a:solidFill>
                  <a:schemeClr val="dk1"/>
                </a:solidFill>
                <a:latin typeface="Noto Sans Symbols"/>
                <a:ea typeface="Noto Sans Symbols"/>
                <a:cs typeface="Noto Sans Symbols"/>
                <a:sym typeface="Noto Sans Symbols"/>
              </a:rPr>
              <a:t>Δ</a:t>
            </a:r>
            <a:r>
              <a:rPr lang="en-US" sz="3600" i="1">
                <a:solidFill>
                  <a:schemeClr val="dk1"/>
                </a:solidFill>
                <a:latin typeface="Georgia"/>
                <a:ea typeface="Georgia"/>
                <a:cs typeface="Georgia"/>
                <a:sym typeface="Georgia"/>
              </a:rPr>
              <a:t>H  =  q</a:t>
            </a:r>
            <a:r>
              <a:rPr lang="en-US" sz="3600" baseline="-25000">
                <a:solidFill>
                  <a:schemeClr val="dk1"/>
                </a:solidFill>
                <a:latin typeface="Georgia"/>
                <a:ea typeface="Georgia"/>
                <a:cs typeface="Georgia"/>
                <a:sym typeface="Georgia"/>
              </a:rPr>
              <a:t>P</a:t>
            </a:r>
            <a:endParaRPr/>
          </a:p>
        </p:txBody>
      </p:sp>
      <p:sp>
        <p:nvSpPr>
          <p:cNvPr id="360" name="Google Shape;360;p28"/>
          <p:cNvSpPr txBox="1">
            <a:spLocks noGrp="1"/>
          </p:cNvSpPr>
          <p:nvPr>
            <p:ph type="body" idx="1"/>
          </p:nvPr>
        </p:nvSpPr>
        <p:spPr>
          <a:xfrm>
            <a:off x="301625" y="1447800"/>
            <a:ext cx="8504238" cy="45720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At constant pressure, a system’s enthalpy change equals the energy flow as heat:</a:t>
            </a:r>
            <a:endParaRPr/>
          </a:p>
          <a:p>
            <a:pPr marL="273050" marR="0" lvl="0" indent="-12731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a:p>
            <a:pPr marL="273050" marR="0" lvl="0" indent="-273050" algn="l" rtl="0">
              <a:spcBef>
                <a:spcPts val="540"/>
              </a:spcBef>
              <a:spcAft>
                <a:spcPts val="0"/>
              </a:spcAft>
              <a:buClr>
                <a:schemeClr val="accent1"/>
              </a:buClr>
              <a:buFont typeface="Noto Sans Symbols"/>
              <a:buNone/>
            </a:pPr>
            <a:endParaRPr sz="2700" b="0" i="0" u="none" strike="noStrike" cap="none">
              <a:solidFill>
                <a:schemeClr val="dk1"/>
              </a:solidFill>
              <a:latin typeface="Georgia"/>
              <a:ea typeface="Georgia"/>
              <a:cs typeface="Georgia"/>
              <a:sym typeface="Georgia"/>
            </a:endParaRPr>
          </a:p>
          <a:p>
            <a:pPr marL="273050" marR="0" lvl="0" indent="-273050" algn="l" rtl="0">
              <a:spcBef>
                <a:spcPts val="54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For a reaction at constant pressure, </a:t>
            </a:r>
            <a:r>
              <a:rPr lang="en-US" sz="2700" b="0" i="0" u="none" strike="noStrike" cap="none">
                <a:solidFill>
                  <a:schemeClr val="dk1"/>
                </a:solidFill>
                <a:latin typeface="Noto Sans Symbols"/>
                <a:ea typeface="Noto Sans Symbols"/>
                <a:cs typeface="Noto Sans Symbols"/>
                <a:sym typeface="Noto Sans Symbols"/>
              </a:rPr>
              <a:t>Δ</a:t>
            </a:r>
            <a:r>
              <a:rPr lang="en-US" sz="2700" b="0" i="1" u="none" strike="noStrike" cap="none">
                <a:solidFill>
                  <a:schemeClr val="dk1"/>
                </a:solidFill>
                <a:latin typeface="Georgia"/>
                <a:ea typeface="Georgia"/>
                <a:cs typeface="Georgia"/>
                <a:sym typeface="Georgia"/>
              </a:rPr>
              <a:t>H</a:t>
            </a:r>
            <a:r>
              <a:rPr lang="en-US" sz="2700" b="0" i="0" u="none" strike="noStrike" cap="none">
                <a:solidFill>
                  <a:schemeClr val="dk1"/>
                </a:solidFill>
                <a:latin typeface="Georgia"/>
                <a:ea typeface="Georgia"/>
                <a:cs typeface="Georgia"/>
                <a:sym typeface="Georgia"/>
              </a:rPr>
              <a:t> is given by:</a:t>
            </a:r>
            <a:endParaRPr/>
          </a:p>
          <a:p>
            <a:pPr marL="273050" marR="0" lvl="0" indent="-273050" algn="l" rtl="0">
              <a:spcBef>
                <a:spcPts val="540"/>
              </a:spcBef>
              <a:spcAft>
                <a:spcPts val="0"/>
              </a:spcAft>
              <a:buClr>
                <a:schemeClr val="accent1"/>
              </a:buClr>
              <a:buFont typeface="Noto Sans Symbols"/>
              <a:buNone/>
            </a:pPr>
            <a:endParaRPr sz="2700" b="0" i="0" u="none" strike="noStrike" cap="none">
              <a:solidFill>
                <a:schemeClr val="dk1"/>
              </a:solidFill>
              <a:latin typeface="Georgia"/>
              <a:ea typeface="Georgia"/>
              <a:cs typeface="Georgia"/>
              <a:sym typeface="Georgia"/>
            </a:endParaRPr>
          </a:p>
          <a:p>
            <a:pPr marL="273050" marR="0" lvl="0" indent="-273050" algn="l" rtl="0">
              <a:spcBef>
                <a:spcPts val="540"/>
              </a:spcBef>
              <a:spcAft>
                <a:spcPts val="0"/>
              </a:spcAft>
              <a:buClr>
                <a:schemeClr val="accent1"/>
              </a:buClr>
              <a:buFont typeface="Noto Sans Symbols"/>
              <a:buNone/>
            </a:pPr>
            <a:endParaRPr sz="2700" b="0" i="0" u="none" strike="noStrike" cap="none">
              <a:solidFill>
                <a:schemeClr val="dk1"/>
              </a:solidFill>
              <a:latin typeface="Georgia"/>
              <a:ea typeface="Georgia"/>
              <a:cs typeface="Georgia"/>
              <a:sym typeface="Georgia"/>
            </a:endParaRPr>
          </a:p>
          <a:p>
            <a:pPr marL="273050" marR="0" lvl="0" indent="-273050" algn="l" rtl="0">
              <a:spcBef>
                <a:spcPts val="54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If </a:t>
            </a:r>
            <a:r>
              <a:rPr lang="en-US" sz="2700" b="0" i="0" u="none" strike="noStrike" cap="none">
                <a:solidFill>
                  <a:schemeClr val="dk1"/>
                </a:solidFill>
                <a:latin typeface="Noto Sans Symbols"/>
                <a:ea typeface="Noto Sans Symbols"/>
                <a:cs typeface="Noto Sans Symbols"/>
                <a:sym typeface="Noto Sans Symbols"/>
              </a:rPr>
              <a:t>Δ</a:t>
            </a:r>
            <a:r>
              <a:rPr lang="en-US" sz="2700" b="0" i="1" u="none" strike="noStrike" cap="none">
                <a:solidFill>
                  <a:schemeClr val="dk1"/>
                </a:solidFill>
                <a:latin typeface="Georgia"/>
                <a:ea typeface="Georgia"/>
                <a:cs typeface="Georgia"/>
                <a:sym typeface="Georgia"/>
              </a:rPr>
              <a:t>H</a:t>
            </a:r>
            <a:r>
              <a:rPr lang="en-US" sz="2700" b="0" i="0" u="none" strike="noStrike" cap="none">
                <a:solidFill>
                  <a:schemeClr val="dk1"/>
                </a:solidFill>
                <a:latin typeface="Georgia"/>
                <a:ea typeface="Georgia"/>
                <a:cs typeface="Georgia"/>
                <a:sym typeface="Georgia"/>
              </a:rPr>
              <a:t> is positive, the reaction is endothermic.</a:t>
            </a:r>
            <a:endParaRPr/>
          </a:p>
          <a:p>
            <a:pPr marL="273050" marR="0" lvl="0" indent="-273050" algn="l" rtl="0">
              <a:spcBef>
                <a:spcPts val="54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If</a:t>
            </a:r>
            <a:r>
              <a:rPr lang="en-US" sz="2700" b="0" i="0" u="none" strike="noStrike" cap="none">
                <a:solidFill>
                  <a:schemeClr val="dk1"/>
                </a:solidFill>
                <a:latin typeface="Noto Sans Symbols"/>
                <a:ea typeface="Noto Sans Symbols"/>
                <a:cs typeface="Noto Sans Symbols"/>
                <a:sym typeface="Noto Sans Symbols"/>
              </a:rPr>
              <a:t> Δ</a:t>
            </a:r>
            <a:r>
              <a:rPr lang="en-US" sz="2700" b="0" i="1" u="none" strike="noStrike" cap="none">
                <a:solidFill>
                  <a:schemeClr val="dk1"/>
                </a:solidFill>
                <a:latin typeface="Georgia"/>
                <a:ea typeface="Georgia"/>
                <a:cs typeface="Georgia"/>
                <a:sym typeface="Georgia"/>
              </a:rPr>
              <a:t>H</a:t>
            </a:r>
            <a:r>
              <a:rPr lang="en-US" sz="2700" b="0" i="0" u="none" strike="noStrike" cap="none">
                <a:solidFill>
                  <a:schemeClr val="dk1"/>
                </a:solidFill>
                <a:latin typeface="Georgia"/>
                <a:ea typeface="Georgia"/>
                <a:cs typeface="Georgia"/>
                <a:sym typeface="Georgia"/>
              </a:rPr>
              <a:t> is negative, the reaction is exothermic.</a:t>
            </a:r>
            <a:endParaRPr/>
          </a:p>
        </p:txBody>
      </p:sp>
      <p:sp>
        <p:nvSpPr>
          <p:cNvPr id="361" name="Google Shape;361;p28"/>
          <p:cNvSpPr/>
          <p:nvPr/>
        </p:nvSpPr>
        <p:spPr>
          <a:xfrm>
            <a:off x="1295400" y="4038600"/>
            <a:ext cx="6518275" cy="646113"/>
          </a:xfrm>
          <a:prstGeom prst="rect">
            <a:avLst/>
          </a:prstGeom>
          <a:solidFill>
            <a:srgbClr val="FEF8C1"/>
          </a:solid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dk1"/>
                </a:solidFill>
                <a:latin typeface="Noto Sans Symbols"/>
                <a:ea typeface="Noto Sans Symbols"/>
                <a:cs typeface="Noto Sans Symbols"/>
                <a:sym typeface="Noto Sans Symbols"/>
              </a:rPr>
              <a:t>Δ</a:t>
            </a:r>
            <a:r>
              <a:rPr lang="en-US" sz="3600" i="1">
                <a:solidFill>
                  <a:schemeClr val="dk1"/>
                </a:solidFill>
                <a:latin typeface="Georgia"/>
                <a:ea typeface="Georgia"/>
                <a:cs typeface="Georgia"/>
                <a:sym typeface="Georgia"/>
              </a:rPr>
              <a:t>H</a:t>
            </a:r>
            <a:r>
              <a:rPr lang="en-US" sz="3600" baseline="-25000">
                <a:solidFill>
                  <a:schemeClr val="dk1"/>
                </a:solidFill>
                <a:latin typeface="Georgia"/>
                <a:ea typeface="Georgia"/>
                <a:cs typeface="Georgia"/>
                <a:sym typeface="Georgia"/>
              </a:rPr>
              <a:t>reaction</a:t>
            </a:r>
            <a:r>
              <a:rPr lang="en-US" sz="3600" i="1">
                <a:solidFill>
                  <a:schemeClr val="dk1"/>
                </a:solidFill>
                <a:latin typeface="Georgia"/>
                <a:ea typeface="Georgia"/>
                <a:cs typeface="Georgia"/>
                <a:sym typeface="Georgia"/>
              </a:rPr>
              <a:t>  =  H</a:t>
            </a:r>
            <a:r>
              <a:rPr lang="en-US" sz="3600" baseline="-25000">
                <a:solidFill>
                  <a:schemeClr val="dk1"/>
                </a:solidFill>
                <a:latin typeface="Georgia"/>
                <a:ea typeface="Georgia"/>
                <a:cs typeface="Georgia"/>
                <a:sym typeface="Georgia"/>
              </a:rPr>
              <a:t>products</a:t>
            </a:r>
            <a:r>
              <a:rPr lang="en-US" sz="3600" i="1">
                <a:solidFill>
                  <a:schemeClr val="dk1"/>
                </a:solidFill>
                <a:latin typeface="Georgia"/>
                <a:ea typeface="Georgia"/>
                <a:cs typeface="Georgia"/>
                <a:sym typeface="Georgia"/>
              </a:rPr>
              <a:t>  -  H</a:t>
            </a:r>
            <a:r>
              <a:rPr lang="en-US" sz="3600" baseline="-25000">
                <a:solidFill>
                  <a:schemeClr val="dk1"/>
                </a:solidFill>
                <a:latin typeface="Georgia"/>
                <a:ea typeface="Georgia"/>
                <a:cs typeface="Georgia"/>
                <a:sym typeface="Georgia"/>
              </a:rPr>
              <a:t>reactants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0">
                                            <p:txEl>
                                              <p:pRg st="0" end="0"/>
                                            </p:txEl>
                                          </p:spTgt>
                                        </p:tgtEl>
                                        <p:attrNameLst>
                                          <p:attrName>style.visibility</p:attrName>
                                        </p:attrNameLst>
                                      </p:cBhvr>
                                      <p:to>
                                        <p:strVal val="visible"/>
                                      </p:to>
                                    </p:set>
                                    <p:animEffect transition="in" filter="fade">
                                      <p:cBhvr>
                                        <p:cTn id="7" dur="2000"/>
                                        <p:tgtEl>
                                          <p:spTgt spid="36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60">
                                            <p:txEl>
                                              <p:pRg st="1" end="1"/>
                                            </p:txEl>
                                          </p:spTgt>
                                        </p:tgtEl>
                                        <p:attrNameLst>
                                          <p:attrName>style.visibility</p:attrName>
                                        </p:attrNameLst>
                                      </p:cBhvr>
                                      <p:to>
                                        <p:strVal val="visible"/>
                                      </p:to>
                                    </p:set>
                                    <p:animEffect transition="in" filter="fade">
                                      <p:cBhvr>
                                        <p:cTn id="10" dur="2000"/>
                                        <p:tgtEl>
                                          <p:spTgt spid="36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60">
                                            <p:txEl>
                                              <p:pRg st="2" end="2"/>
                                            </p:txEl>
                                          </p:spTgt>
                                        </p:tgtEl>
                                        <p:attrNameLst>
                                          <p:attrName>style.visibility</p:attrName>
                                        </p:attrNameLst>
                                      </p:cBhvr>
                                      <p:to>
                                        <p:strVal val="visible"/>
                                      </p:to>
                                    </p:set>
                                    <p:animEffect transition="in" filter="fade">
                                      <p:cBhvr>
                                        <p:cTn id="13" dur="2000"/>
                                        <p:tgtEl>
                                          <p:spTgt spid="36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60">
                                            <p:txEl>
                                              <p:pRg st="3" end="3"/>
                                            </p:txEl>
                                          </p:spTgt>
                                        </p:tgtEl>
                                        <p:attrNameLst>
                                          <p:attrName>style.visibility</p:attrName>
                                        </p:attrNameLst>
                                      </p:cBhvr>
                                      <p:to>
                                        <p:strVal val="visible"/>
                                      </p:to>
                                    </p:set>
                                    <p:animEffect transition="in" filter="fade">
                                      <p:cBhvr>
                                        <p:cTn id="16" dur="2000"/>
                                        <p:tgtEl>
                                          <p:spTgt spid="36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60">
                                            <p:txEl>
                                              <p:pRg st="4" end="4"/>
                                            </p:txEl>
                                          </p:spTgt>
                                        </p:tgtEl>
                                        <p:attrNameLst>
                                          <p:attrName>style.visibility</p:attrName>
                                        </p:attrNameLst>
                                      </p:cBhvr>
                                      <p:to>
                                        <p:strVal val="visible"/>
                                      </p:to>
                                    </p:set>
                                    <p:animEffect transition="in" filter="fade">
                                      <p:cBhvr>
                                        <p:cTn id="19" dur="2000"/>
                                        <p:tgtEl>
                                          <p:spTgt spid="360">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60">
                                            <p:txEl>
                                              <p:pRg st="5" end="5"/>
                                            </p:txEl>
                                          </p:spTgt>
                                        </p:tgtEl>
                                        <p:attrNameLst>
                                          <p:attrName>style.visibility</p:attrName>
                                        </p:attrNameLst>
                                      </p:cBhvr>
                                      <p:to>
                                        <p:strVal val="visible"/>
                                      </p:to>
                                    </p:set>
                                    <p:animEffect transition="in" filter="fade">
                                      <p:cBhvr>
                                        <p:cTn id="22" dur="2000"/>
                                        <p:tgtEl>
                                          <p:spTgt spid="360">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60">
                                            <p:txEl>
                                              <p:pRg st="6" end="6"/>
                                            </p:txEl>
                                          </p:spTgt>
                                        </p:tgtEl>
                                        <p:attrNameLst>
                                          <p:attrName>style.visibility</p:attrName>
                                        </p:attrNameLst>
                                      </p:cBhvr>
                                      <p:to>
                                        <p:strVal val="visible"/>
                                      </p:to>
                                    </p:set>
                                    <p:animEffect transition="in" filter="fade">
                                      <p:cBhvr>
                                        <p:cTn id="25" dur="2000"/>
                                        <p:tgtEl>
                                          <p:spTgt spid="360">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60">
                                            <p:txEl>
                                              <p:pRg st="7" end="7"/>
                                            </p:txEl>
                                          </p:spTgt>
                                        </p:tgtEl>
                                        <p:attrNameLst>
                                          <p:attrName>style.visibility</p:attrName>
                                        </p:attrNameLst>
                                      </p:cBhvr>
                                      <p:to>
                                        <p:strVal val="visible"/>
                                      </p:to>
                                    </p:set>
                                    <p:animEffect transition="in" filter="fade">
                                      <p:cBhvr>
                                        <p:cTn id="28" dur="2000"/>
                                        <p:tgtEl>
                                          <p:spTgt spid="360">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61"/>
                                        </p:tgtEl>
                                        <p:attrNameLst>
                                          <p:attrName>style.visibility</p:attrName>
                                        </p:attrNameLst>
                                      </p:cBhvr>
                                      <p:to>
                                        <p:strVal val="visible"/>
                                      </p:to>
                                    </p:set>
                                    <p:animEffect transition="in" filter="fade">
                                      <p:cBhvr>
                                        <p:cTn id="33" dur="2000"/>
                                        <p:tgtEl>
                                          <p:spTgt spid="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366"/>
        <p:cNvGrpSpPr/>
        <p:nvPr/>
      </p:nvGrpSpPr>
      <p:grpSpPr>
        <a:xfrm>
          <a:off x="0" y="0"/>
          <a:ext cx="0" cy="0"/>
          <a:chOff x="0" y="0"/>
          <a:chExt cx="0" cy="0"/>
        </a:xfrm>
      </p:grpSpPr>
      <p:sp>
        <p:nvSpPr>
          <p:cNvPr id="367" name="Google Shape;367;p29"/>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6.3 Calculating </a:t>
            </a:r>
            <a:r>
              <a:rPr lang="en-US" sz="3300" b="0" i="0" u="none" strike="noStrike" cap="none">
                <a:solidFill>
                  <a:srgbClr val="7A9798"/>
                </a:solidFill>
                <a:latin typeface="Noto Sans Symbols"/>
                <a:ea typeface="Noto Sans Symbols"/>
                <a:cs typeface="Noto Sans Symbols"/>
                <a:sym typeface="Noto Sans Symbols"/>
              </a:rPr>
              <a:t>Δ</a:t>
            </a:r>
            <a:r>
              <a:rPr lang="en-US" sz="3300" b="0" i="1" u="none" strike="noStrike" cap="none">
                <a:solidFill>
                  <a:srgbClr val="7A9798"/>
                </a:solidFill>
                <a:latin typeface="Georgia"/>
                <a:ea typeface="Georgia"/>
                <a:cs typeface="Georgia"/>
                <a:sym typeface="Georgia"/>
              </a:rPr>
              <a:t>H</a:t>
            </a:r>
            <a:r>
              <a:rPr lang="en-US" sz="3300" b="0" i="0" u="none" strike="noStrike" cap="none" baseline="-25000">
                <a:solidFill>
                  <a:srgbClr val="7A9798"/>
                </a:solidFill>
                <a:latin typeface="Georgia"/>
                <a:ea typeface="Georgia"/>
                <a:cs typeface="Georgia"/>
                <a:sym typeface="Georgia"/>
              </a:rPr>
              <a:t>reaction</a:t>
            </a:r>
            <a:endParaRPr sz="3300" b="0" i="1" u="none" strike="noStrike" cap="none">
              <a:solidFill>
                <a:srgbClr val="7B9899"/>
              </a:solidFill>
              <a:latin typeface="Georgia"/>
              <a:ea typeface="Georgia"/>
              <a:cs typeface="Georgia"/>
              <a:sym typeface="Georgia"/>
            </a:endParaRPr>
          </a:p>
        </p:txBody>
      </p:sp>
      <p:sp>
        <p:nvSpPr>
          <p:cNvPr id="368" name="Google Shape;368;p29"/>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69" name="Google Shape;369;p29"/>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0" name="Google Shape;370;p29"/>
          <p:cNvSpPr txBox="1"/>
          <p:nvPr/>
        </p:nvSpPr>
        <p:spPr>
          <a:xfrm>
            <a:off x="301625" y="1447800"/>
            <a:ext cx="8504238" cy="9144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a:solidFill>
                  <a:schemeClr val="dk1"/>
                </a:solidFill>
                <a:latin typeface="Georgia"/>
                <a:ea typeface="Georgia"/>
                <a:cs typeface="Georgia"/>
                <a:sym typeface="Georgia"/>
              </a:rPr>
              <a:t>There are </a:t>
            </a:r>
            <a:r>
              <a:rPr lang="en-US" sz="2700" b="1">
                <a:solidFill>
                  <a:schemeClr val="dk1"/>
                </a:solidFill>
                <a:latin typeface="Georgia"/>
                <a:ea typeface="Georgia"/>
                <a:cs typeface="Georgia"/>
                <a:sym typeface="Georgia"/>
              </a:rPr>
              <a:t>three</a:t>
            </a:r>
            <a:r>
              <a:rPr lang="en-US" sz="2700">
                <a:solidFill>
                  <a:schemeClr val="dk1"/>
                </a:solidFill>
                <a:latin typeface="Georgia"/>
                <a:ea typeface="Georgia"/>
                <a:cs typeface="Georgia"/>
                <a:sym typeface="Georgia"/>
              </a:rPr>
              <a:t> quantitative relationships between a chemical equation and </a:t>
            </a:r>
            <a:r>
              <a:rPr lang="en-US" sz="2700">
                <a:solidFill>
                  <a:schemeClr val="dk1"/>
                </a:solidFill>
                <a:latin typeface="Noto Sans Symbols"/>
                <a:ea typeface="Noto Sans Symbols"/>
                <a:cs typeface="Noto Sans Symbols"/>
                <a:sym typeface="Noto Sans Symbols"/>
              </a:rPr>
              <a:t>Δ</a:t>
            </a:r>
            <a:r>
              <a:rPr lang="en-US" sz="2700" i="1">
                <a:solidFill>
                  <a:schemeClr val="dk1"/>
                </a:solidFill>
                <a:latin typeface="Georgia"/>
                <a:ea typeface="Georgia"/>
                <a:cs typeface="Georgia"/>
                <a:sym typeface="Georgia"/>
              </a:rPr>
              <a:t>H</a:t>
            </a:r>
            <a:r>
              <a:rPr lang="en-US" sz="2700">
                <a:solidFill>
                  <a:schemeClr val="dk1"/>
                </a:solidFill>
                <a:latin typeface="Arial"/>
                <a:ea typeface="Arial"/>
                <a:cs typeface="Arial"/>
                <a:sym typeface="Arial"/>
              </a:rPr>
              <a:t>:</a:t>
            </a:r>
            <a:endParaRPr sz="2700" i="1">
              <a:solidFill>
                <a:schemeClr val="dk1"/>
              </a:solidFill>
              <a:latin typeface="Georgia"/>
              <a:ea typeface="Georgia"/>
              <a:cs typeface="Georgia"/>
              <a:sym typeface="Georgia"/>
            </a:endParaRPr>
          </a:p>
        </p:txBody>
      </p:sp>
      <p:sp>
        <p:nvSpPr>
          <p:cNvPr id="371" name="Google Shape;371;p29"/>
          <p:cNvSpPr txBox="1"/>
          <p:nvPr/>
        </p:nvSpPr>
        <p:spPr>
          <a:xfrm>
            <a:off x="103188" y="2362200"/>
            <a:ext cx="8888412" cy="914400"/>
          </a:xfrm>
          <a:prstGeom prst="rect">
            <a:avLst/>
          </a:prstGeom>
          <a:noFill/>
          <a:ln>
            <a:noFill/>
          </a:ln>
        </p:spPr>
        <p:txBody>
          <a:bodyPr spcFirstLastPara="1" wrap="square" lIns="91425" tIns="45700" rIns="91425" bIns="45700" anchor="t" anchorCtr="0">
            <a:noAutofit/>
          </a:bodyPr>
          <a:lstStyle/>
          <a:p>
            <a:pPr marL="730250" marR="0" lvl="1" indent="-273050" algn="l" rtl="0">
              <a:spcBef>
                <a:spcPts val="0"/>
              </a:spcBef>
              <a:spcAft>
                <a:spcPts val="0"/>
              </a:spcAft>
              <a:buNone/>
            </a:pPr>
            <a:r>
              <a:rPr lang="en-US" sz="2400" b="0" i="0" u="none" strike="noStrike" cap="none">
                <a:solidFill>
                  <a:srgbClr val="C00000"/>
                </a:solidFill>
                <a:latin typeface="Georgia"/>
                <a:ea typeface="Georgia"/>
                <a:cs typeface="Georgia"/>
                <a:sym typeface="Georgia"/>
              </a:rPr>
              <a:t>1)  If a chemical equation is multiplied by some integer, </a:t>
            </a:r>
            <a:r>
              <a:rPr lang="en-US" sz="2400" b="0" i="0" u="none" strike="noStrike" cap="none">
                <a:solidFill>
                  <a:srgbClr val="C00000"/>
                </a:solidFill>
                <a:latin typeface="Noto Sans Symbols"/>
                <a:ea typeface="Noto Sans Symbols"/>
                <a:cs typeface="Noto Sans Symbols"/>
                <a:sym typeface="Noto Sans Symbols"/>
              </a:rPr>
              <a:t>Δ</a:t>
            </a:r>
            <a:r>
              <a:rPr lang="en-US" sz="2400" b="0" i="1" u="none" strike="noStrike" cap="none">
                <a:solidFill>
                  <a:srgbClr val="C00000"/>
                </a:solidFill>
                <a:latin typeface="Georgia"/>
                <a:ea typeface="Georgia"/>
                <a:cs typeface="Georgia"/>
                <a:sym typeface="Georgia"/>
              </a:rPr>
              <a:t>H </a:t>
            </a:r>
            <a:r>
              <a:rPr lang="en-US" sz="2400" b="0" i="0" u="none" strike="noStrike" cap="none">
                <a:solidFill>
                  <a:srgbClr val="C00000"/>
                </a:solidFill>
                <a:latin typeface="Georgia"/>
                <a:ea typeface="Georgia"/>
                <a:cs typeface="Georgia"/>
                <a:sym typeface="Georgia"/>
              </a:rPr>
              <a:t>is 	also multiplied by the same integer</a:t>
            </a:r>
            <a:r>
              <a:rPr lang="en-US" sz="2400" b="0" i="0" u="none" strike="noStrike" cap="none">
                <a:solidFill>
                  <a:srgbClr val="C00000"/>
                </a:solidFill>
                <a:latin typeface="Arial"/>
                <a:ea typeface="Arial"/>
                <a:cs typeface="Arial"/>
                <a:sym typeface="Arial"/>
              </a:rPr>
              <a:t>.</a:t>
            </a:r>
            <a:endParaRPr sz="2400" b="0" i="0" u="none" strike="noStrike" cap="none">
              <a:solidFill>
                <a:srgbClr val="C00000"/>
              </a:solidFill>
              <a:latin typeface="Georgia"/>
              <a:ea typeface="Georgia"/>
              <a:cs typeface="Georgia"/>
              <a:sym typeface="Georgia"/>
            </a:endParaRPr>
          </a:p>
        </p:txBody>
      </p:sp>
      <p:sp>
        <p:nvSpPr>
          <p:cNvPr id="372" name="Google Shape;372;p29"/>
          <p:cNvSpPr txBox="1"/>
          <p:nvPr/>
        </p:nvSpPr>
        <p:spPr>
          <a:xfrm>
            <a:off x="76200" y="4800600"/>
            <a:ext cx="8888413" cy="1066800"/>
          </a:xfrm>
          <a:prstGeom prst="rect">
            <a:avLst/>
          </a:prstGeom>
          <a:noFill/>
          <a:ln>
            <a:noFill/>
          </a:ln>
        </p:spPr>
        <p:txBody>
          <a:bodyPr spcFirstLastPara="1" wrap="square" lIns="91425" tIns="45700" rIns="91425" bIns="45700" anchor="t" anchorCtr="0">
            <a:noAutofit/>
          </a:bodyPr>
          <a:lstStyle/>
          <a:p>
            <a:pPr marL="730250" marR="0" lvl="1" indent="-273050" algn="l" rtl="0">
              <a:spcBef>
                <a:spcPts val="0"/>
              </a:spcBef>
              <a:spcAft>
                <a:spcPts val="0"/>
              </a:spcAft>
              <a:buNone/>
            </a:pPr>
            <a:r>
              <a:rPr lang="en-US" sz="2400" b="0" i="0" u="none" strike="noStrike" cap="none">
                <a:solidFill>
                  <a:srgbClr val="0000FF"/>
                </a:solidFill>
                <a:latin typeface="Georgia"/>
                <a:ea typeface="Georgia"/>
                <a:cs typeface="Georgia"/>
                <a:sym typeface="Georgia"/>
              </a:rPr>
              <a:t>2)  If a chemical equation is reversed, then </a:t>
            </a:r>
            <a:r>
              <a:rPr lang="en-US" sz="2400" b="0" i="0" u="none" strike="noStrike" cap="none">
                <a:solidFill>
                  <a:srgbClr val="0000FF"/>
                </a:solidFill>
                <a:latin typeface="Noto Sans Symbols"/>
                <a:ea typeface="Noto Sans Symbols"/>
                <a:cs typeface="Noto Sans Symbols"/>
                <a:sym typeface="Noto Sans Symbols"/>
              </a:rPr>
              <a:t>Δ</a:t>
            </a:r>
            <a:r>
              <a:rPr lang="en-US" sz="2400" b="0" i="1" u="none" strike="noStrike" cap="none">
                <a:solidFill>
                  <a:srgbClr val="0000FF"/>
                </a:solidFill>
                <a:latin typeface="Georgia"/>
                <a:ea typeface="Georgia"/>
                <a:cs typeface="Georgia"/>
                <a:sym typeface="Georgia"/>
              </a:rPr>
              <a:t>H </a:t>
            </a:r>
            <a:r>
              <a:rPr lang="en-US" sz="2400" b="0" i="0" u="none" strike="noStrike" cap="none">
                <a:solidFill>
                  <a:srgbClr val="0000FF"/>
                </a:solidFill>
                <a:latin typeface="Georgia"/>
                <a:ea typeface="Georgia"/>
                <a:cs typeface="Georgia"/>
                <a:sym typeface="Georgia"/>
              </a:rPr>
              <a:t>changes sign</a:t>
            </a:r>
            <a:r>
              <a:rPr lang="en-US" sz="2400" b="0" i="0" u="none" strike="noStrike" cap="none">
                <a:solidFill>
                  <a:srgbClr val="0000FF"/>
                </a:solidFill>
                <a:latin typeface="Arial"/>
                <a:ea typeface="Arial"/>
                <a:cs typeface="Arial"/>
                <a:sym typeface="Arial"/>
              </a:rPr>
              <a:t>.</a:t>
            </a:r>
            <a:endParaRPr sz="2400" b="0" i="0" u="none" strike="noStrike" cap="none">
              <a:solidFill>
                <a:srgbClr val="0000FF"/>
              </a:solidFill>
              <a:latin typeface="Georgia"/>
              <a:ea typeface="Georgia"/>
              <a:cs typeface="Georgia"/>
              <a:sym typeface="Georgia"/>
            </a:endParaRPr>
          </a:p>
        </p:txBody>
      </p:sp>
      <p:sp>
        <p:nvSpPr>
          <p:cNvPr id="373" name="Google Shape;373;p29"/>
          <p:cNvSpPr txBox="1"/>
          <p:nvPr/>
        </p:nvSpPr>
        <p:spPr>
          <a:xfrm>
            <a:off x="1295400" y="3276600"/>
            <a:ext cx="6526213" cy="1371600"/>
          </a:xfrm>
          <a:prstGeom prst="rect">
            <a:avLst/>
          </a:prstGeom>
          <a:noFill/>
          <a:ln>
            <a:noFill/>
          </a:ln>
        </p:spPr>
        <p:txBody>
          <a:bodyPr spcFirstLastPara="1" wrap="square" lIns="91425" tIns="45700" rIns="91425" bIns="45700" anchor="t" anchorCtr="0">
            <a:noAutofit/>
          </a:bodyPr>
          <a:lstStyle/>
          <a:p>
            <a:pPr marL="730250" marR="0" lvl="1" indent="-273050" algn="l" rtl="0">
              <a:spcBef>
                <a:spcPts val="0"/>
              </a:spcBef>
              <a:spcAft>
                <a:spcPts val="0"/>
              </a:spcAft>
              <a:buNone/>
            </a:pPr>
            <a:r>
              <a:rPr lang="en-US" sz="2400" b="0" i="0" u="none" strike="noStrike" cap="none">
                <a:solidFill>
                  <a:srgbClr val="C00000"/>
                </a:solidFill>
                <a:latin typeface="Georgia"/>
                <a:ea typeface="Georgia"/>
                <a:cs typeface="Georgia"/>
                <a:sym typeface="Georgia"/>
              </a:rPr>
              <a:t>       3A   +   B  </a:t>
            </a:r>
            <a:r>
              <a:rPr lang="en-US" sz="2400" b="0" i="0" u="none" strike="noStrike" cap="none">
                <a:solidFill>
                  <a:schemeClr val="dk1"/>
                </a:solidFill>
                <a:latin typeface="Georgia"/>
                <a:ea typeface="Georgia"/>
                <a:cs typeface="Georgia"/>
                <a:sym typeface="Georgia"/>
              </a:rPr>
              <a:t>  </a:t>
            </a:r>
            <a:r>
              <a:rPr lang="en-US" sz="2400" b="0" i="0" u="none" strike="noStrike" cap="none">
                <a:solidFill>
                  <a:srgbClr val="C00000"/>
                </a:solidFill>
                <a:latin typeface="Georgia"/>
                <a:ea typeface="Georgia"/>
                <a:cs typeface="Georgia"/>
                <a:sym typeface="Georgia"/>
              </a:rPr>
              <a:t>⎯→  2C	 	</a:t>
            </a:r>
            <a:r>
              <a:rPr lang="en-US" sz="2400" b="0" i="0" u="none" strike="noStrike" cap="none">
                <a:solidFill>
                  <a:srgbClr val="C00000"/>
                </a:solidFill>
                <a:latin typeface="Noto Sans Symbols"/>
                <a:ea typeface="Noto Sans Symbols"/>
                <a:cs typeface="Noto Sans Symbols"/>
                <a:sym typeface="Noto Sans Symbols"/>
              </a:rPr>
              <a:t>Δ</a:t>
            </a:r>
            <a:r>
              <a:rPr lang="en-US" sz="2400" b="0" i="1" u="none" strike="noStrike" cap="none">
                <a:solidFill>
                  <a:srgbClr val="C00000"/>
                </a:solidFill>
                <a:latin typeface="Georgia"/>
                <a:ea typeface="Georgia"/>
                <a:cs typeface="Georgia"/>
                <a:sym typeface="Georgia"/>
              </a:rPr>
              <a:t>H</a:t>
            </a:r>
            <a:endParaRPr/>
          </a:p>
          <a:p>
            <a:pPr marL="730250" marR="0" lvl="1" indent="-273050" algn="l" rtl="0">
              <a:spcBef>
                <a:spcPts val="480"/>
              </a:spcBef>
              <a:spcAft>
                <a:spcPts val="0"/>
              </a:spcAft>
              <a:buNone/>
            </a:pPr>
            <a:r>
              <a:rPr lang="en-US" sz="2400" b="0" i="0" u="none" strike="noStrike" cap="none">
                <a:solidFill>
                  <a:srgbClr val="C00000"/>
                </a:solidFill>
                <a:latin typeface="Georgia"/>
                <a:ea typeface="Georgia"/>
                <a:cs typeface="Georgia"/>
                <a:sym typeface="Georgia"/>
              </a:rPr>
              <a:t>2 · (3A   +   B  </a:t>
            </a:r>
            <a:r>
              <a:rPr lang="en-US" sz="2400" b="0" i="0" u="none" strike="noStrike" cap="none">
                <a:solidFill>
                  <a:schemeClr val="dk1"/>
                </a:solidFill>
                <a:latin typeface="Georgia"/>
                <a:ea typeface="Georgia"/>
                <a:cs typeface="Georgia"/>
                <a:sym typeface="Georgia"/>
              </a:rPr>
              <a:t>  </a:t>
            </a:r>
            <a:r>
              <a:rPr lang="en-US" sz="2400" b="0" i="0" u="none" strike="noStrike" cap="none">
                <a:solidFill>
                  <a:srgbClr val="C00000"/>
                </a:solidFill>
                <a:latin typeface="Georgia"/>
                <a:ea typeface="Georgia"/>
                <a:cs typeface="Georgia"/>
                <a:sym typeface="Georgia"/>
              </a:rPr>
              <a:t>⎯→  2C)</a:t>
            </a:r>
            <a:r>
              <a:rPr lang="en-US" sz="2400" b="0" i="0" u="none" strike="noStrike" cap="none">
                <a:solidFill>
                  <a:srgbClr val="C00000"/>
                </a:solidFill>
                <a:latin typeface="Arial"/>
                <a:ea typeface="Arial"/>
                <a:cs typeface="Arial"/>
                <a:sym typeface="Arial"/>
              </a:rPr>
              <a:t>	</a:t>
            </a:r>
            <a:r>
              <a:rPr lang="en-US" sz="2400" b="0" i="0" u="none" strike="noStrike" cap="none">
                <a:solidFill>
                  <a:srgbClr val="C00000"/>
                </a:solidFill>
                <a:latin typeface="Georgia"/>
                <a:ea typeface="Georgia"/>
                <a:cs typeface="Georgia"/>
                <a:sym typeface="Georgia"/>
              </a:rPr>
              <a:t> 2 · (</a:t>
            </a:r>
            <a:r>
              <a:rPr lang="en-US" sz="2400" b="0" i="0" u="none" strike="noStrike" cap="none">
                <a:solidFill>
                  <a:srgbClr val="C00000"/>
                </a:solidFill>
                <a:latin typeface="Noto Sans Symbols"/>
                <a:ea typeface="Noto Sans Symbols"/>
                <a:cs typeface="Noto Sans Symbols"/>
                <a:sym typeface="Noto Sans Symbols"/>
              </a:rPr>
              <a:t>Δ</a:t>
            </a:r>
            <a:r>
              <a:rPr lang="en-US" sz="2400" b="0" i="1" u="none" strike="noStrike" cap="none">
                <a:solidFill>
                  <a:srgbClr val="C00000"/>
                </a:solidFill>
                <a:latin typeface="Georgia"/>
                <a:ea typeface="Georgia"/>
                <a:cs typeface="Georgia"/>
                <a:sym typeface="Georgia"/>
              </a:rPr>
              <a:t>H)</a:t>
            </a:r>
            <a:endParaRPr/>
          </a:p>
          <a:p>
            <a:pPr marL="730250" marR="0" lvl="1" indent="-273050" algn="l" rtl="0">
              <a:spcBef>
                <a:spcPts val="480"/>
              </a:spcBef>
              <a:spcAft>
                <a:spcPts val="0"/>
              </a:spcAft>
              <a:buNone/>
            </a:pPr>
            <a:r>
              <a:rPr lang="en-US" sz="2400" b="0" i="0" u="none" strike="noStrike" cap="none">
                <a:solidFill>
                  <a:srgbClr val="C00000"/>
                </a:solidFill>
                <a:latin typeface="Georgia"/>
                <a:ea typeface="Georgia"/>
                <a:cs typeface="Georgia"/>
                <a:sym typeface="Georgia"/>
              </a:rPr>
              <a:t>       6A   +   2B</a:t>
            </a:r>
            <a:r>
              <a:rPr lang="en-US" sz="2400" b="0" i="0" u="none" strike="noStrike" cap="none">
                <a:solidFill>
                  <a:schemeClr val="dk1"/>
                </a:solidFill>
                <a:latin typeface="Georgia"/>
                <a:ea typeface="Georgia"/>
                <a:cs typeface="Georgia"/>
                <a:sym typeface="Georgia"/>
              </a:rPr>
              <a:t>  </a:t>
            </a:r>
            <a:r>
              <a:rPr lang="en-US" sz="2400" b="0" i="0" u="none" strike="noStrike" cap="none">
                <a:solidFill>
                  <a:srgbClr val="C00000"/>
                </a:solidFill>
                <a:latin typeface="Georgia"/>
                <a:ea typeface="Georgia"/>
                <a:cs typeface="Georgia"/>
                <a:sym typeface="Georgia"/>
              </a:rPr>
              <a:t>⎯→  4C		 2</a:t>
            </a:r>
            <a:r>
              <a:rPr lang="en-US" sz="2400" b="0" i="0" u="none" strike="noStrike" cap="none">
                <a:solidFill>
                  <a:srgbClr val="C00000"/>
                </a:solidFill>
                <a:latin typeface="Noto Sans Symbols"/>
                <a:ea typeface="Noto Sans Symbols"/>
                <a:cs typeface="Noto Sans Symbols"/>
                <a:sym typeface="Noto Sans Symbols"/>
              </a:rPr>
              <a:t>Δ</a:t>
            </a:r>
            <a:r>
              <a:rPr lang="en-US" sz="2400" b="0" i="1" u="none" strike="noStrike" cap="none">
                <a:solidFill>
                  <a:srgbClr val="C00000"/>
                </a:solidFill>
                <a:latin typeface="Georgia"/>
                <a:ea typeface="Georgia"/>
                <a:cs typeface="Georgia"/>
                <a:sym typeface="Georgia"/>
              </a:rPr>
              <a:t>H</a:t>
            </a:r>
            <a:endParaRPr sz="2400" b="0" i="0" u="none" strike="noStrike" cap="none">
              <a:solidFill>
                <a:srgbClr val="C00000"/>
              </a:solidFill>
              <a:latin typeface="Georgia"/>
              <a:ea typeface="Georgia"/>
              <a:cs typeface="Georgia"/>
              <a:sym typeface="Georgia"/>
            </a:endParaRPr>
          </a:p>
          <a:p>
            <a:pPr marL="730250" marR="0" lvl="1" indent="-273050" algn="l" rtl="0">
              <a:spcBef>
                <a:spcPts val="480"/>
              </a:spcBef>
              <a:spcAft>
                <a:spcPts val="0"/>
              </a:spcAft>
              <a:buNone/>
            </a:pPr>
            <a:endParaRPr sz="2400" b="0" i="0" u="none" strike="noStrike" cap="none">
              <a:solidFill>
                <a:srgbClr val="C00000"/>
              </a:solidFill>
              <a:latin typeface="Georgia"/>
              <a:ea typeface="Georgia"/>
              <a:cs typeface="Georgia"/>
              <a:sym typeface="Georgia"/>
            </a:endParaRPr>
          </a:p>
        </p:txBody>
      </p:sp>
      <p:sp>
        <p:nvSpPr>
          <p:cNvPr id="374" name="Google Shape;374;p29"/>
          <p:cNvSpPr txBox="1"/>
          <p:nvPr/>
        </p:nvSpPr>
        <p:spPr>
          <a:xfrm>
            <a:off x="1447800" y="5334000"/>
            <a:ext cx="6526213" cy="990600"/>
          </a:xfrm>
          <a:prstGeom prst="rect">
            <a:avLst/>
          </a:prstGeom>
          <a:noFill/>
          <a:ln>
            <a:noFill/>
          </a:ln>
        </p:spPr>
        <p:txBody>
          <a:bodyPr spcFirstLastPara="1" wrap="square" lIns="91425" tIns="45700" rIns="91425" bIns="45700" anchor="t" anchorCtr="0">
            <a:noAutofit/>
          </a:bodyPr>
          <a:lstStyle/>
          <a:p>
            <a:pPr marL="730250" marR="0" lvl="1" indent="-273050" algn="l" rtl="0">
              <a:spcBef>
                <a:spcPts val="0"/>
              </a:spcBef>
              <a:spcAft>
                <a:spcPts val="0"/>
              </a:spcAft>
              <a:buNone/>
            </a:pPr>
            <a:r>
              <a:rPr lang="en-US" sz="2400" b="0" i="0" u="none" strike="noStrike" cap="none">
                <a:solidFill>
                  <a:srgbClr val="0000FF"/>
                </a:solidFill>
                <a:latin typeface="Georgia"/>
                <a:ea typeface="Georgia"/>
                <a:cs typeface="Georgia"/>
                <a:sym typeface="Georgia"/>
              </a:rPr>
              <a:t>A   +   B    ⎯→   C   +   D	 </a:t>
            </a:r>
            <a:r>
              <a:rPr lang="en-US" sz="2400" b="0" i="0" u="none" strike="noStrike" cap="none">
                <a:solidFill>
                  <a:srgbClr val="0000FF"/>
                </a:solidFill>
                <a:latin typeface="Noto Sans Symbols"/>
                <a:ea typeface="Noto Sans Symbols"/>
                <a:cs typeface="Noto Sans Symbols"/>
                <a:sym typeface="Noto Sans Symbols"/>
              </a:rPr>
              <a:t>Δ</a:t>
            </a:r>
            <a:r>
              <a:rPr lang="en-US" sz="2400" b="0" i="1" u="none" strike="noStrike" cap="none">
                <a:solidFill>
                  <a:srgbClr val="0000FF"/>
                </a:solidFill>
                <a:latin typeface="Georgia"/>
                <a:ea typeface="Georgia"/>
                <a:cs typeface="Georgia"/>
                <a:sym typeface="Georgia"/>
              </a:rPr>
              <a:t>H</a:t>
            </a:r>
            <a:endParaRPr/>
          </a:p>
          <a:p>
            <a:pPr marL="730250" marR="0" lvl="1" indent="-273050" algn="l" rtl="0">
              <a:spcBef>
                <a:spcPts val="480"/>
              </a:spcBef>
              <a:spcAft>
                <a:spcPts val="0"/>
              </a:spcAft>
              <a:buNone/>
            </a:pPr>
            <a:r>
              <a:rPr lang="en-US" sz="2400" b="0" i="0" u="none" strike="noStrike" cap="none">
                <a:solidFill>
                  <a:srgbClr val="0000FF"/>
                </a:solidFill>
                <a:latin typeface="Georgia"/>
                <a:ea typeface="Georgia"/>
                <a:cs typeface="Georgia"/>
                <a:sym typeface="Georgia"/>
              </a:rPr>
              <a:t>C   +   D    ⎯→   A   +   B</a:t>
            </a:r>
            <a:r>
              <a:rPr lang="en-US" sz="2400" b="0" i="0" u="none" strike="noStrike" cap="none">
                <a:solidFill>
                  <a:srgbClr val="0000FF"/>
                </a:solidFill>
                <a:latin typeface="Arial"/>
                <a:ea typeface="Arial"/>
                <a:cs typeface="Arial"/>
                <a:sym typeface="Arial"/>
              </a:rPr>
              <a:t>	</a:t>
            </a:r>
            <a:r>
              <a:rPr lang="en-US" sz="2400" b="0" i="0" u="none" strike="noStrike" cap="none">
                <a:solidFill>
                  <a:srgbClr val="0000FF"/>
                </a:solidFill>
                <a:latin typeface="Georgia"/>
                <a:ea typeface="Georgia"/>
                <a:cs typeface="Georgia"/>
                <a:sym typeface="Georgia"/>
              </a:rPr>
              <a:t> -</a:t>
            </a:r>
            <a:r>
              <a:rPr lang="en-US" sz="2400" b="0" i="0" u="none" strike="noStrike" cap="none">
                <a:solidFill>
                  <a:srgbClr val="0000FF"/>
                </a:solidFill>
                <a:latin typeface="Noto Sans Symbols"/>
                <a:ea typeface="Noto Sans Symbols"/>
                <a:cs typeface="Noto Sans Symbols"/>
                <a:sym typeface="Noto Sans Symbols"/>
              </a:rPr>
              <a:t>Δ</a:t>
            </a:r>
            <a:r>
              <a:rPr lang="en-US" sz="2400" b="0" i="1" u="none" strike="noStrike" cap="none">
                <a:solidFill>
                  <a:srgbClr val="0000FF"/>
                </a:solidFill>
                <a:latin typeface="Georgia"/>
                <a:ea typeface="Georgia"/>
                <a:cs typeface="Georgia"/>
                <a:sym typeface="Georgia"/>
              </a:rPr>
              <a:t>H</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70">
                                            <p:txEl>
                                              <p:pRg st="0" end="0"/>
                                            </p:txEl>
                                          </p:spTgt>
                                        </p:tgtEl>
                                        <p:attrNameLst>
                                          <p:attrName>style.visibility</p:attrName>
                                        </p:attrNameLst>
                                      </p:cBhvr>
                                      <p:to>
                                        <p:strVal val="visible"/>
                                      </p:to>
                                    </p:set>
                                    <p:animEffect transition="in" filter="fade">
                                      <p:cBhvr>
                                        <p:cTn id="7" dur="2000"/>
                                        <p:tgtEl>
                                          <p:spTgt spid="3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1">
                                            <p:txEl>
                                              <p:pRg st="0" end="0"/>
                                            </p:txEl>
                                          </p:spTgt>
                                        </p:tgtEl>
                                        <p:attrNameLst>
                                          <p:attrName>style.visibility</p:attrName>
                                        </p:attrNameLst>
                                      </p:cBhvr>
                                      <p:to>
                                        <p:strVal val="visible"/>
                                      </p:to>
                                    </p:set>
                                    <p:animEffect transition="in" filter="fade">
                                      <p:cBhvr>
                                        <p:cTn id="12" dur="1000"/>
                                        <p:tgtEl>
                                          <p:spTgt spid="3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3">
                                            <p:txEl>
                                              <p:pRg st="0" end="0"/>
                                            </p:txEl>
                                          </p:spTgt>
                                        </p:tgtEl>
                                        <p:attrNameLst>
                                          <p:attrName>style.visibility</p:attrName>
                                        </p:attrNameLst>
                                      </p:cBhvr>
                                      <p:to>
                                        <p:strVal val="visible"/>
                                      </p:to>
                                    </p:set>
                                    <p:animEffect transition="in" filter="fade">
                                      <p:cBhvr>
                                        <p:cTn id="17" dur="2000"/>
                                        <p:tgtEl>
                                          <p:spTgt spid="37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3">
                                            <p:txEl>
                                              <p:pRg st="1" end="1"/>
                                            </p:txEl>
                                          </p:spTgt>
                                        </p:tgtEl>
                                        <p:attrNameLst>
                                          <p:attrName>style.visibility</p:attrName>
                                        </p:attrNameLst>
                                      </p:cBhvr>
                                      <p:to>
                                        <p:strVal val="visible"/>
                                      </p:to>
                                    </p:set>
                                    <p:animEffect transition="in" filter="fade">
                                      <p:cBhvr>
                                        <p:cTn id="22" dur="2000"/>
                                        <p:tgtEl>
                                          <p:spTgt spid="37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3">
                                            <p:txEl>
                                              <p:pRg st="2" end="2"/>
                                            </p:txEl>
                                          </p:spTgt>
                                        </p:tgtEl>
                                        <p:attrNameLst>
                                          <p:attrName>style.visibility</p:attrName>
                                        </p:attrNameLst>
                                      </p:cBhvr>
                                      <p:to>
                                        <p:strVal val="visible"/>
                                      </p:to>
                                    </p:set>
                                    <p:animEffect transition="in" filter="fade">
                                      <p:cBhvr>
                                        <p:cTn id="27" dur="2000"/>
                                        <p:tgtEl>
                                          <p:spTgt spid="37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73">
                                            <p:txEl>
                                              <p:pRg st="3" end="3"/>
                                            </p:txEl>
                                          </p:spTgt>
                                        </p:tgtEl>
                                        <p:attrNameLst>
                                          <p:attrName>style.visibility</p:attrName>
                                        </p:attrNameLst>
                                      </p:cBhvr>
                                      <p:to>
                                        <p:strVal val="visible"/>
                                      </p:to>
                                    </p:set>
                                    <p:animEffect transition="in" filter="fade">
                                      <p:cBhvr>
                                        <p:cTn id="32" dur="2000"/>
                                        <p:tgtEl>
                                          <p:spTgt spid="37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72">
                                            <p:txEl>
                                              <p:pRg st="0" end="0"/>
                                            </p:txEl>
                                          </p:spTgt>
                                        </p:tgtEl>
                                        <p:attrNameLst>
                                          <p:attrName>style.visibility</p:attrName>
                                        </p:attrNameLst>
                                      </p:cBhvr>
                                      <p:to>
                                        <p:strVal val="visible"/>
                                      </p:to>
                                    </p:set>
                                    <p:animEffect transition="in" filter="fade">
                                      <p:cBhvr>
                                        <p:cTn id="37" dur="2000"/>
                                        <p:tgtEl>
                                          <p:spTgt spid="37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74">
                                            <p:txEl>
                                              <p:pRg st="0" end="0"/>
                                            </p:txEl>
                                          </p:spTgt>
                                        </p:tgtEl>
                                        <p:attrNameLst>
                                          <p:attrName>style.visibility</p:attrName>
                                        </p:attrNameLst>
                                      </p:cBhvr>
                                      <p:to>
                                        <p:strVal val="visible"/>
                                      </p:to>
                                    </p:set>
                                    <p:animEffect transition="in" filter="fade">
                                      <p:cBhvr>
                                        <p:cTn id="42" dur="500"/>
                                        <p:tgtEl>
                                          <p:spTgt spid="37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74">
                                            <p:txEl>
                                              <p:pRg st="1" end="1"/>
                                            </p:txEl>
                                          </p:spTgt>
                                        </p:tgtEl>
                                        <p:attrNameLst>
                                          <p:attrName>style.visibility</p:attrName>
                                        </p:attrNameLst>
                                      </p:cBhvr>
                                      <p:to>
                                        <p:strVal val="visible"/>
                                      </p:to>
                                    </p:set>
                                    <p:animEffect transition="in" filter="fade">
                                      <p:cBhvr>
                                        <p:cTn id="47" dur="500"/>
                                        <p:tgtEl>
                                          <p:spTgt spid="3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379"/>
        <p:cNvGrpSpPr/>
        <p:nvPr/>
      </p:nvGrpSpPr>
      <p:grpSpPr>
        <a:xfrm>
          <a:off x="0" y="0"/>
          <a:ext cx="0" cy="0"/>
          <a:chOff x="0" y="0"/>
          <a:chExt cx="0" cy="0"/>
        </a:xfrm>
      </p:grpSpPr>
      <p:sp>
        <p:nvSpPr>
          <p:cNvPr id="380" name="Google Shape;380;p30"/>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6.3 Calculating </a:t>
            </a:r>
            <a:r>
              <a:rPr lang="en-US" sz="3300" b="0" i="0" u="none" strike="noStrike" cap="none">
                <a:solidFill>
                  <a:srgbClr val="7A9798"/>
                </a:solidFill>
                <a:latin typeface="Noto Sans Symbols"/>
                <a:ea typeface="Noto Sans Symbols"/>
                <a:cs typeface="Noto Sans Symbols"/>
                <a:sym typeface="Noto Sans Symbols"/>
              </a:rPr>
              <a:t>Δ</a:t>
            </a:r>
            <a:r>
              <a:rPr lang="en-US" sz="3300" b="0" i="1" u="none" strike="noStrike" cap="none">
                <a:solidFill>
                  <a:srgbClr val="7A9798"/>
                </a:solidFill>
                <a:latin typeface="Georgia"/>
                <a:ea typeface="Georgia"/>
                <a:cs typeface="Georgia"/>
                <a:sym typeface="Georgia"/>
              </a:rPr>
              <a:t>H</a:t>
            </a:r>
            <a:r>
              <a:rPr lang="en-US" sz="3300" b="0" i="0" u="none" strike="noStrike" cap="none" baseline="-25000">
                <a:solidFill>
                  <a:srgbClr val="7A9798"/>
                </a:solidFill>
                <a:latin typeface="Georgia"/>
                <a:ea typeface="Georgia"/>
                <a:cs typeface="Georgia"/>
                <a:sym typeface="Georgia"/>
              </a:rPr>
              <a:t>reaction</a:t>
            </a:r>
            <a:endParaRPr sz="3300" b="0" i="0" u="none" strike="noStrike" cap="none" baseline="-25000">
              <a:solidFill>
                <a:srgbClr val="7B9899"/>
              </a:solidFill>
              <a:latin typeface="Georgia"/>
              <a:ea typeface="Georgia"/>
              <a:cs typeface="Georgia"/>
              <a:sym typeface="Georgia"/>
            </a:endParaRPr>
          </a:p>
        </p:txBody>
      </p:sp>
      <p:sp>
        <p:nvSpPr>
          <p:cNvPr id="381" name="Google Shape;381;p30"/>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82" name="Google Shape;382;p30"/>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83" name="Google Shape;383;p30"/>
          <p:cNvSpPr txBox="1"/>
          <p:nvPr/>
        </p:nvSpPr>
        <p:spPr>
          <a:xfrm>
            <a:off x="304800" y="5181600"/>
            <a:ext cx="8534400" cy="9906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a:solidFill>
                  <a:schemeClr val="dk1"/>
                </a:solidFill>
                <a:latin typeface="Georgia"/>
                <a:ea typeface="Georgia"/>
                <a:cs typeface="Georgia"/>
                <a:sym typeface="Georgia"/>
              </a:rPr>
              <a:t>Since enthalpy is a state function, </a:t>
            </a:r>
            <a:r>
              <a:rPr lang="en-US" sz="2700">
                <a:solidFill>
                  <a:schemeClr val="dk1"/>
                </a:solidFill>
                <a:latin typeface="Noto Sans Symbols"/>
                <a:ea typeface="Noto Sans Symbols"/>
                <a:cs typeface="Noto Sans Symbols"/>
                <a:sym typeface="Noto Sans Symbols"/>
              </a:rPr>
              <a:t>Δ</a:t>
            </a:r>
            <a:r>
              <a:rPr lang="en-US" sz="2700" i="1">
                <a:solidFill>
                  <a:schemeClr val="dk1"/>
                </a:solidFill>
                <a:latin typeface="Georgia"/>
                <a:ea typeface="Georgia"/>
                <a:cs typeface="Georgia"/>
                <a:sym typeface="Georgia"/>
              </a:rPr>
              <a:t>H</a:t>
            </a:r>
            <a:r>
              <a:rPr lang="en-US" sz="2700">
                <a:solidFill>
                  <a:schemeClr val="dk1"/>
                </a:solidFill>
                <a:latin typeface="Georgia"/>
                <a:ea typeface="Georgia"/>
                <a:cs typeface="Georgia"/>
                <a:sym typeface="Georgia"/>
              </a:rPr>
              <a:t> is dependent only on initial and final states.</a:t>
            </a:r>
            <a:endParaRPr/>
          </a:p>
        </p:txBody>
      </p:sp>
      <p:sp>
        <p:nvSpPr>
          <p:cNvPr id="384" name="Google Shape;384;p30"/>
          <p:cNvSpPr txBox="1"/>
          <p:nvPr/>
        </p:nvSpPr>
        <p:spPr>
          <a:xfrm>
            <a:off x="0" y="1600200"/>
            <a:ext cx="9144000" cy="1600200"/>
          </a:xfrm>
          <a:prstGeom prst="rect">
            <a:avLst/>
          </a:prstGeom>
          <a:noFill/>
          <a:ln>
            <a:noFill/>
          </a:ln>
        </p:spPr>
        <p:txBody>
          <a:bodyPr spcFirstLastPara="1" wrap="square" lIns="91425" tIns="45700" rIns="91425" bIns="45700" anchor="t" anchorCtr="0">
            <a:noAutofit/>
          </a:bodyPr>
          <a:lstStyle/>
          <a:p>
            <a:pPr marL="123825" marR="0" lvl="1" indent="3175" algn="ctr" rtl="0">
              <a:spcBef>
                <a:spcPts val="0"/>
              </a:spcBef>
              <a:spcAft>
                <a:spcPts val="0"/>
              </a:spcAft>
              <a:buNone/>
            </a:pPr>
            <a:r>
              <a:rPr lang="en-US" sz="2400" b="1" i="0" u="none" strike="noStrike" cap="none">
                <a:solidFill>
                  <a:srgbClr val="008000"/>
                </a:solidFill>
                <a:latin typeface="Georgia"/>
                <a:ea typeface="Georgia"/>
                <a:cs typeface="Georgia"/>
                <a:sym typeface="Georgia"/>
              </a:rPr>
              <a:t>Hess’ Law</a:t>
            </a:r>
            <a:endParaRPr/>
          </a:p>
          <a:p>
            <a:pPr marL="123825" marR="0" lvl="1" indent="3175" algn="l" rtl="0">
              <a:spcBef>
                <a:spcPts val="480"/>
              </a:spcBef>
              <a:spcAft>
                <a:spcPts val="0"/>
              </a:spcAft>
              <a:buNone/>
            </a:pPr>
            <a:r>
              <a:rPr lang="en-US" sz="2400" b="0" i="0" u="none" strike="noStrike" cap="none">
                <a:solidFill>
                  <a:srgbClr val="008000"/>
                </a:solidFill>
                <a:latin typeface="Georgia"/>
                <a:ea typeface="Georgia"/>
                <a:cs typeface="Georgia"/>
                <a:sym typeface="Georgia"/>
              </a:rPr>
              <a:t>    3)  	If a chemical reaction can be expressed as the sum of a 	series of steps, then </a:t>
            </a:r>
            <a:r>
              <a:rPr lang="en-US" sz="2400" b="0" i="0" u="none" strike="noStrike" cap="none">
                <a:solidFill>
                  <a:srgbClr val="008000"/>
                </a:solidFill>
                <a:latin typeface="Noto Sans Symbols"/>
                <a:ea typeface="Noto Sans Symbols"/>
                <a:cs typeface="Noto Sans Symbols"/>
                <a:sym typeface="Noto Sans Symbols"/>
              </a:rPr>
              <a:t>Δ</a:t>
            </a:r>
            <a:r>
              <a:rPr lang="en-US" sz="2400" b="0" i="1" u="none" strike="noStrike" cap="none">
                <a:solidFill>
                  <a:srgbClr val="008000"/>
                </a:solidFill>
                <a:latin typeface="Georgia"/>
                <a:ea typeface="Georgia"/>
                <a:cs typeface="Georgia"/>
                <a:sym typeface="Georgia"/>
              </a:rPr>
              <a:t>H </a:t>
            </a:r>
            <a:r>
              <a:rPr lang="en-US" sz="2400" b="0" i="0" u="none" strike="noStrike" cap="none">
                <a:solidFill>
                  <a:srgbClr val="008000"/>
                </a:solidFill>
                <a:latin typeface="Georgia"/>
                <a:ea typeface="Georgia"/>
                <a:cs typeface="Georgia"/>
                <a:sym typeface="Georgia"/>
              </a:rPr>
              <a:t>for the overall equation is the sum 	of the </a:t>
            </a:r>
            <a:r>
              <a:rPr lang="en-US" sz="2400" b="0" i="0" u="none" strike="noStrike" cap="none">
                <a:solidFill>
                  <a:srgbClr val="008000"/>
                </a:solidFill>
                <a:latin typeface="Noto Sans Symbols"/>
                <a:ea typeface="Noto Sans Symbols"/>
                <a:cs typeface="Noto Sans Symbols"/>
                <a:sym typeface="Noto Sans Symbols"/>
              </a:rPr>
              <a:t>Δ</a:t>
            </a:r>
            <a:r>
              <a:rPr lang="en-US" sz="2400" b="0" i="1" u="none" strike="noStrike" cap="none">
                <a:solidFill>
                  <a:srgbClr val="008000"/>
                </a:solidFill>
                <a:latin typeface="Georgia"/>
                <a:ea typeface="Georgia"/>
                <a:cs typeface="Georgia"/>
                <a:sym typeface="Georgia"/>
              </a:rPr>
              <a:t>H</a:t>
            </a:r>
            <a:r>
              <a:rPr lang="en-US" sz="2400" b="0" i="0" u="none" strike="noStrike" cap="none">
                <a:solidFill>
                  <a:srgbClr val="008000"/>
                </a:solidFill>
                <a:latin typeface="Georgia"/>
                <a:ea typeface="Georgia"/>
                <a:cs typeface="Georgia"/>
                <a:sym typeface="Georgia"/>
              </a:rPr>
              <a:t>’s</a:t>
            </a:r>
            <a:r>
              <a:rPr lang="en-US" sz="2400" b="0" i="1" u="none" strike="noStrike" cap="none">
                <a:solidFill>
                  <a:srgbClr val="008000"/>
                </a:solidFill>
                <a:latin typeface="Arial"/>
                <a:ea typeface="Arial"/>
                <a:cs typeface="Arial"/>
                <a:sym typeface="Arial"/>
              </a:rPr>
              <a:t> </a:t>
            </a:r>
            <a:r>
              <a:rPr lang="en-US" sz="2400" b="0" i="0" u="none" strike="noStrike" cap="none">
                <a:solidFill>
                  <a:srgbClr val="008000"/>
                </a:solidFill>
                <a:latin typeface="Georgia"/>
                <a:ea typeface="Georgia"/>
                <a:cs typeface="Georgia"/>
                <a:sym typeface="Georgia"/>
              </a:rPr>
              <a:t>for each step.</a:t>
            </a:r>
            <a:endParaRPr sz="2400" b="0" i="0" u="none" strike="noStrike" cap="none">
              <a:solidFill>
                <a:srgbClr val="008000"/>
              </a:solidFill>
              <a:latin typeface="Georgia"/>
              <a:ea typeface="Georgia"/>
              <a:cs typeface="Georgia"/>
              <a:sym typeface="Georgia"/>
            </a:endParaRPr>
          </a:p>
        </p:txBody>
      </p:sp>
      <p:sp>
        <p:nvSpPr>
          <p:cNvPr id="385" name="Google Shape;385;p30"/>
          <p:cNvSpPr txBox="1"/>
          <p:nvPr/>
        </p:nvSpPr>
        <p:spPr>
          <a:xfrm>
            <a:off x="1295400" y="3505200"/>
            <a:ext cx="6526213" cy="1371600"/>
          </a:xfrm>
          <a:prstGeom prst="rect">
            <a:avLst/>
          </a:prstGeom>
          <a:noFill/>
          <a:ln>
            <a:noFill/>
          </a:ln>
        </p:spPr>
        <p:txBody>
          <a:bodyPr spcFirstLastPara="1" wrap="square" lIns="91425" tIns="45700" rIns="91425" bIns="45700" anchor="t" anchorCtr="0">
            <a:noAutofit/>
          </a:bodyPr>
          <a:lstStyle/>
          <a:p>
            <a:pPr marL="730250" marR="0" lvl="1" indent="-273050" algn="l" rtl="0">
              <a:spcBef>
                <a:spcPts val="0"/>
              </a:spcBef>
              <a:spcAft>
                <a:spcPts val="0"/>
              </a:spcAft>
              <a:buNone/>
            </a:pPr>
            <a:r>
              <a:rPr lang="en-US" sz="2400" b="0" i="0" u="none" strike="noStrike" cap="none">
                <a:solidFill>
                  <a:srgbClr val="008000"/>
                </a:solidFill>
                <a:latin typeface="Georgia"/>
                <a:ea typeface="Georgia"/>
                <a:cs typeface="Georgia"/>
                <a:sym typeface="Georgia"/>
              </a:rPr>
              <a:t>       3A   +   B    ⎯→    C	 	</a:t>
            </a:r>
            <a:r>
              <a:rPr lang="en-US" sz="2400" b="0" i="0" u="none" strike="noStrike" cap="none">
                <a:solidFill>
                  <a:srgbClr val="008000"/>
                </a:solidFill>
                <a:latin typeface="Noto Sans Symbols"/>
                <a:ea typeface="Noto Sans Symbols"/>
                <a:cs typeface="Noto Sans Symbols"/>
                <a:sym typeface="Noto Sans Symbols"/>
              </a:rPr>
              <a:t>Δ</a:t>
            </a:r>
            <a:r>
              <a:rPr lang="en-US" sz="2400" b="0" i="1" u="none" strike="noStrike" cap="none">
                <a:solidFill>
                  <a:srgbClr val="008000"/>
                </a:solidFill>
                <a:latin typeface="Georgia"/>
                <a:ea typeface="Georgia"/>
                <a:cs typeface="Georgia"/>
                <a:sym typeface="Georgia"/>
              </a:rPr>
              <a:t>H</a:t>
            </a:r>
            <a:r>
              <a:rPr lang="en-US" sz="2400" b="0" i="0" u="none" strike="noStrike" cap="none" baseline="-25000">
                <a:solidFill>
                  <a:srgbClr val="008000"/>
                </a:solidFill>
                <a:latin typeface="Georgia"/>
                <a:ea typeface="Georgia"/>
                <a:cs typeface="Georgia"/>
                <a:sym typeface="Georgia"/>
              </a:rPr>
              <a:t>1</a:t>
            </a:r>
            <a:endParaRPr/>
          </a:p>
          <a:p>
            <a:pPr marL="730250" marR="0" lvl="1" indent="-273050" algn="l" rtl="0">
              <a:spcBef>
                <a:spcPts val="480"/>
              </a:spcBef>
              <a:spcAft>
                <a:spcPts val="0"/>
              </a:spcAft>
              <a:buNone/>
            </a:pPr>
            <a:r>
              <a:rPr lang="en-US" sz="2400" b="0" i="0" u="none" strike="noStrike" cap="none">
                <a:solidFill>
                  <a:srgbClr val="008000"/>
                </a:solidFill>
                <a:latin typeface="Georgia"/>
                <a:ea typeface="Georgia"/>
                <a:cs typeface="Georgia"/>
                <a:sym typeface="Georgia"/>
              </a:rPr>
              <a:t>                     C    ⎯→   2D</a:t>
            </a:r>
            <a:r>
              <a:rPr lang="en-US" sz="2400" b="0" i="0" u="none" strike="noStrike" cap="none">
                <a:solidFill>
                  <a:srgbClr val="008000"/>
                </a:solidFill>
                <a:latin typeface="Arial"/>
                <a:ea typeface="Arial"/>
                <a:cs typeface="Arial"/>
                <a:sym typeface="Arial"/>
              </a:rPr>
              <a:t>          </a:t>
            </a:r>
            <a:r>
              <a:rPr lang="en-US" sz="2400" b="0" i="0" u="none" strike="noStrike" cap="none">
                <a:solidFill>
                  <a:srgbClr val="008000"/>
                </a:solidFill>
                <a:latin typeface="Georgia"/>
                <a:ea typeface="Georgia"/>
                <a:cs typeface="Georgia"/>
                <a:sym typeface="Georgia"/>
              </a:rPr>
              <a:t> </a:t>
            </a:r>
            <a:r>
              <a:rPr lang="en-US" sz="2400" b="0" i="0" u="none" strike="noStrike" cap="none">
                <a:solidFill>
                  <a:srgbClr val="008000"/>
                </a:solidFill>
                <a:latin typeface="Noto Sans Symbols"/>
                <a:ea typeface="Noto Sans Symbols"/>
                <a:cs typeface="Noto Sans Symbols"/>
                <a:sym typeface="Noto Sans Symbols"/>
              </a:rPr>
              <a:t>Δ</a:t>
            </a:r>
            <a:r>
              <a:rPr lang="en-US" sz="2400" b="0" i="1" u="none" strike="noStrike" cap="none">
                <a:solidFill>
                  <a:srgbClr val="008000"/>
                </a:solidFill>
                <a:latin typeface="Georgia"/>
                <a:ea typeface="Georgia"/>
                <a:cs typeface="Georgia"/>
                <a:sym typeface="Georgia"/>
              </a:rPr>
              <a:t>H</a:t>
            </a:r>
            <a:r>
              <a:rPr lang="en-US" sz="2400" b="0" i="0" u="none" strike="noStrike" cap="none" baseline="-25000">
                <a:solidFill>
                  <a:srgbClr val="008000"/>
                </a:solidFill>
                <a:latin typeface="Georgia"/>
                <a:ea typeface="Georgia"/>
                <a:cs typeface="Georgia"/>
                <a:sym typeface="Georgia"/>
              </a:rPr>
              <a:t>2</a:t>
            </a:r>
            <a:endParaRPr/>
          </a:p>
          <a:p>
            <a:pPr marL="730250" marR="0" lvl="1" indent="-273050" algn="l" rtl="0">
              <a:spcBef>
                <a:spcPts val="480"/>
              </a:spcBef>
              <a:spcAft>
                <a:spcPts val="0"/>
              </a:spcAft>
              <a:buNone/>
            </a:pPr>
            <a:r>
              <a:rPr lang="en-US" sz="2400" b="0" i="0" u="none" strike="noStrike" cap="none">
                <a:solidFill>
                  <a:srgbClr val="008000"/>
                </a:solidFill>
                <a:latin typeface="Georgia"/>
                <a:ea typeface="Georgia"/>
                <a:cs typeface="Georgia"/>
                <a:sym typeface="Georgia"/>
              </a:rPr>
              <a:t>       3A   +   B    ⎯→    2D	 </a:t>
            </a:r>
            <a:r>
              <a:rPr lang="en-US" sz="2400" b="0" i="0" u="none" strike="noStrike" cap="none">
                <a:solidFill>
                  <a:srgbClr val="008000"/>
                </a:solidFill>
                <a:latin typeface="Noto Sans Symbols"/>
                <a:ea typeface="Noto Sans Symbols"/>
                <a:cs typeface="Noto Sans Symbols"/>
                <a:sym typeface="Noto Sans Symbols"/>
              </a:rPr>
              <a:t>Δ</a:t>
            </a:r>
            <a:r>
              <a:rPr lang="en-US" sz="2400" b="0" i="1" u="none" strike="noStrike" cap="none">
                <a:solidFill>
                  <a:srgbClr val="008000"/>
                </a:solidFill>
                <a:latin typeface="Georgia"/>
                <a:ea typeface="Georgia"/>
                <a:cs typeface="Georgia"/>
                <a:sym typeface="Georgia"/>
              </a:rPr>
              <a:t>H</a:t>
            </a:r>
            <a:r>
              <a:rPr lang="en-US" sz="2400" b="0" i="0" u="none" strike="noStrike" cap="none" baseline="-25000">
                <a:solidFill>
                  <a:srgbClr val="008000"/>
                </a:solidFill>
                <a:latin typeface="Georgia"/>
                <a:ea typeface="Georgia"/>
                <a:cs typeface="Georgia"/>
                <a:sym typeface="Georgia"/>
              </a:rPr>
              <a:t>1</a:t>
            </a:r>
            <a:r>
              <a:rPr lang="en-US" sz="2400" b="0" i="1" u="none" strike="noStrike" cap="none">
                <a:solidFill>
                  <a:srgbClr val="008000"/>
                </a:solidFill>
                <a:latin typeface="Georgia"/>
                <a:ea typeface="Georgia"/>
                <a:cs typeface="Georgia"/>
                <a:sym typeface="Georgia"/>
              </a:rPr>
              <a:t>  +  </a:t>
            </a:r>
            <a:r>
              <a:rPr lang="en-US" sz="2400" b="0" i="0" u="none" strike="noStrike" cap="none">
                <a:solidFill>
                  <a:srgbClr val="008000"/>
                </a:solidFill>
                <a:latin typeface="Noto Sans Symbols"/>
                <a:ea typeface="Noto Sans Symbols"/>
                <a:cs typeface="Noto Sans Symbols"/>
                <a:sym typeface="Noto Sans Symbols"/>
              </a:rPr>
              <a:t>Δ</a:t>
            </a:r>
            <a:r>
              <a:rPr lang="en-US" sz="2400" b="0" i="1" u="none" strike="noStrike" cap="none">
                <a:solidFill>
                  <a:srgbClr val="008000"/>
                </a:solidFill>
                <a:latin typeface="Georgia"/>
                <a:ea typeface="Georgia"/>
                <a:cs typeface="Georgia"/>
                <a:sym typeface="Georgia"/>
              </a:rPr>
              <a:t>H</a:t>
            </a:r>
            <a:r>
              <a:rPr lang="en-US" sz="2400" b="0" i="0" u="none" strike="noStrike" cap="none" baseline="-25000">
                <a:solidFill>
                  <a:srgbClr val="008000"/>
                </a:solidFill>
                <a:latin typeface="Georgia"/>
                <a:ea typeface="Georgia"/>
                <a:cs typeface="Georgia"/>
                <a:sym typeface="Georgia"/>
              </a:rPr>
              <a:t>2</a:t>
            </a:r>
            <a:r>
              <a:rPr lang="en-US" sz="2400" b="0" i="1" u="none" strike="noStrike" cap="none">
                <a:solidFill>
                  <a:srgbClr val="008000"/>
                </a:solidFill>
                <a:latin typeface="Georgia"/>
                <a:ea typeface="Georgia"/>
                <a:cs typeface="Georgia"/>
                <a:sym typeface="Georgia"/>
              </a:rPr>
              <a:t>  </a:t>
            </a:r>
            <a:endParaRPr sz="2400" b="0" i="0" u="none" strike="noStrike" cap="none">
              <a:solidFill>
                <a:srgbClr val="008000"/>
              </a:solidFill>
              <a:latin typeface="Georgia"/>
              <a:ea typeface="Georgia"/>
              <a:cs typeface="Georgia"/>
              <a:sym typeface="Georgia"/>
            </a:endParaRPr>
          </a:p>
          <a:p>
            <a:pPr marL="730250" marR="0" lvl="1" indent="-273050" algn="l" rtl="0">
              <a:spcBef>
                <a:spcPts val="480"/>
              </a:spcBef>
              <a:spcAft>
                <a:spcPts val="0"/>
              </a:spcAft>
              <a:buNone/>
            </a:pPr>
            <a:endParaRPr sz="2400" b="0" i="0" u="none" strike="noStrike" cap="none">
              <a:solidFill>
                <a:srgbClr val="008000"/>
              </a:solidFill>
              <a:latin typeface="Georgia"/>
              <a:ea typeface="Georgia"/>
              <a:cs typeface="Georgia"/>
              <a:sym typeface="Georgia"/>
            </a:endParaRPr>
          </a:p>
        </p:txBody>
      </p:sp>
      <p:cxnSp>
        <p:nvCxnSpPr>
          <p:cNvPr id="386" name="Google Shape;386;p30"/>
          <p:cNvCxnSpPr/>
          <p:nvPr/>
        </p:nvCxnSpPr>
        <p:spPr>
          <a:xfrm>
            <a:off x="1981200" y="4419600"/>
            <a:ext cx="5791200" cy="0"/>
          </a:xfrm>
          <a:prstGeom prst="straightConnector1">
            <a:avLst/>
          </a:prstGeom>
          <a:noFill/>
          <a:ln w="19050" cap="flat" cmpd="sng">
            <a:solidFill>
              <a:srgbClr val="008000"/>
            </a:solidFill>
            <a:prstDash val="solid"/>
            <a:round/>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84">
                                            <p:txEl>
                                              <p:pRg st="0" end="0"/>
                                            </p:txEl>
                                          </p:spTgt>
                                        </p:tgtEl>
                                        <p:attrNameLst>
                                          <p:attrName>style.visibility</p:attrName>
                                        </p:attrNameLst>
                                      </p:cBhvr>
                                      <p:to>
                                        <p:strVal val="visible"/>
                                      </p:to>
                                    </p:set>
                                    <p:animEffect transition="in" filter="fade">
                                      <p:cBhvr>
                                        <p:cTn id="7" dur="2000"/>
                                        <p:tgtEl>
                                          <p:spTgt spid="38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84">
                                            <p:txEl>
                                              <p:pRg st="1" end="1"/>
                                            </p:txEl>
                                          </p:spTgt>
                                        </p:tgtEl>
                                        <p:attrNameLst>
                                          <p:attrName>style.visibility</p:attrName>
                                        </p:attrNameLst>
                                      </p:cBhvr>
                                      <p:to>
                                        <p:strVal val="visible"/>
                                      </p:to>
                                    </p:set>
                                    <p:animEffect transition="in" filter="fade">
                                      <p:cBhvr>
                                        <p:cTn id="10" dur="2000"/>
                                        <p:tgtEl>
                                          <p:spTgt spid="38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85">
                                            <p:txEl>
                                              <p:pRg st="0" end="0"/>
                                            </p:txEl>
                                          </p:spTgt>
                                        </p:tgtEl>
                                        <p:attrNameLst>
                                          <p:attrName>style.visibility</p:attrName>
                                        </p:attrNameLst>
                                      </p:cBhvr>
                                      <p:to>
                                        <p:strVal val="visible"/>
                                      </p:to>
                                    </p:set>
                                    <p:animEffect transition="in" filter="fade">
                                      <p:cBhvr>
                                        <p:cTn id="15" dur="2000"/>
                                        <p:tgtEl>
                                          <p:spTgt spid="38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85">
                                            <p:txEl>
                                              <p:pRg st="1" end="1"/>
                                            </p:txEl>
                                          </p:spTgt>
                                        </p:tgtEl>
                                        <p:attrNameLst>
                                          <p:attrName>style.visibility</p:attrName>
                                        </p:attrNameLst>
                                      </p:cBhvr>
                                      <p:to>
                                        <p:strVal val="visible"/>
                                      </p:to>
                                    </p:set>
                                    <p:animEffect transition="in" filter="fade">
                                      <p:cBhvr>
                                        <p:cTn id="20" dur="2000"/>
                                        <p:tgtEl>
                                          <p:spTgt spid="38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85">
                                            <p:txEl>
                                              <p:pRg st="2" end="2"/>
                                            </p:txEl>
                                          </p:spTgt>
                                        </p:tgtEl>
                                        <p:attrNameLst>
                                          <p:attrName>style.visibility</p:attrName>
                                        </p:attrNameLst>
                                      </p:cBhvr>
                                      <p:to>
                                        <p:strVal val="visible"/>
                                      </p:to>
                                    </p:set>
                                    <p:animEffect transition="in" filter="fade">
                                      <p:cBhvr>
                                        <p:cTn id="25" dur="2000"/>
                                        <p:tgtEl>
                                          <p:spTgt spid="38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85">
                                            <p:txEl>
                                              <p:pRg st="3" end="3"/>
                                            </p:txEl>
                                          </p:spTgt>
                                        </p:tgtEl>
                                        <p:attrNameLst>
                                          <p:attrName>style.visibility</p:attrName>
                                        </p:attrNameLst>
                                      </p:cBhvr>
                                      <p:to>
                                        <p:strVal val="visible"/>
                                      </p:to>
                                    </p:set>
                                    <p:animEffect transition="in" filter="fade">
                                      <p:cBhvr>
                                        <p:cTn id="30" dur="2000"/>
                                        <p:tgtEl>
                                          <p:spTgt spid="38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86"/>
                                        </p:tgtEl>
                                        <p:attrNameLst>
                                          <p:attrName>style.visibility</p:attrName>
                                        </p:attrNameLst>
                                      </p:cBhvr>
                                      <p:to>
                                        <p:strVal val="visible"/>
                                      </p:to>
                                    </p:set>
                                    <p:animEffect transition="in" filter="fade">
                                      <p:cBhvr>
                                        <p:cTn id="35" dur="2000"/>
                                        <p:tgtEl>
                                          <p:spTgt spid="38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83">
                                            <p:txEl>
                                              <p:pRg st="0" end="0"/>
                                            </p:txEl>
                                          </p:spTgt>
                                        </p:tgtEl>
                                        <p:attrNameLst>
                                          <p:attrName>style.visibility</p:attrName>
                                        </p:attrNameLst>
                                      </p:cBhvr>
                                      <p:to>
                                        <p:strVal val="visible"/>
                                      </p:to>
                                    </p:set>
                                    <p:animEffect transition="in" filter="fade">
                                      <p:cBhvr>
                                        <p:cTn id="40" dur="2000"/>
                                        <p:tgtEl>
                                          <p:spTgt spid="3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391"/>
        <p:cNvGrpSpPr/>
        <p:nvPr/>
      </p:nvGrpSpPr>
      <p:grpSpPr>
        <a:xfrm>
          <a:off x="0" y="0"/>
          <a:ext cx="0" cy="0"/>
          <a:chOff x="0" y="0"/>
          <a:chExt cx="0" cy="0"/>
        </a:xfrm>
      </p:grpSpPr>
      <p:sp>
        <p:nvSpPr>
          <p:cNvPr id="392" name="Google Shape;392;p31"/>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6.3 Hess’ Law</a:t>
            </a:r>
            <a:endParaRPr sz="3300" b="0" i="1" u="none" strike="noStrike" cap="none">
              <a:solidFill>
                <a:srgbClr val="7B9899"/>
              </a:solidFill>
              <a:latin typeface="Georgia"/>
              <a:ea typeface="Georgia"/>
              <a:cs typeface="Georgia"/>
              <a:sym typeface="Georgia"/>
            </a:endParaRPr>
          </a:p>
        </p:txBody>
      </p:sp>
      <p:sp>
        <p:nvSpPr>
          <p:cNvPr id="393" name="Google Shape;393;p31"/>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94" name="Google Shape;394;p31"/>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395" name="Google Shape;395;p31" descr="fig_ch06_7.jpg"/>
          <p:cNvPicPr preferRelativeResize="0"/>
          <p:nvPr/>
        </p:nvPicPr>
        <p:blipFill rotWithShape="1">
          <a:blip r:embed="rId3">
            <a:alphaModFix/>
          </a:blip>
          <a:srcRect/>
          <a:stretch/>
        </p:blipFill>
        <p:spPr>
          <a:xfrm>
            <a:off x="304800" y="1600200"/>
            <a:ext cx="8610600" cy="47879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400"/>
        <p:cNvGrpSpPr/>
        <p:nvPr/>
      </p:nvGrpSpPr>
      <p:grpSpPr>
        <a:xfrm>
          <a:off x="0" y="0"/>
          <a:ext cx="0" cy="0"/>
          <a:chOff x="0" y="0"/>
          <a:chExt cx="0" cy="0"/>
        </a:xfrm>
      </p:grpSpPr>
      <p:sp>
        <p:nvSpPr>
          <p:cNvPr id="401" name="Google Shape;401;p32"/>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6.3 Calculating </a:t>
            </a:r>
            <a:r>
              <a:rPr lang="en-US" sz="3300" b="0" i="0" u="none" strike="noStrike" cap="none">
                <a:solidFill>
                  <a:srgbClr val="7A9798"/>
                </a:solidFill>
                <a:latin typeface="Noto Sans Symbols"/>
                <a:ea typeface="Noto Sans Symbols"/>
                <a:cs typeface="Noto Sans Symbols"/>
                <a:sym typeface="Noto Sans Symbols"/>
              </a:rPr>
              <a:t>Δ</a:t>
            </a:r>
            <a:r>
              <a:rPr lang="en-US" sz="3300" b="0" i="1" u="none" strike="noStrike" cap="none">
                <a:solidFill>
                  <a:srgbClr val="7A9798"/>
                </a:solidFill>
                <a:latin typeface="Georgia"/>
                <a:ea typeface="Georgia"/>
                <a:cs typeface="Georgia"/>
                <a:sym typeface="Georgia"/>
              </a:rPr>
              <a:t>H</a:t>
            </a:r>
            <a:r>
              <a:rPr lang="en-US" sz="3300" b="0" i="0" u="none" strike="noStrike" cap="none" baseline="-25000">
                <a:solidFill>
                  <a:srgbClr val="7A9798"/>
                </a:solidFill>
                <a:latin typeface="Georgia"/>
                <a:ea typeface="Georgia"/>
                <a:cs typeface="Georgia"/>
                <a:sym typeface="Georgia"/>
              </a:rPr>
              <a:t>reaction</a:t>
            </a:r>
            <a:endParaRPr sz="3300" b="0" i="0" u="none" strike="noStrike" cap="none" baseline="-25000">
              <a:solidFill>
                <a:srgbClr val="7B9899"/>
              </a:solidFill>
              <a:latin typeface="Georgia"/>
              <a:ea typeface="Georgia"/>
              <a:cs typeface="Georgia"/>
              <a:sym typeface="Georgia"/>
            </a:endParaRPr>
          </a:p>
        </p:txBody>
      </p:sp>
      <p:sp>
        <p:nvSpPr>
          <p:cNvPr id="402" name="Google Shape;402;p32"/>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3" name="Google Shape;403;p32"/>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4" name="Google Shape;404;p32"/>
          <p:cNvSpPr txBox="1"/>
          <p:nvPr/>
        </p:nvSpPr>
        <p:spPr>
          <a:xfrm>
            <a:off x="152400" y="1524000"/>
            <a:ext cx="8991600" cy="1600200"/>
          </a:xfrm>
          <a:prstGeom prst="rect">
            <a:avLst/>
          </a:prstGeom>
          <a:noFill/>
          <a:ln>
            <a:noFill/>
          </a:ln>
        </p:spPr>
        <p:txBody>
          <a:bodyPr spcFirstLastPara="1" wrap="square" lIns="91425" tIns="45700" rIns="91425" bIns="45700" anchor="t" anchorCtr="0">
            <a:noAutofit/>
          </a:bodyPr>
          <a:lstStyle/>
          <a:p>
            <a:pPr marL="6350" marR="0" lvl="0" indent="-6350" algn="l" rtl="0">
              <a:spcBef>
                <a:spcPts val="0"/>
              </a:spcBef>
              <a:spcAft>
                <a:spcPts val="0"/>
              </a:spcAft>
              <a:buNone/>
            </a:pPr>
            <a:r>
              <a:rPr lang="en-US" sz="2400">
                <a:solidFill>
                  <a:schemeClr val="dk1"/>
                </a:solidFill>
                <a:latin typeface="Georgia"/>
                <a:ea typeface="Georgia"/>
                <a:cs typeface="Georgia"/>
                <a:sym typeface="Georgia"/>
              </a:rPr>
              <a:t>Find </a:t>
            </a:r>
            <a:r>
              <a:rPr lang="en-US" sz="2400">
                <a:solidFill>
                  <a:schemeClr val="dk1"/>
                </a:solidFill>
                <a:latin typeface="Noto Sans Symbols"/>
                <a:ea typeface="Noto Sans Symbols"/>
                <a:cs typeface="Noto Sans Symbols"/>
                <a:sym typeface="Noto Sans Symbols"/>
              </a:rPr>
              <a:t>Δ</a:t>
            </a:r>
            <a:r>
              <a:rPr lang="en-US" sz="2400" i="1">
                <a:solidFill>
                  <a:schemeClr val="dk1"/>
                </a:solidFill>
                <a:latin typeface="Georgia"/>
                <a:ea typeface="Georgia"/>
                <a:cs typeface="Georgia"/>
                <a:sym typeface="Georgia"/>
              </a:rPr>
              <a:t>H</a:t>
            </a:r>
            <a:r>
              <a:rPr lang="en-US" sz="2400">
                <a:solidFill>
                  <a:schemeClr val="dk1"/>
                </a:solidFill>
                <a:latin typeface="Georgia"/>
                <a:ea typeface="Georgia"/>
                <a:cs typeface="Georgia"/>
                <a:sym typeface="Georgia"/>
              </a:rPr>
              <a:t> for the formation of propane using the </a:t>
            </a:r>
            <a:r>
              <a:rPr lang="en-US" sz="2400">
                <a:solidFill>
                  <a:srgbClr val="0000FF"/>
                </a:solidFill>
                <a:latin typeface="Georgia"/>
                <a:ea typeface="Georgia"/>
                <a:cs typeface="Georgia"/>
                <a:sym typeface="Georgia"/>
              </a:rPr>
              <a:t>reactions</a:t>
            </a:r>
            <a:r>
              <a:rPr lang="en-US" sz="2400">
                <a:solidFill>
                  <a:schemeClr val="dk1"/>
                </a:solidFill>
                <a:latin typeface="Georgia"/>
                <a:ea typeface="Georgia"/>
                <a:cs typeface="Georgia"/>
                <a:sym typeface="Georgia"/>
              </a:rPr>
              <a:t> and corresponding </a:t>
            </a:r>
            <a:r>
              <a:rPr lang="en-US" sz="2400">
                <a:solidFill>
                  <a:srgbClr val="008000"/>
                </a:solidFill>
                <a:latin typeface="Noto Sans Symbols"/>
                <a:ea typeface="Noto Sans Symbols"/>
                <a:cs typeface="Noto Sans Symbols"/>
                <a:sym typeface="Noto Sans Symbols"/>
              </a:rPr>
              <a:t>Δ</a:t>
            </a:r>
            <a:r>
              <a:rPr lang="en-US" sz="2400" i="1">
                <a:solidFill>
                  <a:srgbClr val="008000"/>
                </a:solidFill>
                <a:latin typeface="Georgia"/>
                <a:ea typeface="Georgia"/>
                <a:cs typeface="Georgia"/>
                <a:sym typeface="Georgia"/>
              </a:rPr>
              <a:t>H</a:t>
            </a:r>
            <a:r>
              <a:rPr lang="en-US" sz="2400">
                <a:solidFill>
                  <a:srgbClr val="008000"/>
                </a:solidFill>
                <a:latin typeface="Georgia"/>
                <a:ea typeface="Georgia"/>
                <a:cs typeface="Georgia"/>
                <a:sym typeface="Georgia"/>
              </a:rPr>
              <a:t> values </a:t>
            </a:r>
            <a:r>
              <a:rPr lang="en-US" sz="2400">
                <a:solidFill>
                  <a:schemeClr val="dk1"/>
                </a:solidFill>
                <a:latin typeface="Georgia"/>
                <a:ea typeface="Georgia"/>
                <a:cs typeface="Georgia"/>
                <a:sym typeface="Georgia"/>
              </a:rPr>
              <a:t>below.  </a:t>
            </a:r>
            <a:endParaRPr/>
          </a:p>
          <a:p>
            <a:pPr marL="6350" marR="0" lvl="0" indent="-6350" algn="ctr" rtl="0">
              <a:spcBef>
                <a:spcPts val="560"/>
              </a:spcBef>
              <a:spcAft>
                <a:spcPts val="0"/>
              </a:spcAft>
              <a:buNone/>
            </a:pPr>
            <a:r>
              <a:rPr lang="en-US" sz="2800">
                <a:solidFill>
                  <a:schemeClr val="dk1"/>
                </a:solidFill>
                <a:latin typeface="Georgia"/>
                <a:ea typeface="Georgia"/>
                <a:cs typeface="Georgia"/>
                <a:sym typeface="Georgia"/>
              </a:rPr>
              <a:t>3C</a:t>
            </a:r>
            <a:r>
              <a:rPr lang="en-US" sz="2800" baseline="-25000">
                <a:solidFill>
                  <a:schemeClr val="dk1"/>
                </a:solidFill>
                <a:latin typeface="Georgia"/>
                <a:ea typeface="Georgia"/>
                <a:cs typeface="Georgia"/>
                <a:sym typeface="Georgia"/>
              </a:rPr>
              <a:t>(s)</a:t>
            </a:r>
            <a:r>
              <a:rPr lang="en-US" sz="2800">
                <a:solidFill>
                  <a:schemeClr val="dk1"/>
                </a:solidFill>
                <a:latin typeface="Georgia"/>
                <a:ea typeface="Georgia"/>
                <a:cs typeface="Georgia"/>
                <a:sym typeface="Georgia"/>
              </a:rPr>
              <a:t> + 4H</a:t>
            </a:r>
            <a:r>
              <a:rPr lang="en-US" sz="2800" baseline="-25000">
                <a:solidFill>
                  <a:schemeClr val="dk1"/>
                </a:solidFill>
                <a:latin typeface="Georgia"/>
                <a:ea typeface="Georgia"/>
                <a:cs typeface="Georgia"/>
                <a:sym typeface="Georgia"/>
              </a:rPr>
              <a:t>2(g)</a:t>
            </a:r>
            <a:r>
              <a:rPr lang="en-US" sz="2800">
                <a:solidFill>
                  <a:schemeClr val="dk1"/>
                </a:solidFill>
                <a:latin typeface="Georgia"/>
                <a:ea typeface="Georgia"/>
                <a:cs typeface="Georgia"/>
                <a:sym typeface="Georgia"/>
              </a:rPr>
              <a:t> ⎯→ C</a:t>
            </a:r>
            <a:r>
              <a:rPr lang="en-US" sz="2800" baseline="-25000">
                <a:solidFill>
                  <a:schemeClr val="dk1"/>
                </a:solidFill>
                <a:latin typeface="Georgia"/>
                <a:ea typeface="Georgia"/>
                <a:cs typeface="Georgia"/>
                <a:sym typeface="Georgia"/>
              </a:rPr>
              <a:t>3</a:t>
            </a:r>
            <a:r>
              <a:rPr lang="en-US" sz="2800">
                <a:solidFill>
                  <a:schemeClr val="dk1"/>
                </a:solidFill>
                <a:latin typeface="Georgia"/>
                <a:ea typeface="Georgia"/>
                <a:cs typeface="Georgia"/>
                <a:sym typeface="Georgia"/>
              </a:rPr>
              <a:t>H</a:t>
            </a:r>
            <a:r>
              <a:rPr lang="en-US" sz="2800" baseline="-25000">
                <a:solidFill>
                  <a:schemeClr val="dk1"/>
                </a:solidFill>
                <a:latin typeface="Georgia"/>
                <a:ea typeface="Georgia"/>
                <a:cs typeface="Georgia"/>
                <a:sym typeface="Georgia"/>
              </a:rPr>
              <a:t>8(g)</a:t>
            </a:r>
            <a:endParaRPr sz="2800">
              <a:solidFill>
                <a:schemeClr val="dk1"/>
              </a:solidFill>
              <a:latin typeface="Georgia"/>
              <a:ea typeface="Georgia"/>
              <a:cs typeface="Georgia"/>
              <a:sym typeface="Georgia"/>
            </a:endParaRPr>
          </a:p>
        </p:txBody>
      </p:sp>
      <p:sp>
        <p:nvSpPr>
          <p:cNvPr id="405" name="Google Shape;405;p32"/>
          <p:cNvSpPr txBox="1"/>
          <p:nvPr/>
        </p:nvSpPr>
        <p:spPr>
          <a:xfrm>
            <a:off x="-304800" y="3657600"/>
            <a:ext cx="9067800" cy="533400"/>
          </a:xfrm>
          <a:prstGeom prst="rect">
            <a:avLst/>
          </a:prstGeom>
          <a:noFill/>
          <a:ln>
            <a:noFill/>
          </a:ln>
        </p:spPr>
        <p:txBody>
          <a:bodyPr spcFirstLastPara="1" wrap="square" lIns="91425" tIns="45700" rIns="91425" bIns="45700" anchor="ctr" anchorCtr="1">
            <a:noAutofit/>
          </a:bodyPr>
          <a:lstStyle/>
          <a:p>
            <a:pPr marL="730250" marR="0" lvl="1" indent="-273050" algn="l" rtl="0">
              <a:spcBef>
                <a:spcPts val="0"/>
              </a:spcBef>
              <a:spcAft>
                <a:spcPts val="0"/>
              </a:spcAft>
              <a:buNone/>
            </a:pPr>
            <a:r>
              <a:rPr lang="en-US" sz="2200" b="0" i="0" u="none" strike="noStrike" cap="none">
                <a:solidFill>
                  <a:srgbClr val="0000FF"/>
                </a:solidFill>
                <a:latin typeface="Georgia"/>
                <a:ea typeface="Georgia"/>
                <a:cs typeface="Georgia"/>
                <a:sym typeface="Georgia"/>
              </a:rPr>
              <a:t>       C</a:t>
            </a:r>
            <a:r>
              <a:rPr lang="en-US" sz="2200" b="0" i="0" u="none" strike="noStrike" cap="none" baseline="-25000">
                <a:solidFill>
                  <a:srgbClr val="0000FF"/>
                </a:solidFill>
                <a:latin typeface="Georgia"/>
                <a:ea typeface="Georgia"/>
                <a:cs typeface="Georgia"/>
                <a:sym typeface="Georgia"/>
              </a:rPr>
              <a:t>(s)</a:t>
            </a:r>
            <a:r>
              <a:rPr lang="en-US" sz="2200" b="0" i="0" u="none" strike="noStrike" cap="none">
                <a:solidFill>
                  <a:srgbClr val="0000FF"/>
                </a:solidFill>
                <a:latin typeface="Georgia"/>
                <a:ea typeface="Georgia"/>
                <a:cs typeface="Georgia"/>
                <a:sym typeface="Georgia"/>
              </a:rPr>
              <a:t>   +   O</a:t>
            </a:r>
            <a:r>
              <a:rPr lang="en-US" sz="2200" b="0" i="0" u="none" strike="noStrike" cap="none" baseline="-25000">
                <a:solidFill>
                  <a:srgbClr val="0000FF"/>
                </a:solidFill>
                <a:latin typeface="Georgia"/>
                <a:ea typeface="Georgia"/>
                <a:cs typeface="Georgia"/>
                <a:sym typeface="Georgia"/>
              </a:rPr>
              <a:t>2(g)</a:t>
            </a:r>
            <a:r>
              <a:rPr lang="en-US" sz="2200" b="0" i="0" u="none" strike="noStrike" cap="none">
                <a:solidFill>
                  <a:srgbClr val="0000FF"/>
                </a:solidFill>
                <a:latin typeface="Georgia"/>
                <a:ea typeface="Georgia"/>
                <a:cs typeface="Georgia"/>
                <a:sym typeface="Georgia"/>
              </a:rPr>
              <a:t>      ⎯→   CO</a:t>
            </a:r>
            <a:r>
              <a:rPr lang="en-US" sz="2200" b="0" i="0" u="none" strike="noStrike" cap="none" baseline="-25000">
                <a:solidFill>
                  <a:srgbClr val="0000FF"/>
                </a:solidFill>
                <a:latin typeface="Georgia"/>
                <a:ea typeface="Georgia"/>
                <a:cs typeface="Georgia"/>
                <a:sym typeface="Georgia"/>
              </a:rPr>
              <a:t>2(g)</a:t>
            </a:r>
            <a:r>
              <a:rPr lang="en-US" sz="2200" b="0" i="0" u="none" strike="noStrike" cap="none" baseline="-25000">
                <a:solidFill>
                  <a:srgbClr val="0000FF"/>
                </a:solidFill>
                <a:latin typeface="Arial"/>
                <a:ea typeface="Arial"/>
                <a:cs typeface="Arial"/>
                <a:sym typeface="Arial"/>
              </a:rPr>
              <a:t>	</a:t>
            </a:r>
            <a:r>
              <a:rPr lang="en-US" sz="2200" b="0" i="0" u="none" strike="noStrike" cap="none">
                <a:solidFill>
                  <a:srgbClr val="008000"/>
                </a:solidFill>
                <a:latin typeface="Georgia"/>
                <a:ea typeface="Georgia"/>
                <a:cs typeface="Georgia"/>
                <a:sym typeface="Georgia"/>
              </a:rPr>
              <a:t>                           </a:t>
            </a:r>
            <a:r>
              <a:rPr lang="en-US" sz="2200" b="0" i="0" u="none" strike="noStrike" cap="none">
                <a:solidFill>
                  <a:srgbClr val="008000"/>
                </a:solidFill>
                <a:latin typeface="Noto Sans Symbols"/>
                <a:ea typeface="Noto Sans Symbols"/>
                <a:cs typeface="Noto Sans Symbols"/>
                <a:sym typeface="Noto Sans Symbols"/>
              </a:rPr>
              <a:t>Δ</a:t>
            </a:r>
            <a:r>
              <a:rPr lang="en-US" sz="2200" b="0" i="1" u="none" strike="noStrike" cap="none">
                <a:solidFill>
                  <a:srgbClr val="008000"/>
                </a:solidFill>
                <a:latin typeface="Georgia"/>
                <a:ea typeface="Georgia"/>
                <a:cs typeface="Georgia"/>
                <a:sym typeface="Georgia"/>
              </a:rPr>
              <a:t>H  =  </a:t>
            </a:r>
            <a:r>
              <a:rPr lang="en-US" sz="2200" b="0" i="0" u="none" strike="noStrike" cap="none">
                <a:solidFill>
                  <a:srgbClr val="008000"/>
                </a:solidFill>
                <a:latin typeface="Georgia"/>
                <a:ea typeface="Georgia"/>
                <a:cs typeface="Georgia"/>
                <a:sym typeface="Georgia"/>
              </a:rPr>
              <a:t>-393.5 kJ</a:t>
            </a:r>
            <a:endParaRPr/>
          </a:p>
        </p:txBody>
      </p:sp>
      <p:sp>
        <p:nvSpPr>
          <p:cNvPr id="406" name="Google Shape;406;p32"/>
          <p:cNvSpPr txBox="1"/>
          <p:nvPr/>
        </p:nvSpPr>
        <p:spPr>
          <a:xfrm>
            <a:off x="76200" y="4267200"/>
            <a:ext cx="8610600" cy="533400"/>
          </a:xfrm>
          <a:prstGeom prst="rect">
            <a:avLst/>
          </a:prstGeom>
          <a:noFill/>
          <a:ln>
            <a:noFill/>
          </a:ln>
        </p:spPr>
        <p:txBody>
          <a:bodyPr spcFirstLastPara="1" wrap="square" lIns="91425" tIns="45700" rIns="91425" bIns="45700" anchor="ctr" anchorCtr="1">
            <a:noAutofit/>
          </a:bodyPr>
          <a:lstStyle/>
          <a:p>
            <a:pPr marL="730250" marR="0" lvl="1" indent="-273050" algn="l" rtl="0">
              <a:spcBef>
                <a:spcPts val="0"/>
              </a:spcBef>
              <a:spcAft>
                <a:spcPts val="0"/>
              </a:spcAft>
              <a:buNone/>
            </a:pPr>
            <a:r>
              <a:rPr lang="en-US" sz="2200" b="0" i="0" u="none" strike="noStrike" cap="none">
                <a:solidFill>
                  <a:srgbClr val="0000FF"/>
                </a:solidFill>
                <a:latin typeface="Georgia"/>
                <a:ea typeface="Georgia"/>
                <a:cs typeface="Georgia"/>
                <a:sym typeface="Georgia"/>
              </a:rPr>
              <a:t>O</a:t>
            </a:r>
            <a:r>
              <a:rPr lang="en-US" sz="2200" b="0" i="0" u="none" strike="noStrike" cap="none" baseline="-25000">
                <a:solidFill>
                  <a:srgbClr val="0000FF"/>
                </a:solidFill>
                <a:latin typeface="Georgia"/>
                <a:ea typeface="Georgia"/>
                <a:cs typeface="Georgia"/>
                <a:sym typeface="Georgia"/>
              </a:rPr>
              <a:t>2(s)</a:t>
            </a:r>
            <a:r>
              <a:rPr lang="en-US" sz="2200" b="0" i="0" u="none" strike="noStrike" cap="none">
                <a:solidFill>
                  <a:srgbClr val="0000FF"/>
                </a:solidFill>
                <a:latin typeface="Georgia"/>
                <a:ea typeface="Georgia"/>
                <a:cs typeface="Georgia"/>
                <a:sym typeface="Georgia"/>
              </a:rPr>
              <a:t>    +   2H</a:t>
            </a:r>
            <a:r>
              <a:rPr lang="en-US" sz="2200" b="0" i="0" u="none" strike="noStrike" cap="none" baseline="-25000">
                <a:solidFill>
                  <a:srgbClr val="0000FF"/>
                </a:solidFill>
                <a:latin typeface="Georgia"/>
                <a:ea typeface="Georgia"/>
                <a:cs typeface="Georgia"/>
                <a:sym typeface="Georgia"/>
              </a:rPr>
              <a:t>2(g)</a:t>
            </a:r>
            <a:r>
              <a:rPr lang="en-US" sz="2200" b="0" i="0" u="none" strike="noStrike" cap="none">
                <a:solidFill>
                  <a:srgbClr val="0000FF"/>
                </a:solidFill>
                <a:latin typeface="Georgia"/>
                <a:ea typeface="Georgia"/>
                <a:cs typeface="Georgia"/>
                <a:sym typeface="Georgia"/>
              </a:rPr>
              <a:t>    ⎯→   2H</a:t>
            </a:r>
            <a:r>
              <a:rPr lang="en-US" sz="2200" b="0" i="0" u="none" strike="noStrike" cap="none" baseline="-25000">
                <a:solidFill>
                  <a:srgbClr val="0000FF"/>
                </a:solidFill>
                <a:latin typeface="Georgia"/>
                <a:ea typeface="Georgia"/>
                <a:cs typeface="Georgia"/>
                <a:sym typeface="Georgia"/>
              </a:rPr>
              <a:t>2</a:t>
            </a:r>
            <a:r>
              <a:rPr lang="en-US" sz="2200" b="0" i="0" u="none" strike="noStrike" cap="none">
                <a:solidFill>
                  <a:srgbClr val="0000FF"/>
                </a:solidFill>
                <a:latin typeface="Georgia"/>
                <a:ea typeface="Georgia"/>
                <a:cs typeface="Georgia"/>
                <a:sym typeface="Georgia"/>
              </a:rPr>
              <a:t>O</a:t>
            </a:r>
            <a:r>
              <a:rPr lang="en-US" sz="2200" b="0" i="0" u="none" strike="noStrike" cap="none" baseline="-25000">
                <a:solidFill>
                  <a:srgbClr val="0000FF"/>
                </a:solidFill>
                <a:latin typeface="Georgia"/>
                <a:ea typeface="Georgia"/>
                <a:cs typeface="Georgia"/>
                <a:sym typeface="Georgia"/>
              </a:rPr>
              <a:t>(g)</a:t>
            </a:r>
            <a:r>
              <a:rPr lang="en-US" sz="2200" b="0" i="0" u="none" strike="noStrike" cap="none" baseline="-25000">
                <a:solidFill>
                  <a:srgbClr val="0000FF"/>
                </a:solidFill>
                <a:latin typeface="Arial"/>
                <a:ea typeface="Arial"/>
                <a:cs typeface="Arial"/>
                <a:sym typeface="Arial"/>
              </a:rPr>
              <a:t> </a:t>
            </a:r>
            <a:r>
              <a:rPr lang="en-US" sz="2200" b="0" i="0" u="none" strike="noStrike" cap="none">
                <a:solidFill>
                  <a:srgbClr val="0000FF"/>
                </a:solidFill>
                <a:latin typeface="Georgia"/>
                <a:ea typeface="Georgia"/>
                <a:cs typeface="Georgia"/>
                <a:sym typeface="Georgia"/>
              </a:rPr>
              <a:t>	</a:t>
            </a:r>
            <a:r>
              <a:rPr lang="en-US" sz="2200" b="0" i="0" u="none" strike="noStrike" cap="none">
                <a:solidFill>
                  <a:srgbClr val="7030A0"/>
                </a:solidFill>
                <a:latin typeface="Georgia"/>
                <a:ea typeface="Georgia"/>
                <a:cs typeface="Georgia"/>
                <a:sym typeface="Georgia"/>
              </a:rPr>
              <a:t>                        </a:t>
            </a:r>
            <a:r>
              <a:rPr lang="en-US" sz="2200" b="0" i="0" u="none" strike="noStrike" cap="none">
                <a:solidFill>
                  <a:srgbClr val="008000"/>
                </a:solidFill>
                <a:latin typeface="Noto Sans Symbols"/>
                <a:ea typeface="Noto Sans Symbols"/>
                <a:cs typeface="Noto Sans Symbols"/>
                <a:sym typeface="Noto Sans Symbols"/>
              </a:rPr>
              <a:t>Δ</a:t>
            </a:r>
            <a:r>
              <a:rPr lang="en-US" sz="2200" b="0" i="1" u="none" strike="noStrike" cap="none">
                <a:solidFill>
                  <a:srgbClr val="008000"/>
                </a:solidFill>
                <a:latin typeface="Georgia"/>
                <a:ea typeface="Georgia"/>
                <a:cs typeface="Georgia"/>
                <a:sym typeface="Georgia"/>
              </a:rPr>
              <a:t>H  =  </a:t>
            </a:r>
            <a:r>
              <a:rPr lang="en-US" sz="2200" b="0" i="0" u="none" strike="noStrike" cap="none">
                <a:solidFill>
                  <a:srgbClr val="008000"/>
                </a:solidFill>
                <a:latin typeface="Georgia"/>
                <a:ea typeface="Georgia"/>
                <a:cs typeface="Georgia"/>
                <a:sym typeface="Georgia"/>
              </a:rPr>
              <a:t>-483.6 kJ</a:t>
            </a:r>
            <a:endParaRPr/>
          </a:p>
        </p:txBody>
      </p:sp>
      <p:sp>
        <p:nvSpPr>
          <p:cNvPr id="407" name="Google Shape;407;p32"/>
          <p:cNvSpPr txBox="1"/>
          <p:nvPr/>
        </p:nvSpPr>
        <p:spPr>
          <a:xfrm>
            <a:off x="-381000" y="2971800"/>
            <a:ext cx="9144000" cy="609600"/>
          </a:xfrm>
          <a:prstGeom prst="rect">
            <a:avLst/>
          </a:prstGeom>
          <a:noFill/>
          <a:ln>
            <a:noFill/>
          </a:ln>
        </p:spPr>
        <p:txBody>
          <a:bodyPr spcFirstLastPara="1" wrap="square" lIns="91425" tIns="45700" rIns="91425" bIns="45700" anchor="ctr" anchorCtr="1">
            <a:noAutofit/>
          </a:bodyPr>
          <a:lstStyle/>
          <a:p>
            <a:pPr marL="730250" marR="0" lvl="1" indent="-273050" algn="l" rtl="0">
              <a:spcBef>
                <a:spcPts val="0"/>
              </a:spcBef>
              <a:spcAft>
                <a:spcPts val="0"/>
              </a:spcAft>
              <a:buNone/>
            </a:pPr>
            <a:r>
              <a:rPr lang="en-US" sz="2200" b="0" i="0" u="none" strike="noStrike" cap="none">
                <a:solidFill>
                  <a:srgbClr val="0000FF"/>
                </a:solidFill>
                <a:latin typeface="Georgia"/>
                <a:ea typeface="Georgia"/>
                <a:cs typeface="Georgia"/>
                <a:sym typeface="Georgia"/>
              </a:rPr>
              <a:t>C</a:t>
            </a:r>
            <a:r>
              <a:rPr lang="en-US" sz="2200" b="0" i="0" u="none" strike="noStrike" cap="none" baseline="-25000">
                <a:solidFill>
                  <a:srgbClr val="0000FF"/>
                </a:solidFill>
                <a:latin typeface="Georgia"/>
                <a:ea typeface="Georgia"/>
                <a:cs typeface="Georgia"/>
                <a:sym typeface="Georgia"/>
              </a:rPr>
              <a:t>3</a:t>
            </a:r>
            <a:r>
              <a:rPr lang="en-US" sz="2200" b="0" i="0" u="none" strike="noStrike" cap="none">
                <a:solidFill>
                  <a:srgbClr val="0000FF"/>
                </a:solidFill>
                <a:latin typeface="Georgia"/>
                <a:ea typeface="Georgia"/>
                <a:cs typeface="Georgia"/>
                <a:sym typeface="Georgia"/>
              </a:rPr>
              <a:t>H</a:t>
            </a:r>
            <a:r>
              <a:rPr lang="en-US" sz="2200" b="0" i="0" u="none" strike="noStrike" cap="none" baseline="-25000">
                <a:solidFill>
                  <a:srgbClr val="0000FF"/>
                </a:solidFill>
                <a:latin typeface="Georgia"/>
                <a:ea typeface="Georgia"/>
                <a:cs typeface="Georgia"/>
                <a:sym typeface="Georgia"/>
              </a:rPr>
              <a:t>8(s)</a:t>
            </a:r>
            <a:r>
              <a:rPr lang="en-US" sz="2200" b="0" i="0" u="none" strike="noStrike" cap="none">
                <a:solidFill>
                  <a:srgbClr val="0000FF"/>
                </a:solidFill>
                <a:latin typeface="Georgia"/>
                <a:ea typeface="Georgia"/>
                <a:cs typeface="Georgia"/>
                <a:sym typeface="Georgia"/>
              </a:rPr>
              <a:t>   +   5O</a:t>
            </a:r>
            <a:r>
              <a:rPr lang="en-US" sz="2200" b="0" i="0" u="none" strike="noStrike" cap="none" baseline="-25000">
                <a:solidFill>
                  <a:srgbClr val="0000FF"/>
                </a:solidFill>
                <a:latin typeface="Georgia"/>
                <a:ea typeface="Georgia"/>
                <a:cs typeface="Georgia"/>
                <a:sym typeface="Georgia"/>
              </a:rPr>
              <a:t>2(g)</a:t>
            </a:r>
            <a:r>
              <a:rPr lang="en-US" sz="2200" b="0" i="0" u="none" strike="noStrike" cap="none">
                <a:solidFill>
                  <a:srgbClr val="0000FF"/>
                </a:solidFill>
                <a:latin typeface="Georgia"/>
                <a:ea typeface="Georgia"/>
                <a:cs typeface="Georgia"/>
                <a:sym typeface="Georgia"/>
              </a:rPr>
              <a:t>    ⎯→   3CO</a:t>
            </a:r>
            <a:r>
              <a:rPr lang="en-US" sz="2200" b="0" i="0" u="none" strike="noStrike" cap="none" baseline="-25000">
                <a:solidFill>
                  <a:srgbClr val="0000FF"/>
                </a:solidFill>
                <a:latin typeface="Georgia"/>
                <a:ea typeface="Georgia"/>
                <a:cs typeface="Georgia"/>
                <a:sym typeface="Georgia"/>
              </a:rPr>
              <a:t>2(g)    </a:t>
            </a:r>
            <a:r>
              <a:rPr lang="en-US" sz="2200" b="0" i="0" u="none" strike="noStrike" cap="none">
                <a:solidFill>
                  <a:srgbClr val="0000FF"/>
                </a:solidFill>
                <a:latin typeface="Georgia"/>
                <a:ea typeface="Georgia"/>
                <a:cs typeface="Georgia"/>
                <a:sym typeface="Georgia"/>
              </a:rPr>
              <a:t>+  4H</a:t>
            </a:r>
            <a:r>
              <a:rPr lang="en-US" sz="2200" b="0" i="0" u="none" strike="noStrike" cap="none" baseline="-25000">
                <a:solidFill>
                  <a:srgbClr val="0000FF"/>
                </a:solidFill>
                <a:latin typeface="Georgia"/>
                <a:ea typeface="Georgia"/>
                <a:cs typeface="Georgia"/>
                <a:sym typeface="Georgia"/>
              </a:rPr>
              <a:t>2</a:t>
            </a:r>
            <a:r>
              <a:rPr lang="en-US" sz="2200" b="0" i="0" u="none" strike="noStrike" cap="none">
                <a:solidFill>
                  <a:srgbClr val="0000FF"/>
                </a:solidFill>
                <a:latin typeface="Georgia"/>
                <a:ea typeface="Georgia"/>
                <a:cs typeface="Georgia"/>
                <a:sym typeface="Georgia"/>
              </a:rPr>
              <a:t>O</a:t>
            </a:r>
            <a:r>
              <a:rPr lang="en-US" sz="2200" b="0" i="0" u="none" strike="noStrike" cap="none" baseline="-25000">
                <a:solidFill>
                  <a:srgbClr val="0000FF"/>
                </a:solidFill>
                <a:latin typeface="Georgia"/>
                <a:ea typeface="Georgia"/>
                <a:cs typeface="Georgia"/>
                <a:sym typeface="Georgia"/>
              </a:rPr>
              <a:t>(g) </a:t>
            </a:r>
            <a:r>
              <a:rPr lang="en-US" sz="2200" b="0" i="0" u="none" strike="noStrike" cap="none">
                <a:solidFill>
                  <a:srgbClr val="0000FF"/>
                </a:solidFill>
                <a:latin typeface="Georgia"/>
                <a:ea typeface="Georgia"/>
                <a:cs typeface="Georgia"/>
                <a:sym typeface="Georgia"/>
              </a:rPr>
              <a:t>     </a:t>
            </a:r>
            <a:r>
              <a:rPr lang="en-US" sz="2200" b="0" i="0" u="none" strike="noStrike" cap="none">
                <a:solidFill>
                  <a:srgbClr val="008000"/>
                </a:solidFill>
                <a:latin typeface="Noto Sans Symbols"/>
                <a:ea typeface="Noto Sans Symbols"/>
                <a:cs typeface="Noto Sans Symbols"/>
                <a:sym typeface="Noto Sans Symbols"/>
              </a:rPr>
              <a:t>Δ</a:t>
            </a:r>
            <a:r>
              <a:rPr lang="en-US" sz="2200" b="0" i="1" u="none" strike="noStrike" cap="none">
                <a:solidFill>
                  <a:srgbClr val="008000"/>
                </a:solidFill>
                <a:latin typeface="Georgia"/>
                <a:ea typeface="Georgia"/>
                <a:cs typeface="Georgia"/>
                <a:sym typeface="Georgia"/>
              </a:rPr>
              <a:t>H  =  </a:t>
            </a:r>
            <a:r>
              <a:rPr lang="en-US" sz="2200" b="0" i="0" u="none" strike="noStrike" cap="none">
                <a:solidFill>
                  <a:srgbClr val="008000"/>
                </a:solidFill>
                <a:latin typeface="Georgia"/>
                <a:ea typeface="Georgia"/>
                <a:cs typeface="Georgia"/>
                <a:sym typeface="Georgia"/>
              </a:rPr>
              <a:t>-2043 kJ</a:t>
            </a:r>
            <a:endParaRPr sz="2200" b="0" i="1" u="none" strike="noStrike" cap="none">
              <a:solidFill>
                <a:srgbClr val="008000"/>
              </a:solidFill>
              <a:latin typeface="Georgia"/>
              <a:ea typeface="Georgia"/>
              <a:cs typeface="Georgia"/>
              <a:sym typeface="Georgia"/>
            </a:endParaRPr>
          </a:p>
        </p:txBody>
      </p:sp>
      <p:sp>
        <p:nvSpPr>
          <p:cNvPr id="408" name="Google Shape;408;p32"/>
          <p:cNvSpPr txBox="1"/>
          <p:nvPr/>
        </p:nvSpPr>
        <p:spPr>
          <a:xfrm>
            <a:off x="-381000" y="2971800"/>
            <a:ext cx="9144000" cy="609600"/>
          </a:xfrm>
          <a:prstGeom prst="rect">
            <a:avLst/>
          </a:prstGeom>
          <a:noFill/>
          <a:ln>
            <a:noFill/>
          </a:ln>
        </p:spPr>
        <p:txBody>
          <a:bodyPr spcFirstLastPara="1" wrap="square" lIns="91425" tIns="45700" rIns="91425" bIns="45700" anchor="ctr" anchorCtr="1">
            <a:noAutofit/>
          </a:bodyPr>
          <a:lstStyle/>
          <a:p>
            <a:pPr marL="730250" marR="0" lvl="1" indent="-273050" algn="l" rtl="0">
              <a:spcBef>
                <a:spcPts val="0"/>
              </a:spcBef>
              <a:spcAft>
                <a:spcPts val="0"/>
              </a:spcAft>
              <a:buNone/>
            </a:pPr>
            <a:r>
              <a:rPr lang="en-US" sz="2200" b="0" i="0" u="none" strike="noStrike" cap="none">
                <a:solidFill>
                  <a:srgbClr val="0000FF"/>
                </a:solidFill>
                <a:latin typeface="Georgia"/>
                <a:ea typeface="Georgia"/>
                <a:cs typeface="Georgia"/>
                <a:sym typeface="Georgia"/>
              </a:rPr>
              <a:t>3CO</a:t>
            </a:r>
            <a:r>
              <a:rPr lang="en-US" sz="2200" b="0" i="0" u="none" strike="noStrike" cap="none" baseline="-25000">
                <a:solidFill>
                  <a:srgbClr val="0000FF"/>
                </a:solidFill>
                <a:latin typeface="Georgia"/>
                <a:ea typeface="Georgia"/>
                <a:cs typeface="Georgia"/>
                <a:sym typeface="Georgia"/>
              </a:rPr>
              <a:t>2(g)    </a:t>
            </a:r>
            <a:r>
              <a:rPr lang="en-US" sz="2200" b="0" i="0" u="none" strike="noStrike" cap="none">
                <a:solidFill>
                  <a:srgbClr val="0000FF"/>
                </a:solidFill>
                <a:latin typeface="Georgia"/>
                <a:ea typeface="Georgia"/>
                <a:cs typeface="Georgia"/>
                <a:sym typeface="Georgia"/>
              </a:rPr>
              <a:t>+  4H</a:t>
            </a:r>
            <a:r>
              <a:rPr lang="en-US" sz="2200" b="0" i="0" u="none" strike="noStrike" cap="none" baseline="-25000">
                <a:solidFill>
                  <a:srgbClr val="0000FF"/>
                </a:solidFill>
                <a:latin typeface="Georgia"/>
                <a:ea typeface="Georgia"/>
                <a:cs typeface="Georgia"/>
                <a:sym typeface="Georgia"/>
              </a:rPr>
              <a:t>2</a:t>
            </a:r>
            <a:r>
              <a:rPr lang="en-US" sz="2200" b="0" i="0" u="none" strike="noStrike" cap="none">
                <a:solidFill>
                  <a:srgbClr val="0000FF"/>
                </a:solidFill>
                <a:latin typeface="Georgia"/>
                <a:ea typeface="Georgia"/>
                <a:cs typeface="Georgia"/>
                <a:sym typeface="Georgia"/>
              </a:rPr>
              <a:t>O</a:t>
            </a:r>
            <a:r>
              <a:rPr lang="en-US" sz="2200" b="0" i="0" u="none" strike="noStrike" cap="none" baseline="-25000">
                <a:solidFill>
                  <a:srgbClr val="0000FF"/>
                </a:solidFill>
                <a:latin typeface="Georgia"/>
                <a:ea typeface="Georgia"/>
                <a:cs typeface="Georgia"/>
                <a:sym typeface="Georgia"/>
              </a:rPr>
              <a:t>(g)     </a:t>
            </a:r>
            <a:r>
              <a:rPr lang="en-US" sz="2200" b="0" i="0" u="none" strike="noStrike" cap="none">
                <a:solidFill>
                  <a:srgbClr val="0000FF"/>
                </a:solidFill>
                <a:latin typeface="Georgia"/>
                <a:ea typeface="Georgia"/>
                <a:cs typeface="Georgia"/>
                <a:sym typeface="Georgia"/>
              </a:rPr>
              <a:t>⎯→   C</a:t>
            </a:r>
            <a:r>
              <a:rPr lang="en-US" sz="2200" b="0" i="0" u="none" strike="noStrike" cap="none" baseline="-25000">
                <a:solidFill>
                  <a:srgbClr val="0000FF"/>
                </a:solidFill>
                <a:latin typeface="Georgia"/>
                <a:ea typeface="Georgia"/>
                <a:cs typeface="Georgia"/>
                <a:sym typeface="Georgia"/>
              </a:rPr>
              <a:t>3</a:t>
            </a:r>
            <a:r>
              <a:rPr lang="en-US" sz="2200" b="0" i="0" u="none" strike="noStrike" cap="none">
                <a:solidFill>
                  <a:srgbClr val="0000FF"/>
                </a:solidFill>
                <a:latin typeface="Georgia"/>
                <a:ea typeface="Georgia"/>
                <a:cs typeface="Georgia"/>
                <a:sym typeface="Georgia"/>
              </a:rPr>
              <a:t>H</a:t>
            </a:r>
            <a:r>
              <a:rPr lang="en-US" sz="2200" b="0" i="0" u="none" strike="noStrike" cap="none" baseline="-25000">
                <a:solidFill>
                  <a:srgbClr val="0000FF"/>
                </a:solidFill>
                <a:latin typeface="Georgia"/>
                <a:ea typeface="Georgia"/>
                <a:cs typeface="Georgia"/>
                <a:sym typeface="Georgia"/>
              </a:rPr>
              <a:t>8(s)</a:t>
            </a:r>
            <a:r>
              <a:rPr lang="en-US" sz="2200" b="0" i="0" u="none" strike="noStrike" cap="none">
                <a:solidFill>
                  <a:srgbClr val="0000FF"/>
                </a:solidFill>
                <a:latin typeface="Georgia"/>
                <a:ea typeface="Georgia"/>
                <a:cs typeface="Georgia"/>
                <a:sym typeface="Georgia"/>
              </a:rPr>
              <a:t>   +   5O</a:t>
            </a:r>
            <a:r>
              <a:rPr lang="en-US" sz="2200" b="0" i="0" u="none" strike="noStrike" cap="none" baseline="-25000">
                <a:solidFill>
                  <a:srgbClr val="0000FF"/>
                </a:solidFill>
                <a:latin typeface="Georgia"/>
                <a:ea typeface="Georgia"/>
                <a:cs typeface="Georgia"/>
                <a:sym typeface="Georgia"/>
              </a:rPr>
              <a:t>2(g)</a:t>
            </a:r>
            <a:r>
              <a:rPr lang="en-US" sz="2200" b="0" i="0" u="none" strike="noStrike" cap="none">
                <a:solidFill>
                  <a:srgbClr val="0000FF"/>
                </a:solidFill>
                <a:latin typeface="Georgia"/>
                <a:ea typeface="Georgia"/>
                <a:cs typeface="Georgia"/>
                <a:sym typeface="Georgia"/>
              </a:rPr>
              <a:t>        </a:t>
            </a:r>
            <a:r>
              <a:rPr lang="en-US" sz="2200" b="0" i="0" u="none" strike="noStrike" cap="none">
                <a:solidFill>
                  <a:srgbClr val="C00000"/>
                </a:solidFill>
                <a:latin typeface="Noto Sans Symbols"/>
                <a:ea typeface="Noto Sans Symbols"/>
                <a:cs typeface="Noto Sans Symbols"/>
                <a:sym typeface="Noto Sans Symbols"/>
              </a:rPr>
              <a:t>Δ</a:t>
            </a:r>
            <a:r>
              <a:rPr lang="en-US" sz="2200" b="0" i="1" u="none" strike="noStrike" cap="none">
                <a:solidFill>
                  <a:srgbClr val="C00000"/>
                </a:solidFill>
                <a:latin typeface="Georgia"/>
                <a:ea typeface="Georgia"/>
                <a:cs typeface="Georgia"/>
                <a:sym typeface="Georgia"/>
              </a:rPr>
              <a:t>H  =</a:t>
            </a:r>
            <a:r>
              <a:rPr lang="en-US" sz="2200" b="0" i="1" u="none" strike="noStrike" cap="none">
                <a:solidFill>
                  <a:srgbClr val="008000"/>
                </a:solidFill>
                <a:latin typeface="Georgia"/>
                <a:ea typeface="Georgia"/>
                <a:cs typeface="Georgia"/>
                <a:sym typeface="Georgia"/>
              </a:rPr>
              <a:t>  </a:t>
            </a:r>
            <a:r>
              <a:rPr lang="en-US" sz="2200" b="0" i="0" u="none" strike="noStrike" cap="none">
                <a:solidFill>
                  <a:srgbClr val="C00000"/>
                </a:solidFill>
                <a:latin typeface="Georgia"/>
                <a:ea typeface="Georgia"/>
                <a:cs typeface="Georgia"/>
                <a:sym typeface="Georgia"/>
              </a:rPr>
              <a:t>+2043 kJ</a:t>
            </a:r>
            <a:endParaRPr sz="2200" b="0" i="1" u="none" strike="noStrike" cap="none">
              <a:solidFill>
                <a:srgbClr val="C00000"/>
              </a:solidFill>
              <a:latin typeface="Georgia"/>
              <a:ea typeface="Georgia"/>
              <a:cs typeface="Georgia"/>
              <a:sym typeface="Georgia"/>
            </a:endParaRPr>
          </a:p>
        </p:txBody>
      </p:sp>
      <p:sp>
        <p:nvSpPr>
          <p:cNvPr id="409" name="Google Shape;409;p32"/>
          <p:cNvSpPr txBox="1"/>
          <p:nvPr/>
        </p:nvSpPr>
        <p:spPr>
          <a:xfrm>
            <a:off x="-304800" y="3657600"/>
            <a:ext cx="9067800" cy="533400"/>
          </a:xfrm>
          <a:prstGeom prst="rect">
            <a:avLst/>
          </a:prstGeom>
          <a:noFill/>
          <a:ln>
            <a:noFill/>
          </a:ln>
        </p:spPr>
        <p:txBody>
          <a:bodyPr spcFirstLastPara="1" wrap="square" lIns="91425" tIns="45700" rIns="91425" bIns="45700" anchor="ctr" anchorCtr="1">
            <a:noAutofit/>
          </a:bodyPr>
          <a:lstStyle/>
          <a:p>
            <a:pPr marL="730250" marR="0" lvl="1" indent="-273050" algn="l" rtl="0">
              <a:spcBef>
                <a:spcPts val="0"/>
              </a:spcBef>
              <a:spcAft>
                <a:spcPts val="0"/>
              </a:spcAft>
              <a:buNone/>
            </a:pPr>
            <a:r>
              <a:rPr lang="en-US" sz="2200" b="1" i="0" u="none" strike="noStrike" cap="none">
                <a:solidFill>
                  <a:srgbClr val="0000FF"/>
                </a:solidFill>
                <a:latin typeface="Georgia"/>
                <a:ea typeface="Georgia"/>
                <a:cs typeface="Georgia"/>
                <a:sym typeface="Georgia"/>
              </a:rPr>
              <a:t>3</a:t>
            </a:r>
            <a:r>
              <a:rPr lang="en-US" sz="2200" b="0" i="0" u="none" strike="noStrike" cap="none">
                <a:solidFill>
                  <a:srgbClr val="0000FF"/>
                </a:solidFill>
                <a:latin typeface="Georgia"/>
                <a:ea typeface="Georgia"/>
                <a:cs typeface="Georgia"/>
                <a:sym typeface="Georgia"/>
              </a:rPr>
              <a:t> · [C</a:t>
            </a:r>
            <a:r>
              <a:rPr lang="en-US" sz="2200" b="0" i="0" u="none" strike="noStrike" cap="none" baseline="-25000">
                <a:solidFill>
                  <a:srgbClr val="0000FF"/>
                </a:solidFill>
                <a:latin typeface="Georgia"/>
                <a:ea typeface="Georgia"/>
                <a:cs typeface="Georgia"/>
                <a:sym typeface="Georgia"/>
              </a:rPr>
              <a:t>(s)</a:t>
            </a:r>
            <a:r>
              <a:rPr lang="en-US" sz="2200" b="0" i="0" u="none" strike="noStrike" cap="none">
                <a:solidFill>
                  <a:srgbClr val="0000FF"/>
                </a:solidFill>
                <a:latin typeface="Georgia"/>
                <a:ea typeface="Georgia"/>
                <a:cs typeface="Georgia"/>
                <a:sym typeface="Georgia"/>
              </a:rPr>
              <a:t>   +   O</a:t>
            </a:r>
            <a:r>
              <a:rPr lang="en-US" sz="2200" b="0" i="0" u="none" strike="noStrike" cap="none" baseline="-25000">
                <a:solidFill>
                  <a:srgbClr val="0000FF"/>
                </a:solidFill>
                <a:latin typeface="Georgia"/>
                <a:ea typeface="Georgia"/>
                <a:cs typeface="Georgia"/>
                <a:sym typeface="Georgia"/>
              </a:rPr>
              <a:t>2(g)</a:t>
            </a:r>
            <a:r>
              <a:rPr lang="en-US" sz="2200" b="0" i="0" u="none" strike="noStrike" cap="none">
                <a:solidFill>
                  <a:srgbClr val="0000FF"/>
                </a:solidFill>
                <a:latin typeface="Georgia"/>
                <a:ea typeface="Georgia"/>
                <a:cs typeface="Georgia"/>
                <a:sym typeface="Georgia"/>
              </a:rPr>
              <a:t>      ⎯→   CO</a:t>
            </a:r>
            <a:r>
              <a:rPr lang="en-US" sz="2200" b="0" i="0" u="none" strike="noStrike" cap="none" baseline="-25000">
                <a:solidFill>
                  <a:srgbClr val="0000FF"/>
                </a:solidFill>
                <a:latin typeface="Georgia"/>
                <a:ea typeface="Georgia"/>
                <a:cs typeface="Georgia"/>
                <a:sym typeface="Georgia"/>
              </a:rPr>
              <a:t>2(g)</a:t>
            </a:r>
            <a:r>
              <a:rPr lang="en-US" sz="2200" b="0" i="0" u="none" strike="noStrike" cap="none">
                <a:solidFill>
                  <a:srgbClr val="0000FF"/>
                </a:solidFill>
                <a:latin typeface="Georgia"/>
                <a:ea typeface="Georgia"/>
                <a:cs typeface="Georgia"/>
                <a:sym typeface="Georgia"/>
              </a:rPr>
              <a:t>]</a:t>
            </a:r>
            <a:r>
              <a:rPr lang="en-US" sz="2200" b="0" i="0" u="none" strike="noStrike" cap="none" baseline="-25000">
                <a:solidFill>
                  <a:srgbClr val="0000FF"/>
                </a:solidFill>
                <a:latin typeface="Arial"/>
                <a:ea typeface="Arial"/>
                <a:cs typeface="Arial"/>
                <a:sym typeface="Arial"/>
              </a:rPr>
              <a:t>	</a:t>
            </a:r>
            <a:r>
              <a:rPr lang="en-US" sz="2200" b="0" i="0" u="none" strike="noStrike" cap="none">
                <a:solidFill>
                  <a:srgbClr val="008000"/>
                </a:solidFill>
                <a:latin typeface="Georgia"/>
                <a:ea typeface="Georgia"/>
                <a:cs typeface="Georgia"/>
                <a:sym typeface="Georgia"/>
              </a:rPr>
              <a:t>                     </a:t>
            </a:r>
            <a:r>
              <a:rPr lang="en-US" sz="2200" b="1" i="0" u="none" strike="noStrike" cap="none">
                <a:solidFill>
                  <a:srgbClr val="008000"/>
                </a:solidFill>
                <a:latin typeface="Georgia"/>
                <a:ea typeface="Georgia"/>
                <a:cs typeface="Georgia"/>
                <a:sym typeface="Georgia"/>
              </a:rPr>
              <a:t>3</a:t>
            </a:r>
            <a:r>
              <a:rPr lang="en-US" sz="2200" b="0" i="0" u="none" strike="noStrike" cap="none">
                <a:solidFill>
                  <a:srgbClr val="008000"/>
                </a:solidFill>
                <a:latin typeface="Georgia"/>
                <a:ea typeface="Georgia"/>
                <a:cs typeface="Georgia"/>
                <a:sym typeface="Georgia"/>
              </a:rPr>
              <a:t> · </a:t>
            </a:r>
            <a:r>
              <a:rPr lang="en-US" sz="2200" b="0" i="0" u="none" strike="noStrike" cap="none">
                <a:solidFill>
                  <a:srgbClr val="008000"/>
                </a:solidFill>
                <a:latin typeface="Noto Sans Symbols"/>
                <a:ea typeface="Noto Sans Symbols"/>
                <a:cs typeface="Noto Sans Symbols"/>
                <a:sym typeface="Noto Sans Symbols"/>
              </a:rPr>
              <a:t>Δ</a:t>
            </a:r>
            <a:r>
              <a:rPr lang="en-US" sz="2200" b="0" i="1" u="none" strike="noStrike" cap="none">
                <a:solidFill>
                  <a:srgbClr val="008000"/>
                </a:solidFill>
                <a:latin typeface="Georgia"/>
                <a:ea typeface="Georgia"/>
                <a:cs typeface="Georgia"/>
                <a:sym typeface="Georgia"/>
              </a:rPr>
              <a:t>H  =  </a:t>
            </a:r>
            <a:r>
              <a:rPr lang="en-US" sz="2200" b="0" i="0" u="none" strike="noStrike" cap="none">
                <a:solidFill>
                  <a:srgbClr val="008000"/>
                </a:solidFill>
                <a:latin typeface="Georgia"/>
                <a:ea typeface="Georgia"/>
                <a:cs typeface="Georgia"/>
                <a:sym typeface="Georgia"/>
              </a:rPr>
              <a:t>-393.5 kJ</a:t>
            </a:r>
            <a:endParaRPr/>
          </a:p>
        </p:txBody>
      </p:sp>
      <p:sp>
        <p:nvSpPr>
          <p:cNvPr id="410" name="Google Shape;410;p32"/>
          <p:cNvSpPr txBox="1"/>
          <p:nvPr/>
        </p:nvSpPr>
        <p:spPr>
          <a:xfrm>
            <a:off x="-152400" y="3657600"/>
            <a:ext cx="9067800" cy="533400"/>
          </a:xfrm>
          <a:prstGeom prst="rect">
            <a:avLst/>
          </a:prstGeom>
          <a:noFill/>
          <a:ln>
            <a:noFill/>
          </a:ln>
        </p:spPr>
        <p:txBody>
          <a:bodyPr spcFirstLastPara="1" wrap="square" lIns="91425" tIns="45700" rIns="91425" bIns="45700" anchor="ctr" anchorCtr="1">
            <a:noAutofit/>
          </a:bodyPr>
          <a:lstStyle/>
          <a:p>
            <a:pPr marL="730250" marR="0" lvl="1" indent="-273050" algn="l" rtl="0">
              <a:spcBef>
                <a:spcPts val="0"/>
              </a:spcBef>
              <a:spcAft>
                <a:spcPts val="0"/>
              </a:spcAft>
              <a:buNone/>
            </a:pPr>
            <a:r>
              <a:rPr lang="en-US" sz="2200" b="0" i="0" u="none" strike="noStrike" cap="none">
                <a:solidFill>
                  <a:srgbClr val="0000FF"/>
                </a:solidFill>
                <a:latin typeface="Georgia"/>
                <a:ea typeface="Georgia"/>
                <a:cs typeface="Georgia"/>
                <a:sym typeface="Georgia"/>
              </a:rPr>
              <a:t>3C</a:t>
            </a:r>
            <a:r>
              <a:rPr lang="en-US" sz="2200" b="0" i="0" u="none" strike="noStrike" cap="none" baseline="-25000">
                <a:solidFill>
                  <a:srgbClr val="0000FF"/>
                </a:solidFill>
                <a:latin typeface="Georgia"/>
                <a:ea typeface="Georgia"/>
                <a:cs typeface="Georgia"/>
                <a:sym typeface="Georgia"/>
              </a:rPr>
              <a:t>(s)</a:t>
            </a:r>
            <a:r>
              <a:rPr lang="en-US" sz="2200" b="0" i="0" u="none" strike="noStrike" cap="none">
                <a:solidFill>
                  <a:srgbClr val="0000FF"/>
                </a:solidFill>
                <a:latin typeface="Georgia"/>
                <a:ea typeface="Georgia"/>
                <a:cs typeface="Georgia"/>
                <a:sym typeface="Georgia"/>
              </a:rPr>
              <a:t>   +   3O</a:t>
            </a:r>
            <a:r>
              <a:rPr lang="en-US" sz="2200" b="0" i="0" u="none" strike="noStrike" cap="none" baseline="-25000">
                <a:solidFill>
                  <a:srgbClr val="0000FF"/>
                </a:solidFill>
                <a:latin typeface="Georgia"/>
                <a:ea typeface="Georgia"/>
                <a:cs typeface="Georgia"/>
                <a:sym typeface="Georgia"/>
              </a:rPr>
              <a:t>2(g)</a:t>
            </a:r>
            <a:r>
              <a:rPr lang="en-US" sz="2200" b="0" i="0" u="none" strike="noStrike" cap="none">
                <a:solidFill>
                  <a:srgbClr val="0000FF"/>
                </a:solidFill>
                <a:latin typeface="Georgia"/>
                <a:ea typeface="Georgia"/>
                <a:cs typeface="Georgia"/>
                <a:sym typeface="Georgia"/>
              </a:rPr>
              <a:t>      ⎯→   3CO</a:t>
            </a:r>
            <a:r>
              <a:rPr lang="en-US" sz="2200" b="0" i="0" u="none" strike="noStrike" cap="none" baseline="-25000">
                <a:solidFill>
                  <a:srgbClr val="0000FF"/>
                </a:solidFill>
                <a:latin typeface="Georgia"/>
                <a:ea typeface="Georgia"/>
                <a:cs typeface="Georgia"/>
                <a:sym typeface="Georgia"/>
              </a:rPr>
              <a:t>2(g)</a:t>
            </a:r>
            <a:r>
              <a:rPr lang="en-US" sz="2200" b="0" i="0" u="none" strike="noStrike" cap="none" baseline="-25000">
                <a:solidFill>
                  <a:srgbClr val="0000FF"/>
                </a:solidFill>
                <a:latin typeface="Arial"/>
                <a:ea typeface="Arial"/>
                <a:cs typeface="Arial"/>
                <a:sym typeface="Arial"/>
              </a:rPr>
              <a:t>	</a:t>
            </a:r>
            <a:r>
              <a:rPr lang="en-US" sz="2200" b="0" i="0" u="none" strike="noStrike" cap="none">
                <a:solidFill>
                  <a:srgbClr val="008000"/>
                </a:solidFill>
                <a:latin typeface="Georgia"/>
                <a:ea typeface="Georgia"/>
                <a:cs typeface="Georgia"/>
                <a:sym typeface="Georgia"/>
              </a:rPr>
              <a:t>                        </a:t>
            </a:r>
            <a:r>
              <a:rPr lang="en-US" sz="2200" b="0" i="0" u="none" strike="noStrike" cap="none">
                <a:solidFill>
                  <a:srgbClr val="008000"/>
                </a:solidFill>
                <a:latin typeface="Noto Sans Symbols"/>
                <a:ea typeface="Noto Sans Symbols"/>
                <a:cs typeface="Noto Sans Symbols"/>
                <a:sym typeface="Noto Sans Symbols"/>
              </a:rPr>
              <a:t>Δ</a:t>
            </a:r>
            <a:r>
              <a:rPr lang="en-US" sz="2200" b="0" i="1" u="none" strike="noStrike" cap="none">
                <a:solidFill>
                  <a:srgbClr val="008000"/>
                </a:solidFill>
                <a:latin typeface="Georgia"/>
                <a:ea typeface="Georgia"/>
                <a:cs typeface="Georgia"/>
                <a:sym typeface="Georgia"/>
              </a:rPr>
              <a:t>H  =  </a:t>
            </a:r>
            <a:r>
              <a:rPr lang="en-US" sz="2200" b="0" i="0" u="none" strike="noStrike" cap="none">
                <a:solidFill>
                  <a:srgbClr val="008000"/>
                </a:solidFill>
                <a:latin typeface="Georgia"/>
                <a:ea typeface="Georgia"/>
                <a:cs typeface="Georgia"/>
                <a:sym typeface="Georgia"/>
              </a:rPr>
              <a:t>-1180.5 kJ</a:t>
            </a:r>
            <a:endParaRPr/>
          </a:p>
        </p:txBody>
      </p:sp>
      <p:sp>
        <p:nvSpPr>
          <p:cNvPr id="411" name="Google Shape;411;p32"/>
          <p:cNvSpPr txBox="1"/>
          <p:nvPr/>
        </p:nvSpPr>
        <p:spPr>
          <a:xfrm>
            <a:off x="-304800" y="4267200"/>
            <a:ext cx="9067800" cy="533400"/>
          </a:xfrm>
          <a:prstGeom prst="rect">
            <a:avLst/>
          </a:prstGeom>
          <a:noFill/>
          <a:ln>
            <a:noFill/>
          </a:ln>
        </p:spPr>
        <p:txBody>
          <a:bodyPr spcFirstLastPara="1" wrap="square" lIns="91425" tIns="45700" rIns="91425" bIns="45700" anchor="ctr" anchorCtr="1">
            <a:noAutofit/>
          </a:bodyPr>
          <a:lstStyle/>
          <a:p>
            <a:pPr marL="730250" marR="0" lvl="1" indent="-273050" algn="l" rtl="0">
              <a:spcBef>
                <a:spcPts val="0"/>
              </a:spcBef>
              <a:spcAft>
                <a:spcPts val="0"/>
              </a:spcAft>
              <a:buNone/>
            </a:pPr>
            <a:r>
              <a:rPr lang="en-US" sz="2200" b="1" i="0" u="none" strike="noStrike" cap="none">
                <a:solidFill>
                  <a:srgbClr val="0000FF"/>
                </a:solidFill>
                <a:latin typeface="Georgia"/>
                <a:ea typeface="Georgia"/>
                <a:cs typeface="Georgia"/>
                <a:sym typeface="Georgia"/>
              </a:rPr>
              <a:t>2 </a:t>
            </a:r>
            <a:r>
              <a:rPr lang="en-US" sz="2200" b="0" i="0" u="none" strike="noStrike" cap="none">
                <a:solidFill>
                  <a:srgbClr val="0000FF"/>
                </a:solidFill>
                <a:latin typeface="Georgia"/>
                <a:ea typeface="Georgia"/>
                <a:cs typeface="Georgia"/>
                <a:sym typeface="Georgia"/>
              </a:rPr>
              <a:t>·[O</a:t>
            </a:r>
            <a:r>
              <a:rPr lang="en-US" sz="2200" b="0" i="0" u="none" strike="noStrike" cap="none" baseline="-25000">
                <a:solidFill>
                  <a:srgbClr val="0000FF"/>
                </a:solidFill>
                <a:latin typeface="Georgia"/>
                <a:ea typeface="Georgia"/>
                <a:cs typeface="Georgia"/>
                <a:sym typeface="Georgia"/>
              </a:rPr>
              <a:t>2(s)</a:t>
            </a:r>
            <a:r>
              <a:rPr lang="en-US" sz="2200" b="0" i="0" u="none" strike="noStrike" cap="none">
                <a:solidFill>
                  <a:srgbClr val="0000FF"/>
                </a:solidFill>
                <a:latin typeface="Georgia"/>
                <a:ea typeface="Georgia"/>
                <a:cs typeface="Georgia"/>
                <a:sym typeface="Georgia"/>
              </a:rPr>
              <a:t>    +   2H</a:t>
            </a:r>
            <a:r>
              <a:rPr lang="en-US" sz="2200" b="0" i="0" u="none" strike="noStrike" cap="none" baseline="-25000">
                <a:solidFill>
                  <a:srgbClr val="0000FF"/>
                </a:solidFill>
                <a:latin typeface="Georgia"/>
                <a:ea typeface="Georgia"/>
                <a:cs typeface="Georgia"/>
                <a:sym typeface="Georgia"/>
              </a:rPr>
              <a:t>2(g)</a:t>
            </a:r>
            <a:r>
              <a:rPr lang="en-US" sz="2200" b="0" i="0" u="none" strike="noStrike" cap="none">
                <a:solidFill>
                  <a:srgbClr val="0000FF"/>
                </a:solidFill>
                <a:latin typeface="Georgia"/>
                <a:ea typeface="Georgia"/>
                <a:cs typeface="Georgia"/>
                <a:sym typeface="Georgia"/>
              </a:rPr>
              <a:t>    ⎯→   2H</a:t>
            </a:r>
            <a:r>
              <a:rPr lang="en-US" sz="2200" b="0" i="0" u="none" strike="noStrike" cap="none" baseline="-25000">
                <a:solidFill>
                  <a:srgbClr val="0000FF"/>
                </a:solidFill>
                <a:latin typeface="Georgia"/>
                <a:ea typeface="Georgia"/>
                <a:cs typeface="Georgia"/>
                <a:sym typeface="Georgia"/>
              </a:rPr>
              <a:t>2</a:t>
            </a:r>
            <a:r>
              <a:rPr lang="en-US" sz="2200" b="0" i="0" u="none" strike="noStrike" cap="none">
                <a:solidFill>
                  <a:srgbClr val="0000FF"/>
                </a:solidFill>
                <a:latin typeface="Georgia"/>
                <a:ea typeface="Georgia"/>
                <a:cs typeface="Georgia"/>
                <a:sym typeface="Georgia"/>
              </a:rPr>
              <a:t>O</a:t>
            </a:r>
            <a:r>
              <a:rPr lang="en-US" sz="2200" b="0" i="0" u="none" strike="noStrike" cap="none" baseline="-25000">
                <a:solidFill>
                  <a:srgbClr val="0000FF"/>
                </a:solidFill>
                <a:latin typeface="Georgia"/>
                <a:ea typeface="Georgia"/>
                <a:cs typeface="Georgia"/>
                <a:sym typeface="Georgia"/>
              </a:rPr>
              <a:t>(g)</a:t>
            </a:r>
            <a:r>
              <a:rPr lang="en-US" sz="2200" b="0" i="0" u="none" strike="noStrike" cap="none">
                <a:solidFill>
                  <a:srgbClr val="0000FF"/>
                </a:solidFill>
                <a:latin typeface="Georgia"/>
                <a:ea typeface="Georgia"/>
                <a:cs typeface="Georgia"/>
                <a:sym typeface="Georgia"/>
              </a:rPr>
              <a:t>]  	</a:t>
            </a:r>
            <a:r>
              <a:rPr lang="en-US" sz="2200" b="0" i="0" u="none" strike="noStrike" cap="none">
                <a:solidFill>
                  <a:srgbClr val="7030A0"/>
                </a:solidFill>
                <a:latin typeface="Georgia"/>
                <a:ea typeface="Georgia"/>
                <a:cs typeface="Georgia"/>
                <a:sym typeface="Georgia"/>
              </a:rPr>
              <a:t>           </a:t>
            </a:r>
            <a:r>
              <a:rPr lang="en-US" sz="2200" b="1" i="0" u="none" strike="noStrike" cap="none">
                <a:solidFill>
                  <a:srgbClr val="008000"/>
                </a:solidFill>
                <a:latin typeface="Georgia"/>
                <a:ea typeface="Georgia"/>
                <a:cs typeface="Georgia"/>
                <a:sym typeface="Georgia"/>
              </a:rPr>
              <a:t>2 </a:t>
            </a:r>
            <a:r>
              <a:rPr lang="en-US" sz="2200" b="0" i="0" u="none" strike="noStrike" cap="none">
                <a:solidFill>
                  <a:srgbClr val="008000"/>
                </a:solidFill>
                <a:latin typeface="Georgia"/>
                <a:ea typeface="Georgia"/>
                <a:cs typeface="Georgia"/>
                <a:sym typeface="Georgia"/>
              </a:rPr>
              <a:t>·</a:t>
            </a:r>
            <a:r>
              <a:rPr lang="en-US" sz="2200" b="1" i="0" u="none" strike="noStrike" cap="none">
                <a:solidFill>
                  <a:srgbClr val="008000"/>
                </a:solidFill>
                <a:latin typeface="Georgia"/>
                <a:ea typeface="Georgia"/>
                <a:cs typeface="Georgia"/>
                <a:sym typeface="Georgia"/>
              </a:rPr>
              <a:t> </a:t>
            </a:r>
            <a:r>
              <a:rPr lang="en-US" sz="2200" b="0" i="0" u="none" strike="noStrike" cap="none">
                <a:solidFill>
                  <a:srgbClr val="008000"/>
                </a:solidFill>
                <a:latin typeface="Noto Sans Symbols"/>
                <a:ea typeface="Noto Sans Symbols"/>
                <a:cs typeface="Noto Sans Symbols"/>
                <a:sym typeface="Noto Sans Symbols"/>
              </a:rPr>
              <a:t>Δ</a:t>
            </a:r>
            <a:r>
              <a:rPr lang="en-US" sz="2200" b="0" i="1" u="none" strike="noStrike" cap="none">
                <a:solidFill>
                  <a:srgbClr val="008000"/>
                </a:solidFill>
                <a:latin typeface="Georgia"/>
                <a:ea typeface="Georgia"/>
                <a:cs typeface="Georgia"/>
                <a:sym typeface="Georgia"/>
              </a:rPr>
              <a:t>H  =  </a:t>
            </a:r>
            <a:r>
              <a:rPr lang="en-US" sz="2200" b="0" i="0" u="none" strike="noStrike" cap="none">
                <a:solidFill>
                  <a:srgbClr val="008000"/>
                </a:solidFill>
                <a:latin typeface="Georgia"/>
                <a:ea typeface="Georgia"/>
                <a:cs typeface="Georgia"/>
                <a:sym typeface="Georgia"/>
              </a:rPr>
              <a:t>-483.6 kJ</a:t>
            </a:r>
            <a:endParaRPr/>
          </a:p>
        </p:txBody>
      </p:sp>
      <p:sp>
        <p:nvSpPr>
          <p:cNvPr id="412" name="Google Shape;412;p32"/>
          <p:cNvSpPr txBox="1"/>
          <p:nvPr/>
        </p:nvSpPr>
        <p:spPr>
          <a:xfrm>
            <a:off x="0" y="4267200"/>
            <a:ext cx="8610600" cy="533400"/>
          </a:xfrm>
          <a:prstGeom prst="rect">
            <a:avLst/>
          </a:prstGeom>
          <a:noFill/>
          <a:ln>
            <a:noFill/>
          </a:ln>
        </p:spPr>
        <p:txBody>
          <a:bodyPr spcFirstLastPara="1" wrap="square" lIns="91425" tIns="45700" rIns="91425" bIns="45700" anchor="ctr" anchorCtr="1">
            <a:noAutofit/>
          </a:bodyPr>
          <a:lstStyle/>
          <a:p>
            <a:pPr marL="730250" marR="0" lvl="1" indent="-273050" algn="l" rtl="0">
              <a:spcBef>
                <a:spcPts val="0"/>
              </a:spcBef>
              <a:spcAft>
                <a:spcPts val="0"/>
              </a:spcAft>
              <a:buNone/>
            </a:pPr>
            <a:r>
              <a:rPr lang="en-US" sz="2200" b="0" i="0" u="none" strike="noStrike" cap="none">
                <a:solidFill>
                  <a:srgbClr val="0000FF"/>
                </a:solidFill>
                <a:latin typeface="Georgia"/>
                <a:ea typeface="Georgia"/>
                <a:cs typeface="Georgia"/>
                <a:sym typeface="Georgia"/>
              </a:rPr>
              <a:t>2O</a:t>
            </a:r>
            <a:r>
              <a:rPr lang="en-US" sz="2200" b="0" i="0" u="none" strike="noStrike" cap="none" baseline="-25000">
                <a:solidFill>
                  <a:srgbClr val="0000FF"/>
                </a:solidFill>
                <a:latin typeface="Georgia"/>
                <a:ea typeface="Georgia"/>
                <a:cs typeface="Georgia"/>
                <a:sym typeface="Georgia"/>
              </a:rPr>
              <a:t>2(s)</a:t>
            </a:r>
            <a:r>
              <a:rPr lang="en-US" sz="2200" b="0" i="0" u="none" strike="noStrike" cap="none">
                <a:solidFill>
                  <a:srgbClr val="0000FF"/>
                </a:solidFill>
                <a:latin typeface="Georgia"/>
                <a:ea typeface="Georgia"/>
                <a:cs typeface="Georgia"/>
                <a:sym typeface="Georgia"/>
              </a:rPr>
              <a:t>    +   4H</a:t>
            </a:r>
            <a:r>
              <a:rPr lang="en-US" sz="2200" b="0" i="0" u="none" strike="noStrike" cap="none" baseline="-25000">
                <a:solidFill>
                  <a:srgbClr val="0000FF"/>
                </a:solidFill>
                <a:latin typeface="Georgia"/>
                <a:ea typeface="Georgia"/>
                <a:cs typeface="Georgia"/>
                <a:sym typeface="Georgia"/>
              </a:rPr>
              <a:t>2(g)</a:t>
            </a:r>
            <a:r>
              <a:rPr lang="en-US" sz="2200" b="0" i="0" u="none" strike="noStrike" cap="none">
                <a:solidFill>
                  <a:srgbClr val="0000FF"/>
                </a:solidFill>
                <a:latin typeface="Georgia"/>
                <a:ea typeface="Georgia"/>
                <a:cs typeface="Georgia"/>
                <a:sym typeface="Georgia"/>
              </a:rPr>
              <a:t>    ⎯→   4H</a:t>
            </a:r>
            <a:r>
              <a:rPr lang="en-US" sz="2200" b="0" i="0" u="none" strike="noStrike" cap="none" baseline="-25000">
                <a:solidFill>
                  <a:srgbClr val="0000FF"/>
                </a:solidFill>
                <a:latin typeface="Georgia"/>
                <a:ea typeface="Georgia"/>
                <a:cs typeface="Georgia"/>
                <a:sym typeface="Georgia"/>
              </a:rPr>
              <a:t>2</a:t>
            </a:r>
            <a:r>
              <a:rPr lang="en-US" sz="2200" b="0" i="0" u="none" strike="noStrike" cap="none">
                <a:solidFill>
                  <a:srgbClr val="0000FF"/>
                </a:solidFill>
                <a:latin typeface="Georgia"/>
                <a:ea typeface="Georgia"/>
                <a:cs typeface="Georgia"/>
                <a:sym typeface="Georgia"/>
              </a:rPr>
              <a:t>O</a:t>
            </a:r>
            <a:r>
              <a:rPr lang="en-US" sz="2200" b="0" i="0" u="none" strike="noStrike" cap="none" baseline="-25000">
                <a:solidFill>
                  <a:srgbClr val="0000FF"/>
                </a:solidFill>
                <a:latin typeface="Georgia"/>
                <a:ea typeface="Georgia"/>
                <a:cs typeface="Georgia"/>
                <a:sym typeface="Georgia"/>
              </a:rPr>
              <a:t>(g)</a:t>
            </a:r>
            <a:r>
              <a:rPr lang="en-US" sz="2200" b="0" i="0" u="none" strike="noStrike" cap="none" baseline="-25000">
                <a:solidFill>
                  <a:srgbClr val="0000FF"/>
                </a:solidFill>
                <a:latin typeface="Arial"/>
                <a:ea typeface="Arial"/>
                <a:cs typeface="Arial"/>
                <a:sym typeface="Arial"/>
              </a:rPr>
              <a:t> </a:t>
            </a:r>
            <a:r>
              <a:rPr lang="en-US" sz="2200" b="0" i="0" u="none" strike="noStrike" cap="none">
                <a:solidFill>
                  <a:srgbClr val="0000FF"/>
                </a:solidFill>
                <a:latin typeface="Georgia"/>
                <a:ea typeface="Georgia"/>
                <a:cs typeface="Georgia"/>
                <a:sym typeface="Georgia"/>
              </a:rPr>
              <a:t>	</a:t>
            </a:r>
            <a:r>
              <a:rPr lang="en-US" sz="2200" b="0" i="0" u="none" strike="noStrike" cap="none">
                <a:solidFill>
                  <a:srgbClr val="7030A0"/>
                </a:solidFill>
                <a:latin typeface="Georgia"/>
                <a:ea typeface="Georgia"/>
                <a:cs typeface="Georgia"/>
                <a:sym typeface="Georgia"/>
              </a:rPr>
              <a:t>                          </a:t>
            </a:r>
            <a:r>
              <a:rPr lang="en-US" sz="2200" b="0" i="0" u="none" strike="noStrike" cap="none">
                <a:solidFill>
                  <a:srgbClr val="008000"/>
                </a:solidFill>
                <a:latin typeface="Noto Sans Symbols"/>
                <a:ea typeface="Noto Sans Symbols"/>
                <a:cs typeface="Noto Sans Symbols"/>
                <a:sym typeface="Noto Sans Symbols"/>
              </a:rPr>
              <a:t>Δ</a:t>
            </a:r>
            <a:r>
              <a:rPr lang="en-US" sz="2200" b="0" i="1" u="none" strike="noStrike" cap="none">
                <a:solidFill>
                  <a:srgbClr val="008000"/>
                </a:solidFill>
                <a:latin typeface="Georgia"/>
                <a:ea typeface="Georgia"/>
                <a:cs typeface="Georgia"/>
                <a:sym typeface="Georgia"/>
              </a:rPr>
              <a:t>H  =  </a:t>
            </a:r>
            <a:r>
              <a:rPr lang="en-US" sz="2200" b="0" i="0" u="none" strike="noStrike" cap="none">
                <a:solidFill>
                  <a:srgbClr val="008000"/>
                </a:solidFill>
                <a:latin typeface="Georgia"/>
                <a:ea typeface="Georgia"/>
                <a:cs typeface="Georgia"/>
                <a:sym typeface="Georgia"/>
              </a:rPr>
              <a:t>-967.2 kJ</a:t>
            </a:r>
            <a:endParaRPr/>
          </a:p>
        </p:txBody>
      </p:sp>
      <p:cxnSp>
        <p:nvCxnSpPr>
          <p:cNvPr id="413" name="Google Shape;413;p32"/>
          <p:cNvCxnSpPr/>
          <p:nvPr/>
        </p:nvCxnSpPr>
        <p:spPr>
          <a:xfrm>
            <a:off x="152400" y="4800600"/>
            <a:ext cx="8763000" cy="0"/>
          </a:xfrm>
          <a:prstGeom prst="straightConnector1">
            <a:avLst/>
          </a:prstGeom>
          <a:noFill/>
          <a:ln w="19050" cap="flat" cmpd="sng">
            <a:solidFill>
              <a:srgbClr val="0000FF"/>
            </a:solidFill>
            <a:prstDash val="solid"/>
            <a:round/>
            <a:headEnd type="none" w="sm" len="sm"/>
            <a:tailEnd type="none" w="sm" len="sm"/>
          </a:ln>
        </p:spPr>
      </p:cxnSp>
      <p:sp>
        <p:nvSpPr>
          <p:cNvPr id="414" name="Google Shape;414;p32"/>
          <p:cNvSpPr txBox="1"/>
          <p:nvPr/>
        </p:nvSpPr>
        <p:spPr>
          <a:xfrm>
            <a:off x="914400" y="4876800"/>
            <a:ext cx="7543800" cy="609600"/>
          </a:xfrm>
          <a:prstGeom prst="rect">
            <a:avLst/>
          </a:prstGeom>
          <a:solidFill>
            <a:srgbClr val="FEF8C1"/>
          </a:solidFill>
          <a:ln w="19050" cap="flat" cmpd="sng">
            <a:solidFill>
              <a:srgbClr val="0000FF"/>
            </a:solidFill>
            <a:prstDash val="solid"/>
            <a:miter lim="8000"/>
            <a:headEnd type="none" w="sm" len="sm"/>
            <a:tailEnd type="none" w="sm" len="sm"/>
          </a:ln>
        </p:spPr>
        <p:txBody>
          <a:bodyPr spcFirstLastPara="1" wrap="square" lIns="91425" tIns="45700" rIns="91425" bIns="45700" anchor="ctr" anchorCtr="1">
            <a:noAutofit/>
          </a:bodyPr>
          <a:lstStyle/>
          <a:p>
            <a:pPr marL="6350" marR="0" lvl="0" indent="-6350" algn="l" rtl="0">
              <a:spcBef>
                <a:spcPts val="0"/>
              </a:spcBef>
              <a:spcAft>
                <a:spcPts val="0"/>
              </a:spcAft>
              <a:buNone/>
            </a:pPr>
            <a:r>
              <a:rPr lang="en-US" sz="2400">
                <a:solidFill>
                  <a:srgbClr val="0000FF"/>
                </a:solidFill>
                <a:latin typeface="Georgia"/>
                <a:ea typeface="Georgia"/>
                <a:cs typeface="Georgia"/>
                <a:sym typeface="Georgia"/>
              </a:rPr>
              <a:t>3C</a:t>
            </a:r>
            <a:r>
              <a:rPr lang="en-US" sz="2400" baseline="-25000">
                <a:solidFill>
                  <a:srgbClr val="0000FF"/>
                </a:solidFill>
                <a:latin typeface="Georgia"/>
                <a:ea typeface="Georgia"/>
                <a:cs typeface="Georgia"/>
                <a:sym typeface="Georgia"/>
              </a:rPr>
              <a:t>(s)</a:t>
            </a:r>
            <a:r>
              <a:rPr lang="en-US" sz="2400">
                <a:solidFill>
                  <a:srgbClr val="0000FF"/>
                </a:solidFill>
                <a:latin typeface="Georgia"/>
                <a:ea typeface="Georgia"/>
                <a:cs typeface="Georgia"/>
                <a:sym typeface="Georgia"/>
              </a:rPr>
              <a:t> + 4H</a:t>
            </a:r>
            <a:r>
              <a:rPr lang="en-US" sz="2400" baseline="-25000">
                <a:solidFill>
                  <a:srgbClr val="0000FF"/>
                </a:solidFill>
                <a:latin typeface="Georgia"/>
                <a:ea typeface="Georgia"/>
                <a:cs typeface="Georgia"/>
                <a:sym typeface="Georgia"/>
              </a:rPr>
              <a:t>2(g)  </a:t>
            </a:r>
            <a:r>
              <a:rPr lang="en-US" sz="2400">
                <a:solidFill>
                  <a:srgbClr val="0000FF"/>
                </a:solidFill>
                <a:latin typeface="Georgia"/>
                <a:ea typeface="Georgia"/>
                <a:cs typeface="Georgia"/>
                <a:sym typeface="Georgia"/>
              </a:rPr>
              <a:t> ⎯→   C</a:t>
            </a:r>
            <a:r>
              <a:rPr lang="en-US" sz="2400" baseline="-25000">
                <a:solidFill>
                  <a:srgbClr val="0000FF"/>
                </a:solidFill>
                <a:latin typeface="Georgia"/>
                <a:ea typeface="Georgia"/>
                <a:cs typeface="Georgia"/>
                <a:sym typeface="Georgia"/>
              </a:rPr>
              <a:t>3</a:t>
            </a:r>
            <a:r>
              <a:rPr lang="en-US" sz="2400">
                <a:solidFill>
                  <a:srgbClr val="0000FF"/>
                </a:solidFill>
                <a:latin typeface="Georgia"/>
                <a:ea typeface="Georgia"/>
                <a:cs typeface="Georgia"/>
                <a:sym typeface="Georgia"/>
              </a:rPr>
              <a:t>H</a:t>
            </a:r>
            <a:r>
              <a:rPr lang="en-US" sz="2400" baseline="-25000">
                <a:solidFill>
                  <a:srgbClr val="0000FF"/>
                </a:solidFill>
                <a:latin typeface="Georgia"/>
                <a:ea typeface="Georgia"/>
                <a:cs typeface="Georgia"/>
                <a:sym typeface="Georgia"/>
              </a:rPr>
              <a:t>8(g)                </a:t>
            </a:r>
            <a:r>
              <a:rPr lang="en-US" sz="2400">
                <a:solidFill>
                  <a:srgbClr val="C00000"/>
                </a:solidFill>
                <a:latin typeface="Noto Sans Symbols"/>
                <a:ea typeface="Noto Sans Symbols"/>
                <a:cs typeface="Noto Sans Symbols"/>
                <a:sym typeface="Noto Sans Symbols"/>
              </a:rPr>
              <a:t> 	          </a:t>
            </a:r>
            <a:r>
              <a:rPr lang="en-US" sz="2400">
                <a:solidFill>
                  <a:srgbClr val="008000"/>
                </a:solidFill>
                <a:latin typeface="Noto Sans Symbols"/>
                <a:ea typeface="Noto Sans Symbols"/>
                <a:cs typeface="Noto Sans Symbols"/>
                <a:sym typeface="Noto Sans Symbols"/>
              </a:rPr>
              <a:t>Δ</a:t>
            </a:r>
            <a:r>
              <a:rPr lang="en-US" sz="2400" i="1">
                <a:solidFill>
                  <a:srgbClr val="008000"/>
                </a:solidFill>
                <a:latin typeface="Georgia"/>
                <a:ea typeface="Georgia"/>
                <a:cs typeface="Georgia"/>
                <a:sym typeface="Georgia"/>
              </a:rPr>
              <a:t>H  =  </a:t>
            </a:r>
            <a:r>
              <a:rPr lang="en-US" sz="2400">
                <a:solidFill>
                  <a:srgbClr val="008000"/>
                </a:solidFill>
                <a:latin typeface="Georgia"/>
                <a:ea typeface="Georgia"/>
                <a:cs typeface="Georgia"/>
                <a:sym typeface="Georgia"/>
              </a:rPr>
              <a:t>-105 kJ</a:t>
            </a:r>
            <a:endParaRPr sz="2400" i="1">
              <a:solidFill>
                <a:srgbClr val="008000"/>
              </a:solidFill>
              <a:latin typeface="Georgia"/>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07"/>
                                        </p:tgtEl>
                                      </p:cBhvr>
                                    </p:animEffect>
                                    <p:set>
                                      <p:cBhvr>
                                        <p:cTn id="7" dur="1" fill="hold">
                                          <p:stCondLst>
                                            <p:cond delay="2000"/>
                                          </p:stCondLst>
                                        </p:cTn>
                                        <p:tgtEl>
                                          <p:spTgt spid="407"/>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408"/>
                                        </p:tgtEl>
                                        <p:attrNameLst>
                                          <p:attrName>style.visibility</p:attrName>
                                        </p:attrNameLst>
                                      </p:cBhvr>
                                      <p:to>
                                        <p:strVal val="visible"/>
                                      </p:to>
                                    </p:set>
                                    <p:animEffect transition="in" filter="fade">
                                      <p:cBhvr>
                                        <p:cTn id="10" dur="2000"/>
                                        <p:tgtEl>
                                          <p:spTgt spid="40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2000"/>
                                        <p:tgtEl>
                                          <p:spTgt spid="405"/>
                                        </p:tgtEl>
                                      </p:cBhvr>
                                    </p:animEffect>
                                    <p:set>
                                      <p:cBhvr>
                                        <p:cTn id="15" dur="1" fill="hold">
                                          <p:stCondLst>
                                            <p:cond delay="2000"/>
                                          </p:stCondLst>
                                        </p:cTn>
                                        <p:tgtEl>
                                          <p:spTgt spid="405"/>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409"/>
                                        </p:tgtEl>
                                        <p:attrNameLst>
                                          <p:attrName>style.visibility</p:attrName>
                                        </p:attrNameLst>
                                      </p:cBhvr>
                                      <p:to>
                                        <p:strVal val="visible"/>
                                      </p:to>
                                    </p:set>
                                    <p:animEffect transition="in" filter="fade">
                                      <p:cBhvr>
                                        <p:cTn id="18" dur="2000"/>
                                        <p:tgtEl>
                                          <p:spTgt spid="40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2000"/>
                                        <p:tgtEl>
                                          <p:spTgt spid="409"/>
                                        </p:tgtEl>
                                      </p:cBhvr>
                                    </p:animEffect>
                                    <p:set>
                                      <p:cBhvr>
                                        <p:cTn id="23" dur="1" fill="hold">
                                          <p:stCondLst>
                                            <p:cond delay="2000"/>
                                          </p:stCondLst>
                                        </p:cTn>
                                        <p:tgtEl>
                                          <p:spTgt spid="409"/>
                                        </p:tgtEl>
                                        <p:attrNameLst>
                                          <p:attrName>style.visibility</p:attrName>
                                        </p:attrNameLst>
                                      </p:cBhvr>
                                      <p:to>
                                        <p:strVal val="hidden"/>
                                      </p:to>
                                    </p:set>
                                  </p:childTnLst>
                                </p:cTn>
                              </p:par>
                              <p:par>
                                <p:cTn id="24" presetID="10" presetClass="entr" presetSubtype="0" fill="hold" nodeType="withEffect">
                                  <p:stCondLst>
                                    <p:cond delay="0"/>
                                  </p:stCondLst>
                                  <p:childTnLst>
                                    <p:set>
                                      <p:cBhvr>
                                        <p:cTn id="25" dur="1" fill="hold">
                                          <p:stCondLst>
                                            <p:cond delay="0"/>
                                          </p:stCondLst>
                                        </p:cTn>
                                        <p:tgtEl>
                                          <p:spTgt spid="410"/>
                                        </p:tgtEl>
                                        <p:attrNameLst>
                                          <p:attrName>style.visibility</p:attrName>
                                        </p:attrNameLst>
                                      </p:cBhvr>
                                      <p:to>
                                        <p:strVal val="visible"/>
                                      </p:to>
                                    </p:set>
                                    <p:animEffect transition="in" filter="fade">
                                      <p:cBhvr>
                                        <p:cTn id="26" dur="2000"/>
                                        <p:tgtEl>
                                          <p:spTgt spid="4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2000"/>
                                        <p:tgtEl>
                                          <p:spTgt spid="406"/>
                                        </p:tgtEl>
                                      </p:cBhvr>
                                    </p:animEffect>
                                    <p:set>
                                      <p:cBhvr>
                                        <p:cTn id="31" dur="1" fill="hold">
                                          <p:stCondLst>
                                            <p:cond delay="2000"/>
                                          </p:stCondLst>
                                        </p:cTn>
                                        <p:tgtEl>
                                          <p:spTgt spid="406"/>
                                        </p:tgtEl>
                                        <p:attrNameLst>
                                          <p:attrName>style.visibility</p:attrName>
                                        </p:attrNameLst>
                                      </p:cBhvr>
                                      <p:to>
                                        <p:strVal val="hidden"/>
                                      </p:to>
                                    </p:set>
                                  </p:childTnLst>
                                </p:cTn>
                              </p:par>
                              <p:par>
                                <p:cTn id="32" presetID="10" presetClass="entr" presetSubtype="0" fill="hold" nodeType="withEffect">
                                  <p:stCondLst>
                                    <p:cond delay="0"/>
                                  </p:stCondLst>
                                  <p:childTnLst>
                                    <p:set>
                                      <p:cBhvr>
                                        <p:cTn id="33" dur="1" fill="hold">
                                          <p:stCondLst>
                                            <p:cond delay="0"/>
                                          </p:stCondLst>
                                        </p:cTn>
                                        <p:tgtEl>
                                          <p:spTgt spid="411"/>
                                        </p:tgtEl>
                                        <p:attrNameLst>
                                          <p:attrName>style.visibility</p:attrName>
                                        </p:attrNameLst>
                                      </p:cBhvr>
                                      <p:to>
                                        <p:strVal val="visible"/>
                                      </p:to>
                                    </p:set>
                                    <p:animEffect transition="in" filter="fade">
                                      <p:cBhvr>
                                        <p:cTn id="34" dur="2000"/>
                                        <p:tgtEl>
                                          <p:spTgt spid="4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nodeType="clickEffect">
                                  <p:stCondLst>
                                    <p:cond delay="0"/>
                                  </p:stCondLst>
                                  <p:childTnLst>
                                    <p:animEffect transition="out" filter="fade">
                                      <p:cBhvr>
                                        <p:cTn id="38" dur="2000"/>
                                        <p:tgtEl>
                                          <p:spTgt spid="411"/>
                                        </p:tgtEl>
                                      </p:cBhvr>
                                    </p:animEffect>
                                    <p:set>
                                      <p:cBhvr>
                                        <p:cTn id="39" dur="1" fill="hold">
                                          <p:stCondLst>
                                            <p:cond delay="2000"/>
                                          </p:stCondLst>
                                        </p:cTn>
                                        <p:tgtEl>
                                          <p:spTgt spid="411"/>
                                        </p:tgtEl>
                                        <p:attrNameLst>
                                          <p:attrName>style.visibility</p:attrName>
                                        </p:attrNameLst>
                                      </p:cBhvr>
                                      <p:to>
                                        <p:strVal val="hidden"/>
                                      </p:to>
                                    </p:set>
                                  </p:childTnLst>
                                </p:cTn>
                              </p:par>
                              <p:par>
                                <p:cTn id="40" presetID="10" presetClass="entr" presetSubtype="0" fill="hold" nodeType="withEffect">
                                  <p:stCondLst>
                                    <p:cond delay="0"/>
                                  </p:stCondLst>
                                  <p:childTnLst>
                                    <p:set>
                                      <p:cBhvr>
                                        <p:cTn id="41" dur="1" fill="hold">
                                          <p:stCondLst>
                                            <p:cond delay="0"/>
                                          </p:stCondLst>
                                        </p:cTn>
                                        <p:tgtEl>
                                          <p:spTgt spid="412"/>
                                        </p:tgtEl>
                                        <p:attrNameLst>
                                          <p:attrName>style.visibility</p:attrName>
                                        </p:attrNameLst>
                                      </p:cBhvr>
                                      <p:to>
                                        <p:strVal val="visible"/>
                                      </p:to>
                                    </p:set>
                                    <p:animEffect transition="in" filter="fade">
                                      <p:cBhvr>
                                        <p:cTn id="42" dur="2000"/>
                                        <p:tgtEl>
                                          <p:spTgt spid="4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13"/>
                                        </p:tgtEl>
                                        <p:attrNameLst>
                                          <p:attrName>style.visibility</p:attrName>
                                        </p:attrNameLst>
                                      </p:cBhvr>
                                      <p:to>
                                        <p:strVal val="visible"/>
                                      </p:to>
                                    </p:set>
                                    <p:animEffect transition="in" filter="fade">
                                      <p:cBhvr>
                                        <p:cTn id="47" dur="2000"/>
                                        <p:tgtEl>
                                          <p:spTgt spid="413"/>
                                        </p:tgtEl>
                                      </p:cBhvr>
                                    </p:animEffect>
                                  </p:childTnLst>
                                </p:cTn>
                              </p:par>
                              <p:par>
                                <p:cTn id="48" presetID="10" presetClass="entr" presetSubtype="0" fill="hold" nodeType="withEffect">
                                  <p:stCondLst>
                                    <p:cond delay="0"/>
                                  </p:stCondLst>
                                  <p:childTnLst>
                                    <p:set>
                                      <p:cBhvr>
                                        <p:cTn id="49" dur="1" fill="hold">
                                          <p:stCondLst>
                                            <p:cond delay="0"/>
                                          </p:stCondLst>
                                        </p:cTn>
                                        <p:tgtEl>
                                          <p:spTgt spid="414"/>
                                        </p:tgtEl>
                                        <p:attrNameLst>
                                          <p:attrName>style.visibility</p:attrName>
                                        </p:attrNameLst>
                                      </p:cBhvr>
                                      <p:to>
                                        <p:strVal val="visible"/>
                                      </p:to>
                                    </p:set>
                                    <p:animEffect transition="in" filter="fade">
                                      <p:cBhvr>
                                        <p:cTn id="50" dur="1822"/>
                                        <p:tgtEl>
                                          <p:spTgt spid="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81"/>
        <p:cNvGrpSpPr/>
        <p:nvPr/>
      </p:nvGrpSpPr>
      <p:grpSpPr>
        <a:xfrm>
          <a:off x="0" y="0"/>
          <a:ext cx="0" cy="0"/>
          <a:chOff x="0" y="0"/>
          <a:chExt cx="0" cy="0"/>
        </a:xfrm>
      </p:grpSpPr>
      <p:sp>
        <p:nvSpPr>
          <p:cNvPr id="182" name="Google Shape;182;p15"/>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6.1 Energy</a:t>
            </a:r>
            <a:endParaRPr sz="3300" b="0" i="0" u="none" strike="noStrike" cap="none">
              <a:solidFill>
                <a:srgbClr val="7B9899"/>
              </a:solidFill>
              <a:latin typeface="Georgia"/>
              <a:ea typeface="Georgia"/>
              <a:cs typeface="Georgia"/>
              <a:sym typeface="Georgia"/>
            </a:endParaRPr>
          </a:p>
        </p:txBody>
      </p:sp>
      <p:sp>
        <p:nvSpPr>
          <p:cNvPr id="183" name="Google Shape;183;p15"/>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4" name="Google Shape;184;p15"/>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5" name="Google Shape;185;p15"/>
          <p:cNvSpPr txBox="1">
            <a:spLocks noGrp="1"/>
          </p:cNvSpPr>
          <p:nvPr>
            <p:ph type="body" idx="1"/>
          </p:nvPr>
        </p:nvSpPr>
        <p:spPr>
          <a:xfrm>
            <a:off x="301625" y="1527175"/>
            <a:ext cx="8504100" cy="45720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b="1" i="0" u="none" strike="noStrike" cap="none">
                <a:solidFill>
                  <a:schemeClr val="dk1"/>
                </a:solidFill>
                <a:latin typeface="Georgia"/>
                <a:ea typeface="Georgia"/>
                <a:cs typeface="Georgia"/>
                <a:sym typeface="Georgia"/>
              </a:rPr>
              <a:t>Energy</a:t>
            </a:r>
            <a:r>
              <a:rPr lang="en-US" sz="2700" b="0" i="0" u="none" strike="noStrike" cap="none">
                <a:solidFill>
                  <a:schemeClr val="dk1"/>
                </a:solidFill>
                <a:latin typeface="Georgia"/>
                <a:ea typeface="Georgia"/>
                <a:cs typeface="Georgia"/>
                <a:sym typeface="Georgia"/>
              </a:rPr>
              <a:t> – the capacity to do work or produce heat. </a:t>
            </a:r>
            <a:endParaRPr/>
          </a:p>
          <a:p>
            <a:pPr marL="273050" marR="0" lvl="0" indent="-273050" algn="l" rtl="0">
              <a:spcBef>
                <a:spcPts val="540"/>
              </a:spcBef>
              <a:spcAft>
                <a:spcPts val="0"/>
              </a:spcAft>
              <a:buClr>
                <a:schemeClr val="accent1"/>
              </a:buClr>
              <a:buSzPts val="2295"/>
              <a:buFont typeface="Noto Sans Symbols"/>
              <a:buChar char="●"/>
            </a:pPr>
            <a:r>
              <a:rPr lang="en-US" sz="2700" b="1" i="0" u="none" strike="noStrike" cap="none">
                <a:solidFill>
                  <a:schemeClr val="dk1"/>
                </a:solidFill>
                <a:latin typeface="Georgia"/>
                <a:ea typeface="Georgia"/>
                <a:cs typeface="Georgia"/>
                <a:sym typeface="Georgia"/>
              </a:rPr>
              <a:t>Law of Conservation of Energy(1</a:t>
            </a:r>
            <a:r>
              <a:rPr lang="en-US" sz="2700" b="1" i="0" u="none" strike="noStrike" cap="none" baseline="30000">
                <a:solidFill>
                  <a:schemeClr val="dk1"/>
                </a:solidFill>
                <a:latin typeface="Georgia"/>
                <a:ea typeface="Georgia"/>
                <a:cs typeface="Georgia"/>
                <a:sym typeface="Georgia"/>
              </a:rPr>
              <a:t>st</a:t>
            </a:r>
            <a:r>
              <a:rPr lang="en-US" sz="2700" b="1" i="0" u="none" strike="noStrike" cap="none">
                <a:solidFill>
                  <a:schemeClr val="dk1"/>
                </a:solidFill>
                <a:latin typeface="Georgia"/>
                <a:ea typeface="Georgia"/>
                <a:cs typeface="Georgia"/>
                <a:sym typeface="Georgia"/>
              </a:rPr>
              <a:t> law of thermodynamics)</a:t>
            </a:r>
            <a:r>
              <a:rPr lang="en-US" sz="2700" b="0" i="0" u="none" strike="noStrike" cap="none">
                <a:solidFill>
                  <a:schemeClr val="dk1"/>
                </a:solidFill>
                <a:latin typeface="Georgia"/>
                <a:ea typeface="Georgia"/>
                <a:cs typeface="Georgia"/>
                <a:sym typeface="Georgia"/>
              </a:rPr>
              <a:t>– energy is neither created nor destroyed. (energy of universe is constant)</a:t>
            </a:r>
            <a:endParaRPr/>
          </a:p>
          <a:p>
            <a:pPr marL="273050" marR="0" lvl="0" indent="-273050" algn="l" rtl="0">
              <a:spcBef>
                <a:spcPts val="540"/>
              </a:spcBef>
              <a:spcAft>
                <a:spcPts val="0"/>
              </a:spcAft>
              <a:buClr>
                <a:schemeClr val="accent1"/>
              </a:buClr>
              <a:buSzPts val="2295"/>
              <a:buFont typeface="Noto Sans Symbols"/>
              <a:buChar char="●"/>
            </a:pPr>
            <a:r>
              <a:rPr lang="en-US" sz="2700" b="1" i="0" u="none" strike="noStrike" cap="none">
                <a:solidFill>
                  <a:schemeClr val="dk1"/>
                </a:solidFill>
                <a:latin typeface="Georgia"/>
                <a:ea typeface="Georgia"/>
                <a:cs typeface="Georgia"/>
                <a:sym typeface="Georgia"/>
              </a:rPr>
              <a:t>Potential Energy </a:t>
            </a:r>
            <a:r>
              <a:rPr lang="en-US" sz="2700" b="0" i="0" u="none" strike="noStrike" cap="none">
                <a:solidFill>
                  <a:schemeClr val="dk1"/>
                </a:solidFill>
                <a:latin typeface="Georgia"/>
                <a:ea typeface="Georgia"/>
                <a:cs typeface="Georgia"/>
                <a:sym typeface="Georgia"/>
              </a:rPr>
              <a:t>– energy stored due to position or composition.  </a:t>
            </a:r>
            <a:endParaRPr/>
          </a:p>
          <a:p>
            <a:pPr marL="273050" marR="0" lvl="0" indent="-273050" algn="l" rtl="0">
              <a:spcBef>
                <a:spcPts val="540"/>
              </a:spcBef>
              <a:spcAft>
                <a:spcPts val="0"/>
              </a:spcAft>
              <a:buClr>
                <a:schemeClr val="accent1"/>
              </a:buClr>
              <a:buSzPts val="2295"/>
              <a:buFont typeface="Noto Sans Symbols"/>
              <a:buChar char="●"/>
            </a:pPr>
            <a:r>
              <a:rPr lang="en-US" sz="2700" b="1" i="0" u="none" strike="noStrike" cap="none">
                <a:solidFill>
                  <a:schemeClr val="dk1"/>
                </a:solidFill>
                <a:latin typeface="Georgia"/>
                <a:ea typeface="Georgia"/>
                <a:cs typeface="Georgia"/>
                <a:sym typeface="Georgia"/>
              </a:rPr>
              <a:t>Kinetic Energy </a:t>
            </a:r>
            <a:r>
              <a:rPr lang="en-US" sz="2700" b="0" i="0" u="none" strike="noStrike" cap="none">
                <a:solidFill>
                  <a:schemeClr val="dk1"/>
                </a:solidFill>
                <a:latin typeface="Georgia"/>
                <a:ea typeface="Georgia"/>
                <a:cs typeface="Georgia"/>
                <a:sym typeface="Georgia"/>
              </a:rPr>
              <a:t>– energy due to motion of an object. ½ mv</a:t>
            </a:r>
            <a:r>
              <a:rPr lang="en-US" sz="2700" b="0" i="0" u="none" strike="noStrike" cap="none" baseline="30000">
                <a:solidFill>
                  <a:schemeClr val="dk1"/>
                </a:solidFill>
                <a:latin typeface="Georgia"/>
                <a:ea typeface="Georgia"/>
                <a:cs typeface="Georgia"/>
                <a:sym typeface="Georgia"/>
              </a:rPr>
              <a:t>2</a:t>
            </a:r>
            <a:endParaRPr/>
          </a:p>
          <a:p>
            <a:pPr marL="273050" marR="0" lvl="0" indent="-273050" algn="l" rtl="0">
              <a:spcBef>
                <a:spcPts val="54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Energy is a </a:t>
            </a:r>
            <a:r>
              <a:rPr lang="en-US" sz="2700" b="1" i="0" u="none" strike="noStrike" cap="none">
                <a:solidFill>
                  <a:schemeClr val="dk1"/>
                </a:solidFill>
                <a:latin typeface="Georgia"/>
                <a:ea typeface="Georgia"/>
                <a:cs typeface="Georgia"/>
                <a:sym typeface="Georgia"/>
              </a:rPr>
              <a:t>State Function (or Property) </a:t>
            </a:r>
            <a:r>
              <a:rPr lang="en-US" sz="2700" b="0" i="0" u="none" strike="noStrike" cap="none">
                <a:solidFill>
                  <a:schemeClr val="dk1"/>
                </a:solidFill>
                <a:latin typeface="Georgia"/>
                <a:ea typeface="Georgia"/>
                <a:cs typeface="Georgia"/>
                <a:sym typeface="Georgia"/>
              </a:rPr>
              <a:t>– a system property depending only on its present state. </a:t>
            </a:r>
            <a:endParaRPr/>
          </a:p>
          <a:p>
            <a:pPr marL="273050" marR="0" lvl="0" indent="-273050" algn="l" rtl="0">
              <a:spcBef>
                <a:spcPts val="540"/>
              </a:spcBef>
              <a:spcAft>
                <a:spcPts val="0"/>
              </a:spcAft>
              <a:buClr>
                <a:schemeClr val="accent1"/>
              </a:buClr>
              <a:buFont typeface="Noto Sans Symbols"/>
              <a:buNone/>
            </a:pPr>
            <a:endParaRPr sz="2700" b="0" i="0" u="none" strike="noStrike" cap="none">
              <a:solidFill>
                <a:schemeClr val="dk1"/>
              </a:solidFill>
              <a:latin typeface="Georgia"/>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5">
                                            <p:txEl>
                                              <p:pRg st="0" end="0"/>
                                            </p:txEl>
                                          </p:spTgt>
                                        </p:tgtEl>
                                        <p:attrNameLst>
                                          <p:attrName>style.visibility</p:attrName>
                                        </p:attrNameLst>
                                      </p:cBhvr>
                                      <p:to>
                                        <p:strVal val="visible"/>
                                      </p:to>
                                    </p:set>
                                    <p:animEffect transition="in" filter="fade">
                                      <p:cBhvr>
                                        <p:cTn id="7" dur="2000"/>
                                        <p:tgtEl>
                                          <p:spTgt spid="18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5">
                                            <p:txEl>
                                              <p:pRg st="1" end="1"/>
                                            </p:txEl>
                                          </p:spTgt>
                                        </p:tgtEl>
                                        <p:attrNameLst>
                                          <p:attrName>style.visibility</p:attrName>
                                        </p:attrNameLst>
                                      </p:cBhvr>
                                      <p:to>
                                        <p:strVal val="visible"/>
                                      </p:to>
                                    </p:set>
                                    <p:animEffect transition="in" filter="fade">
                                      <p:cBhvr>
                                        <p:cTn id="10" dur="2000"/>
                                        <p:tgtEl>
                                          <p:spTgt spid="18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85">
                                            <p:txEl>
                                              <p:pRg st="2" end="2"/>
                                            </p:txEl>
                                          </p:spTgt>
                                        </p:tgtEl>
                                        <p:attrNameLst>
                                          <p:attrName>style.visibility</p:attrName>
                                        </p:attrNameLst>
                                      </p:cBhvr>
                                      <p:to>
                                        <p:strVal val="visible"/>
                                      </p:to>
                                    </p:set>
                                    <p:animEffect transition="in" filter="fade">
                                      <p:cBhvr>
                                        <p:cTn id="13" dur="2000"/>
                                        <p:tgtEl>
                                          <p:spTgt spid="18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85">
                                            <p:txEl>
                                              <p:pRg st="3" end="3"/>
                                            </p:txEl>
                                          </p:spTgt>
                                        </p:tgtEl>
                                        <p:attrNameLst>
                                          <p:attrName>style.visibility</p:attrName>
                                        </p:attrNameLst>
                                      </p:cBhvr>
                                      <p:to>
                                        <p:strVal val="visible"/>
                                      </p:to>
                                    </p:set>
                                    <p:animEffect transition="in" filter="fade">
                                      <p:cBhvr>
                                        <p:cTn id="16" dur="2000"/>
                                        <p:tgtEl>
                                          <p:spTgt spid="18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85">
                                            <p:txEl>
                                              <p:pRg st="4" end="4"/>
                                            </p:txEl>
                                          </p:spTgt>
                                        </p:tgtEl>
                                        <p:attrNameLst>
                                          <p:attrName>style.visibility</p:attrName>
                                        </p:attrNameLst>
                                      </p:cBhvr>
                                      <p:to>
                                        <p:strVal val="visible"/>
                                      </p:to>
                                    </p:set>
                                    <p:animEffect transition="in" filter="fade">
                                      <p:cBhvr>
                                        <p:cTn id="19" dur="2000"/>
                                        <p:tgtEl>
                                          <p:spTgt spid="18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85">
                                            <p:txEl>
                                              <p:pRg st="5" end="5"/>
                                            </p:txEl>
                                          </p:spTgt>
                                        </p:tgtEl>
                                        <p:attrNameLst>
                                          <p:attrName>style.visibility</p:attrName>
                                        </p:attrNameLst>
                                      </p:cBhvr>
                                      <p:to>
                                        <p:strVal val="visible"/>
                                      </p:to>
                                    </p:set>
                                    <p:animEffect transition="in" filter="fade">
                                      <p:cBhvr>
                                        <p:cTn id="22" dur="2000"/>
                                        <p:tgtEl>
                                          <p:spTgt spid="1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419"/>
        <p:cNvGrpSpPr/>
        <p:nvPr/>
      </p:nvGrpSpPr>
      <p:grpSpPr>
        <a:xfrm>
          <a:off x="0" y="0"/>
          <a:ext cx="0" cy="0"/>
          <a:chOff x="0" y="0"/>
          <a:chExt cx="0" cy="0"/>
        </a:xfrm>
      </p:grpSpPr>
      <p:sp>
        <p:nvSpPr>
          <p:cNvPr id="420" name="Google Shape;420;p33"/>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000000"/>
              </a:buClr>
              <a:buFont typeface="Arial"/>
              <a:buNone/>
            </a:pPr>
            <a:r>
              <a:rPr lang="en-US" sz="3300" b="0" i="0" u="none" strike="noStrike" cap="none">
                <a:solidFill>
                  <a:srgbClr val="7A9798"/>
                </a:solidFill>
                <a:latin typeface="Georgia"/>
                <a:ea typeface="Georgia"/>
                <a:cs typeface="Georgia"/>
                <a:sym typeface="Georgia"/>
              </a:rPr>
              <a:t>6.4 Standard States</a:t>
            </a:r>
            <a:endParaRPr sz="3300" b="0" i="0" u="none" strike="noStrike" cap="none" baseline="-25000">
              <a:solidFill>
                <a:srgbClr val="7B9899"/>
              </a:solidFill>
              <a:latin typeface="Georgia"/>
              <a:ea typeface="Georgia"/>
              <a:cs typeface="Georgia"/>
              <a:sym typeface="Georgia"/>
            </a:endParaRPr>
          </a:p>
        </p:txBody>
      </p:sp>
      <p:sp>
        <p:nvSpPr>
          <p:cNvPr id="421" name="Google Shape;421;p33"/>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22" name="Google Shape;422;p33"/>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23" name="Google Shape;423;p33"/>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24" name="Google Shape;424;p33"/>
          <p:cNvSpPr txBox="1">
            <a:spLocks noGrp="1"/>
          </p:cNvSpPr>
          <p:nvPr>
            <p:ph type="body" idx="1"/>
          </p:nvPr>
        </p:nvSpPr>
        <p:spPr>
          <a:xfrm>
            <a:off x="301625" y="1527175"/>
            <a:ext cx="8504238" cy="45720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b="1" i="0" u="none" strike="noStrike" cap="none">
                <a:solidFill>
                  <a:schemeClr val="dk1"/>
                </a:solidFill>
                <a:latin typeface="Georgia"/>
                <a:ea typeface="Georgia"/>
                <a:cs typeface="Georgia"/>
                <a:sym typeface="Georgia"/>
              </a:rPr>
              <a:t>Standard states </a:t>
            </a:r>
            <a:r>
              <a:rPr lang="en-US" sz="2700" b="0" i="0" u="none" strike="noStrike" cap="none">
                <a:solidFill>
                  <a:schemeClr val="dk1"/>
                </a:solidFill>
                <a:latin typeface="Georgia"/>
                <a:ea typeface="Georgia"/>
                <a:cs typeface="Georgia"/>
                <a:sym typeface="Georgia"/>
              </a:rPr>
              <a:t>- arbitrary sets of conditions for calculating thermodynamic state properties (</a:t>
            </a:r>
            <a:r>
              <a:rPr lang="en-US" sz="2700" b="0" i="0" u="none" strike="noStrike" cap="none">
                <a:solidFill>
                  <a:schemeClr val="dk1"/>
                </a:solidFill>
                <a:latin typeface="Noto Sans Symbols"/>
                <a:ea typeface="Noto Sans Symbols"/>
                <a:cs typeface="Noto Sans Symbols"/>
                <a:sym typeface="Noto Sans Symbols"/>
              </a:rPr>
              <a:t>Δ</a:t>
            </a:r>
            <a:r>
              <a:rPr lang="en-US" sz="2700" b="0" i="1" u="none" strike="noStrike" cap="none">
                <a:solidFill>
                  <a:schemeClr val="dk1"/>
                </a:solidFill>
                <a:latin typeface="Georgia"/>
                <a:ea typeface="Georgia"/>
                <a:cs typeface="Georgia"/>
                <a:sym typeface="Georgia"/>
              </a:rPr>
              <a:t>H</a:t>
            </a:r>
            <a:r>
              <a:rPr lang="en-US" sz="2700" b="0" i="0" u="none" strike="noStrike" cap="none">
                <a:solidFill>
                  <a:schemeClr val="dk1"/>
                </a:solidFill>
                <a:latin typeface="Georgia"/>
                <a:ea typeface="Georgia"/>
                <a:cs typeface="Georgia"/>
                <a:sym typeface="Georgia"/>
              </a:rPr>
              <a:t>, </a:t>
            </a:r>
            <a:r>
              <a:rPr lang="en-US" sz="2700" b="0" i="0" u="none" strike="noStrike" cap="none">
                <a:solidFill>
                  <a:schemeClr val="dk1"/>
                </a:solidFill>
                <a:latin typeface="Noto Sans Symbols"/>
                <a:ea typeface="Noto Sans Symbols"/>
                <a:cs typeface="Noto Sans Symbols"/>
                <a:sym typeface="Noto Sans Symbols"/>
              </a:rPr>
              <a:t>Δ</a:t>
            </a:r>
            <a:r>
              <a:rPr lang="en-US" sz="2700" b="0" i="1" u="none" strike="noStrike" cap="none">
                <a:solidFill>
                  <a:schemeClr val="dk1"/>
                </a:solidFill>
                <a:latin typeface="Georgia"/>
                <a:ea typeface="Georgia"/>
                <a:cs typeface="Georgia"/>
                <a:sym typeface="Georgia"/>
              </a:rPr>
              <a:t>E</a:t>
            </a:r>
            <a:r>
              <a:rPr lang="en-US" sz="2700" b="0" i="0" u="none" strike="noStrike" cap="none">
                <a:solidFill>
                  <a:schemeClr val="dk1"/>
                </a:solidFill>
                <a:latin typeface="Georgia"/>
                <a:ea typeface="Georgia"/>
                <a:cs typeface="Georgia"/>
                <a:sym typeface="Georgia"/>
              </a:rPr>
              <a:t>, </a:t>
            </a:r>
            <a:r>
              <a:rPr lang="en-US" sz="2700" b="0" i="0" u="none" strike="noStrike" cap="none">
                <a:solidFill>
                  <a:schemeClr val="dk1"/>
                </a:solidFill>
                <a:latin typeface="Noto Sans Symbols"/>
                <a:ea typeface="Noto Sans Symbols"/>
                <a:cs typeface="Noto Sans Symbols"/>
                <a:sym typeface="Noto Sans Symbols"/>
              </a:rPr>
              <a:t>Δ</a:t>
            </a:r>
            <a:r>
              <a:rPr lang="en-US" sz="2700" b="0" i="1" u="none" strike="noStrike" cap="none">
                <a:solidFill>
                  <a:schemeClr val="dk1"/>
                </a:solidFill>
                <a:latin typeface="Georgia"/>
                <a:ea typeface="Georgia"/>
                <a:cs typeface="Georgia"/>
                <a:sym typeface="Georgia"/>
              </a:rPr>
              <a:t>G</a:t>
            </a:r>
            <a:r>
              <a:rPr lang="en-US" sz="2700" b="0" i="0" u="none" strike="noStrike" cap="none">
                <a:solidFill>
                  <a:schemeClr val="dk1"/>
                </a:solidFill>
                <a:latin typeface="Georgia"/>
                <a:ea typeface="Georgia"/>
                <a:cs typeface="Georgia"/>
                <a:sym typeface="Georgia"/>
              </a:rPr>
              <a:t>). </a:t>
            </a:r>
            <a:endParaRPr/>
          </a:p>
          <a:p>
            <a:pPr marL="273050" marR="0" lvl="0" indent="-273050" algn="l" rtl="0">
              <a:spcBef>
                <a:spcPts val="54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For </a:t>
            </a:r>
            <a:r>
              <a:rPr lang="en-US" sz="2700" b="1" i="0" u="none" strike="noStrike" cap="none">
                <a:solidFill>
                  <a:schemeClr val="dk1"/>
                </a:solidFill>
                <a:latin typeface="Georgia"/>
                <a:ea typeface="Georgia"/>
                <a:cs typeface="Georgia"/>
                <a:sym typeface="Georgia"/>
              </a:rPr>
              <a:t>compounds</a:t>
            </a:r>
            <a:r>
              <a:rPr lang="en-US" sz="2700" b="0" i="0" u="none" strike="noStrike" cap="none">
                <a:solidFill>
                  <a:schemeClr val="dk1"/>
                </a:solidFill>
                <a:latin typeface="Georgia"/>
                <a:ea typeface="Georgia"/>
                <a:cs typeface="Georgia"/>
                <a:sym typeface="Georgia"/>
              </a:rPr>
              <a:t>:</a:t>
            </a:r>
            <a:endParaRPr/>
          </a:p>
          <a:p>
            <a:pPr marL="547688" marR="0" lvl="1" indent="-280988" algn="l" rtl="0">
              <a:spcBef>
                <a:spcPts val="480"/>
              </a:spcBef>
              <a:spcAft>
                <a:spcPts val="0"/>
              </a:spcAft>
              <a:buClr>
                <a:schemeClr val="accent2"/>
              </a:buClr>
              <a:buSzPts val="1680"/>
              <a:buFont typeface="Noto Sans Symbols"/>
              <a:buChar char="○"/>
            </a:pPr>
            <a:r>
              <a:rPr lang="en-US" sz="2400" b="0" i="0" u="none" strike="noStrike" cap="none">
                <a:solidFill>
                  <a:srgbClr val="595959"/>
                </a:solidFill>
                <a:latin typeface="Georgia"/>
                <a:ea typeface="Georgia"/>
                <a:cs typeface="Georgia"/>
                <a:sym typeface="Georgia"/>
              </a:rPr>
              <a:t>Gases - 1 atm of pressure</a:t>
            </a:r>
            <a:endParaRPr/>
          </a:p>
          <a:p>
            <a:pPr marL="547688" marR="0" lvl="1" indent="-280988" algn="l" rtl="0">
              <a:spcBef>
                <a:spcPts val="480"/>
              </a:spcBef>
              <a:spcAft>
                <a:spcPts val="0"/>
              </a:spcAft>
              <a:buClr>
                <a:schemeClr val="accent2"/>
              </a:buClr>
              <a:buSzPts val="1680"/>
              <a:buFont typeface="Noto Sans Symbols"/>
              <a:buChar char="○"/>
            </a:pPr>
            <a:r>
              <a:rPr lang="en-US" sz="2400" b="0" i="0" u="none" strike="noStrike" cap="none">
                <a:solidFill>
                  <a:srgbClr val="595959"/>
                </a:solidFill>
                <a:latin typeface="Georgia"/>
                <a:ea typeface="Georgia"/>
                <a:cs typeface="Georgia"/>
                <a:sym typeface="Georgia"/>
              </a:rPr>
              <a:t>Solutions - exactly 1 </a:t>
            </a:r>
            <a:r>
              <a:rPr lang="en-US" sz="2400" b="0" i="1" u="none" strike="noStrike" cap="none">
                <a:solidFill>
                  <a:srgbClr val="595959"/>
                </a:solidFill>
                <a:latin typeface="Georgia"/>
                <a:ea typeface="Georgia"/>
                <a:cs typeface="Georgia"/>
                <a:sym typeface="Georgia"/>
              </a:rPr>
              <a:t>M</a:t>
            </a:r>
            <a:endParaRPr/>
          </a:p>
          <a:p>
            <a:pPr marL="547688" marR="0" lvl="1" indent="-280988" algn="l" rtl="0">
              <a:spcBef>
                <a:spcPts val="480"/>
              </a:spcBef>
              <a:spcAft>
                <a:spcPts val="0"/>
              </a:spcAft>
              <a:buClr>
                <a:schemeClr val="accent2"/>
              </a:buClr>
              <a:buSzPts val="1680"/>
              <a:buFont typeface="Noto Sans Symbols"/>
              <a:buChar char="○"/>
            </a:pPr>
            <a:r>
              <a:rPr lang="en-US" sz="2400" b="0" i="0" u="none" strike="noStrike" cap="none">
                <a:solidFill>
                  <a:srgbClr val="595959"/>
                </a:solidFill>
                <a:latin typeface="Georgia"/>
                <a:ea typeface="Georgia"/>
                <a:cs typeface="Georgia"/>
                <a:sym typeface="Georgia"/>
              </a:rPr>
              <a:t>Liquids and solids – pure, 1 atm </a:t>
            </a:r>
            <a:endParaRPr sz="2200" b="0" i="0" u="none" strike="noStrike" cap="none">
              <a:solidFill>
                <a:schemeClr val="dk2"/>
              </a:solidFill>
              <a:latin typeface="Georgia"/>
              <a:ea typeface="Georgia"/>
              <a:cs typeface="Georgia"/>
              <a:sym typeface="Georgia"/>
            </a:endParaRPr>
          </a:p>
          <a:p>
            <a:pPr marL="273050" marR="0" lvl="0" indent="-273050" algn="l" rtl="0">
              <a:spcBef>
                <a:spcPts val="54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For </a:t>
            </a:r>
            <a:r>
              <a:rPr lang="en-US" sz="2700" b="1" i="0" u="none" strike="noStrike" cap="none">
                <a:solidFill>
                  <a:schemeClr val="dk1"/>
                </a:solidFill>
                <a:latin typeface="Georgia"/>
                <a:ea typeface="Georgia"/>
                <a:cs typeface="Georgia"/>
                <a:sym typeface="Georgia"/>
              </a:rPr>
              <a:t>elements</a:t>
            </a:r>
            <a:r>
              <a:rPr lang="en-US" sz="2700" b="0" i="0" u="none" strike="noStrike" cap="none">
                <a:solidFill>
                  <a:schemeClr val="dk1"/>
                </a:solidFill>
                <a:latin typeface="Georgia"/>
                <a:ea typeface="Georgia"/>
                <a:cs typeface="Georgia"/>
                <a:sym typeface="Georgia"/>
              </a:rPr>
              <a:t>:</a:t>
            </a:r>
            <a:endParaRPr/>
          </a:p>
          <a:p>
            <a:pPr marL="547688" marR="0" lvl="1" indent="-280988" algn="l" rtl="0">
              <a:spcBef>
                <a:spcPts val="480"/>
              </a:spcBef>
              <a:spcAft>
                <a:spcPts val="0"/>
              </a:spcAft>
              <a:buClr>
                <a:schemeClr val="accent2"/>
              </a:buClr>
              <a:buSzPts val="1680"/>
              <a:buFont typeface="Noto Sans Symbols"/>
              <a:buChar char="○"/>
            </a:pPr>
            <a:r>
              <a:rPr lang="en-US" sz="2400" b="0" i="0" u="none" strike="noStrike" cap="none">
                <a:solidFill>
                  <a:srgbClr val="595959"/>
                </a:solidFill>
                <a:latin typeface="Georgia"/>
                <a:ea typeface="Georgia"/>
                <a:cs typeface="Georgia"/>
                <a:sym typeface="Georgia"/>
              </a:rPr>
              <a:t>1 atm and 25 </a:t>
            </a:r>
            <a:r>
              <a:rPr lang="en-US" sz="2400" b="0" i="0" u="none" strike="noStrike" cap="none" baseline="30000">
                <a:solidFill>
                  <a:srgbClr val="595959"/>
                </a:solidFill>
                <a:latin typeface="Georgia"/>
                <a:ea typeface="Georgia"/>
                <a:cs typeface="Georgia"/>
                <a:sym typeface="Georgia"/>
              </a:rPr>
              <a:t>o</a:t>
            </a:r>
            <a:r>
              <a:rPr lang="en-US" sz="2400" b="0" i="0" u="none" strike="noStrike" cap="none">
                <a:solidFill>
                  <a:srgbClr val="595959"/>
                </a:solidFill>
                <a:latin typeface="Georgia"/>
                <a:ea typeface="Georgia"/>
                <a:cs typeface="Georgia"/>
                <a:sym typeface="Georgia"/>
              </a:rPr>
              <a:t>C</a:t>
            </a:r>
            <a:endParaRPr sz="2200" b="0" i="0" u="none" strike="noStrike" cap="none">
              <a:solidFill>
                <a:schemeClr val="dk2"/>
              </a:solidFill>
              <a:latin typeface="Georgia"/>
              <a:ea typeface="Georgia"/>
              <a:cs typeface="Georgia"/>
              <a:sym typeface="Georgia"/>
            </a:endParaRPr>
          </a:p>
          <a:p>
            <a:pPr marL="273050" marR="0" lvl="0" indent="-273050" algn="l" rtl="0">
              <a:spcBef>
                <a:spcPts val="54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Don’t confuse standard state with STP of gases.</a:t>
            </a:r>
            <a:endParaRPr sz="2400" b="0" i="0" u="none" strike="noStrike" cap="none">
              <a:solidFill>
                <a:schemeClr val="dk1"/>
              </a:solidFill>
              <a:latin typeface="Georgia"/>
              <a:ea typeface="Georgia"/>
              <a:cs typeface="Georgia"/>
              <a:sym typeface="Georgia"/>
            </a:endParaRPr>
          </a:p>
          <a:p>
            <a:pPr marL="6350" marR="0" lvl="1" indent="6350" algn="l" rtl="0">
              <a:spcBef>
                <a:spcPts val="480"/>
              </a:spcBef>
              <a:spcAft>
                <a:spcPts val="0"/>
              </a:spcAft>
              <a:buClr>
                <a:schemeClr val="accent2"/>
              </a:buClr>
              <a:buFont typeface="Noto Sans Symbols"/>
              <a:buNone/>
            </a:pPr>
            <a:endParaRPr sz="2400" b="0" i="0" u="none" strike="noStrike" cap="none">
              <a:solidFill>
                <a:srgbClr val="595959"/>
              </a:solidFill>
              <a:latin typeface="Georgia"/>
              <a:ea typeface="Georgia"/>
              <a:cs typeface="Georgia"/>
              <a:sym typeface="Georgi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429"/>
        <p:cNvGrpSpPr/>
        <p:nvPr/>
      </p:nvGrpSpPr>
      <p:grpSpPr>
        <a:xfrm>
          <a:off x="0" y="0"/>
          <a:ext cx="0" cy="0"/>
          <a:chOff x="0" y="0"/>
          <a:chExt cx="0" cy="0"/>
        </a:xfrm>
      </p:grpSpPr>
      <p:sp>
        <p:nvSpPr>
          <p:cNvPr id="430" name="Google Shape;430;p34"/>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6.4 Standard Enthapy of Formation</a:t>
            </a:r>
            <a:endParaRPr sz="3300" b="0" i="0" u="none" strike="noStrike" cap="none" baseline="-25000">
              <a:solidFill>
                <a:srgbClr val="7B9899"/>
              </a:solidFill>
              <a:latin typeface="Georgia"/>
              <a:ea typeface="Georgia"/>
              <a:cs typeface="Georgia"/>
              <a:sym typeface="Georgia"/>
            </a:endParaRPr>
          </a:p>
        </p:txBody>
      </p:sp>
      <p:sp>
        <p:nvSpPr>
          <p:cNvPr id="431" name="Google Shape;431;p34"/>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2" name="Google Shape;432;p34"/>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3" name="Google Shape;433;p34"/>
          <p:cNvSpPr txBox="1"/>
          <p:nvPr/>
        </p:nvSpPr>
        <p:spPr>
          <a:xfrm>
            <a:off x="304800" y="1600200"/>
            <a:ext cx="8534400" cy="48006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b="1">
                <a:solidFill>
                  <a:schemeClr val="dk1"/>
                </a:solidFill>
                <a:latin typeface="Georgia"/>
                <a:ea typeface="Georgia"/>
                <a:cs typeface="Georgia"/>
                <a:sym typeface="Georgia"/>
              </a:rPr>
              <a:t>Standard Enthalpy of Formation </a:t>
            </a:r>
            <a:r>
              <a:rPr lang="en-US" sz="2700">
                <a:solidFill>
                  <a:schemeClr val="dk1"/>
                </a:solidFill>
                <a:latin typeface="Georgia"/>
                <a:ea typeface="Georgia"/>
                <a:cs typeface="Georgia"/>
                <a:sym typeface="Georgia"/>
              </a:rPr>
              <a:t>(       ) – the </a:t>
            </a:r>
            <a:r>
              <a:rPr lang="en-US" sz="2700">
                <a:solidFill>
                  <a:schemeClr val="dk1"/>
                </a:solidFill>
                <a:latin typeface="Noto Sans Symbols"/>
                <a:ea typeface="Noto Sans Symbols"/>
                <a:cs typeface="Noto Sans Symbols"/>
                <a:sym typeface="Noto Sans Symbols"/>
              </a:rPr>
              <a:t>Δ</a:t>
            </a:r>
            <a:r>
              <a:rPr lang="en-US" sz="2700" i="1">
                <a:solidFill>
                  <a:schemeClr val="dk1"/>
                </a:solidFill>
                <a:latin typeface="Georgia"/>
                <a:ea typeface="Georgia"/>
                <a:cs typeface="Georgia"/>
                <a:sym typeface="Georgia"/>
              </a:rPr>
              <a:t>H</a:t>
            </a:r>
            <a:r>
              <a:rPr lang="en-US" sz="2700">
                <a:solidFill>
                  <a:schemeClr val="dk1"/>
                </a:solidFill>
                <a:latin typeface="Georgia"/>
                <a:ea typeface="Georgia"/>
                <a:cs typeface="Georgia"/>
                <a:sym typeface="Georgia"/>
              </a:rPr>
              <a:t> when 1 mol of a compound forms from its elements in their standard states.</a:t>
            </a:r>
            <a:endParaRPr/>
          </a:p>
          <a:p>
            <a:pPr marL="273050" marR="0" lvl="0" indent="-273050" algn="l" rtl="0">
              <a:spcBef>
                <a:spcPts val="540"/>
              </a:spcBef>
              <a:spcAft>
                <a:spcPts val="0"/>
              </a:spcAft>
              <a:buClr>
                <a:schemeClr val="accent1"/>
              </a:buClr>
              <a:buSzPts val="2295"/>
              <a:buFont typeface="Noto Sans Symbols"/>
              <a:buChar char="●"/>
            </a:pPr>
            <a:r>
              <a:rPr lang="en-US" sz="2700">
                <a:solidFill>
                  <a:schemeClr val="dk1"/>
                </a:solidFill>
                <a:latin typeface="Georgia"/>
                <a:ea typeface="Georgia"/>
                <a:cs typeface="Georgia"/>
                <a:sym typeface="Georgia"/>
              </a:rPr>
              <a:t>For a pure element in its standard state,          =  0.</a:t>
            </a:r>
            <a:endParaRPr/>
          </a:p>
          <a:p>
            <a:pPr marL="273050" marR="0" lvl="0" indent="-127317" algn="l" rtl="0">
              <a:spcBef>
                <a:spcPts val="540"/>
              </a:spcBef>
              <a:spcAft>
                <a:spcPts val="0"/>
              </a:spcAft>
              <a:buClr>
                <a:schemeClr val="accent1"/>
              </a:buClr>
              <a:buSzPts val="2295"/>
              <a:buFont typeface="Noto Sans Symbols"/>
              <a:buNone/>
            </a:pPr>
            <a:endParaRPr sz="2700">
              <a:solidFill>
                <a:schemeClr val="dk1"/>
              </a:solidFill>
              <a:latin typeface="Georgia"/>
              <a:ea typeface="Georgia"/>
              <a:cs typeface="Georgia"/>
              <a:sym typeface="Georgia"/>
            </a:endParaRPr>
          </a:p>
          <a:p>
            <a:pPr marL="273050" marR="0" lvl="0" indent="-273050" algn="l" rtl="0">
              <a:spcBef>
                <a:spcPts val="540"/>
              </a:spcBef>
              <a:spcAft>
                <a:spcPts val="0"/>
              </a:spcAft>
              <a:buClr>
                <a:schemeClr val="accent1"/>
              </a:buClr>
              <a:buSzPts val="2295"/>
              <a:buFont typeface="Noto Sans Symbols"/>
              <a:buChar char="●"/>
            </a:pPr>
            <a:r>
              <a:rPr lang="en-US" sz="2700">
                <a:solidFill>
                  <a:schemeClr val="dk1"/>
                </a:solidFill>
                <a:latin typeface="Georgia"/>
                <a:ea typeface="Georgia"/>
                <a:cs typeface="Georgia"/>
                <a:sym typeface="Georgia"/>
              </a:rPr>
              <a:t>The degree symbol (°) indicates standard states.</a:t>
            </a:r>
            <a:endParaRPr/>
          </a:p>
        </p:txBody>
      </p:sp>
      <p:sp>
        <p:nvSpPr>
          <p:cNvPr id="434" name="Google Shape;434;p34"/>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35" name="Google Shape;435;p34"/>
          <p:cNvPicPr preferRelativeResize="0"/>
          <p:nvPr/>
        </p:nvPicPr>
        <p:blipFill rotWithShape="1">
          <a:blip r:embed="rId3">
            <a:alphaModFix/>
          </a:blip>
          <a:srcRect/>
          <a:stretch/>
        </p:blipFill>
        <p:spPr>
          <a:xfrm>
            <a:off x="6591300" y="1600200"/>
            <a:ext cx="571500" cy="504825"/>
          </a:xfrm>
          <a:prstGeom prst="rect">
            <a:avLst/>
          </a:prstGeom>
          <a:noFill/>
          <a:ln>
            <a:noFill/>
          </a:ln>
        </p:spPr>
      </p:pic>
      <p:pic>
        <p:nvPicPr>
          <p:cNvPr id="436" name="Google Shape;436;p34"/>
          <p:cNvPicPr preferRelativeResize="0"/>
          <p:nvPr/>
        </p:nvPicPr>
        <p:blipFill rotWithShape="1">
          <a:blip r:embed="rId3">
            <a:alphaModFix/>
          </a:blip>
          <a:srcRect/>
          <a:stretch/>
        </p:blipFill>
        <p:spPr>
          <a:xfrm>
            <a:off x="6819900" y="2924175"/>
            <a:ext cx="571500" cy="504825"/>
          </a:xfrm>
          <a:prstGeom prst="rect">
            <a:avLst/>
          </a:prstGeom>
          <a:noFill/>
          <a:ln>
            <a:noFill/>
          </a:ln>
        </p:spPr>
      </p:pic>
      <p:sp>
        <p:nvSpPr>
          <p:cNvPr id="437" name="Google Shape;437;p34"/>
          <p:cNvSpPr txBox="1"/>
          <p:nvPr/>
        </p:nvSpPr>
        <p:spPr>
          <a:xfrm>
            <a:off x="304800" y="1600200"/>
            <a:ext cx="8534400" cy="48006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b="1">
                <a:solidFill>
                  <a:schemeClr val="dk1"/>
                </a:solidFill>
                <a:latin typeface="Georgia"/>
                <a:ea typeface="Georgia"/>
                <a:cs typeface="Georgia"/>
                <a:sym typeface="Georgia"/>
              </a:rPr>
              <a:t>Standard Enthalpy of Formation </a:t>
            </a:r>
            <a:r>
              <a:rPr lang="en-US" sz="2700">
                <a:solidFill>
                  <a:schemeClr val="dk1"/>
                </a:solidFill>
                <a:latin typeface="Georgia"/>
                <a:ea typeface="Georgia"/>
                <a:cs typeface="Georgia"/>
                <a:sym typeface="Georgia"/>
              </a:rPr>
              <a:t>(       ) – the </a:t>
            </a:r>
            <a:r>
              <a:rPr lang="en-US" sz="2700">
                <a:solidFill>
                  <a:schemeClr val="dk1"/>
                </a:solidFill>
                <a:latin typeface="Noto Sans Symbols"/>
                <a:ea typeface="Noto Sans Symbols"/>
                <a:cs typeface="Noto Sans Symbols"/>
                <a:sym typeface="Noto Sans Symbols"/>
              </a:rPr>
              <a:t>Δ</a:t>
            </a:r>
            <a:r>
              <a:rPr lang="en-US" sz="2700" i="1">
                <a:solidFill>
                  <a:schemeClr val="dk1"/>
                </a:solidFill>
                <a:latin typeface="Georgia"/>
                <a:ea typeface="Georgia"/>
                <a:cs typeface="Georgia"/>
                <a:sym typeface="Georgia"/>
              </a:rPr>
              <a:t>H</a:t>
            </a:r>
            <a:r>
              <a:rPr lang="en-US" sz="2700">
                <a:solidFill>
                  <a:schemeClr val="dk1"/>
                </a:solidFill>
                <a:latin typeface="Georgia"/>
                <a:ea typeface="Georgia"/>
                <a:cs typeface="Georgia"/>
                <a:sym typeface="Georgia"/>
              </a:rPr>
              <a:t> when 1 mol of a compound forms from its elements in their standard states.</a:t>
            </a:r>
            <a:endParaRPr/>
          </a:p>
          <a:p>
            <a:pPr marL="273050" marR="0" lvl="0" indent="-273050" algn="l" rtl="0">
              <a:spcBef>
                <a:spcPts val="540"/>
              </a:spcBef>
              <a:spcAft>
                <a:spcPts val="0"/>
              </a:spcAft>
              <a:buClr>
                <a:schemeClr val="accent1"/>
              </a:buClr>
              <a:buSzPts val="2295"/>
              <a:buFont typeface="Noto Sans Symbols"/>
              <a:buChar char="●"/>
            </a:pPr>
            <a:r>
              <a:rPr lang="en-US" sz="2700">
                <a:solidFill>
                  <a:srgbClr val="FF0000"/>
                </a:solidFill>
                <a:latin typeface="Georgia"/>
                <a:ea typeface="Georgia"/>
                <a:cs typeface="Georgia"/>
                <a:sym typeface="Georgia"/>
              </a:rPr>
              <a:t>For a pure element in its standard state,          =  0.</a:t>
            </a:r>
            <a:endParaRPr/>
          </a:p>
          <a:p>
            <a:pPr marL="273050" marR="0" lvl="0" indent="-127317" algn="l" rtl="0">
              <a:spcBef>
                <a:spcPts val="540"/>
              </a:spcBef>
              <a:spcAft>
                <a:spcPts val="0"/>
              </a:spcAft>
              <a:buClr>
                <a:schemeClr val="accent1"/>
              </a:buClr>
              <a:buSzPts val="2295"/>
              <a:buFont typeface="Noto Sans Symbols"/>
              <a:buNone/>
            </a:pPr>
            <a:endParaRPr sz="2700">
              <a:solidFill>
                <a:schemeClr val="dk1"/>
              </a:solidFill>
              <a:latin typeface="Georgia"/>
              <a:ea typeface="Georgia"/>
              <a:cs typeface="Georgia"/>
              <a:sym typeface="Georgia"/>
            </a:endParaRPr>
          </a:p>
          <a:p>
            <a:pPr marL="273050" marR="0" lvl="0" indent="-273050" algn="l" rtl="0">
              <a:spcBef>
                <a:spcPts val="540"/>
              </a:spcBef>
              <a:spcAft>
                <a:spcPts val="0"/>
              </a:spcAft>
              <a:buClr>
                <a:schemeClr val="accent1"/>
              </a:buClr>
              <a:buSzPts val="2295"/>
              <a:buFont typeface="Noto Sans Symbols"/>
              <a:buChar char="●"/>
            </a:pPr>
            <a:r>
              <a:rPr lang="en-US" sz="2700">
                <a:solidFill>
                  <a:schemeClr val="dk1"/>
                </a:solidFill>
                <a:latin typeface="Georgia"/>
                <a:ea typeface="Georgia"/>
                <a:cs typeface="Georgia"/>
                <a:sym typeface="Georgia"/>
              </a:rPr>
              <a:t>The degree symbol (°) indicates standard states.</a:t>
            </a:r>
            <a:endParaRPr/>
          </a:p>
        </p:txBody>
      </p:sp>
      <p:sp>
        <p:nvSpPr>
          <p:cNvPr id="438" name="Google Shape;438;p34"/>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39" name="Google Shape;439;p34"/>
          <p:cNvPicPr preferRelativeResize="0"/>
          <p:nvPr/>
        </p:nvPicPr>
        <p:blipFill rotWithShape="1">
          <a:blip r:embed="rId4">
            <a:alphaModFix/>
          </a:blip>
          <a:srcRect/>
          <a:stretch/>
        </p:blipFill>
        <p:spPr>
          <a:xfrm>
            <a:off x="6819900" y="2924175"/>
            <a:ext cx="571500" cy="50482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444"/>
        <p:cNvGrpSpPr/>
        <p:nvPr/>
      </p:nvGrpSpPr>
      <p:grpSpPr>
        <a:xfrm>
          <a:off x="0" y="0"/>
          <a:ext cx="0" cy="0"/>
          <a:chOff x="0" y="0"/>
          <a:chExt cx="0" cy="0"/>
        </a:xfrm>
      </p:grpSpPr>
      <p:sp>
        <p:nvSpPr>
          <p:cNvPr id="445" name="Google Shape;445;p35"/>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6.4 Standard Enthapy of Formation</a:t>
            </a:r>
            <a:endParaRPr sz="3300" b="0" i="0" u="none" strike="noStrike" cap="none" baseline="-25000">
              <a:solidFill>
                <a:srgbClr val="7B9899"/>
              </a:solidFill>
              <a:latin typeface="Georgia"/>
              <a:ea typeface="Georgia"/>
              <a:cs typeface="Georgia"/>
              <a:sym typeface="Georgia"/>
            </a:endParaRPr>
          </a:p>
        </p:txBody>
      </p:sp>
      <p:sp>
        <p:nvSpPr>
          <p:cNvPr id="446" name="Google Shape;446;p35"/>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47" name="Google Shape;447;p35"/>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48" name="Google Shape;448;p35"/>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49" name="Google Shape;449;p35" descr="C:\Documents and Settings\smithja\Desktop\zumdahl\ppts\lineart\jpg\ch06\fig_06_08.jpg"/>
          <p:cNvPicPr preferRelativeResize="0"/>
          <p:nvPr/>
        </p:nvPicPr>
        <p:blipFill rotWithShape="1">
          <a:blip r:embed="rId3">
            <a:alphaModFix/>
          </a:blip>
          <a:srcRect/>
          <a:stretch/>
        </p:blipFill>
        <p:spPr>
          <a:xfrm>
            <a:off x="384175" y="1585913"/>
            <a:ext cx="8375650" cy="4891087"/>
          </a:xfrm>
          <a:prstGeom prst="rect">
            <a:avLst/>
          </a:prstGeom>
          <a:noFill/>
          <a:ln w="12675" cap="flat" cmpd="sng">
            <a:solidFill>
              <a:srgbClr val="000000"/>
            </a:solidFill>
            <a:prstDash val="solid"/>
            <a:miter lim="8000"/>
            <a:headEnd type="none" w="sm" len="sm"/>
            <a:tailEnd type="none" w="sm" len="sm"/>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454"/>
        <p:cNvGrpSpPr/>
        <p:nvPr/>
      </p:nvGrpSpPr>
      <p:grpSpPr>
        <a:xfrm>
          <a:off x="0" y="0"/>
          <a:ext cx="0" cy="0"/>
          <a:chOff x="0" y="0"/>
          <a:chExt cx="0" cy="0"/>
        </a:xfrm>
      </p:grpSpPr>
      <p:sp>
        <p:nvSpPr>
          <p:cNvPr id="455" name="Google Shape;455;p36"/>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6.4 Standard Enthapy of Formation</a:t>
            </a:r>
            <a:endParaRPr sz="3300" b="0" i="0" u="none" strike="noStrike" cap="none" baseline="-25000">
              <a:solidFill>
                <a:srgbClr val="7B9899"/>
              </a:solidFill>
              <a:latin typeface="Georgia"/>
              <a:ea typeface="Georgia"/>
              <a:cs typeface="Georgia"/>
              <a:sym typeface="Georgia"/>
            </a:endParaRPr>
          </a:p>
        </p:txBody>
      </p:sp>
      <p:sp>
        <p:nvSpPr>
          <p:cNvPr id="456" name="Google Shape;456;p36"/>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57" name="Google Shape;457;p36"/>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58" name="Google Shape;458;p36"/>
          <p:cNvSpPr txBox="1"/>
          <p:nvPr/>
        </p:nvSpPr>
        <p:spPr>
          <a:xfrm>
            <a:off x="304800" y="1447800"/>
            <a:ext cx="8534400" cy="1219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700">
                <a:solidFill>
                  <a:schemeClr val="dk1"/>
                </a:solidFill>
                <a:latin typeface="Georgia"/>
                <a:ea typeface="Georgia"/>
                <a:cs typeface="Georgia"/>
                <a:sym typeface="Georgia"/>
              </a:rPr>
              <a:t>Write equations for the formation of MgCO</a:t>
            </a:r>
            <a:r>
              <a:rPr lang="en-US" sz="2700" baseline="-25000">
                <a:solidFill>
                  <a:schemeClr val="dk1"/>
                </a:solidFill>
                <a:latin typeface="Georgia"/>
                <a:ea typeface="Georgia"/>
                <a:cs typeface="Georgia"/>
                <a:sym typeface="Georgia"/>
              </a:rPr>
              <a:t>3(s) </a:t>
            </a:r>
            <a:r>
              <a:rPr lang="en-US" sz="2700">
                <a:solidFill>
                  <a:schemeClr val="dk1"/>
                </a:solidFill>
                <a:latin typeface="Georgia"/>
                <a:ea typeface="Georgia"/>
                <a:cs typeface="Georgia"/>
                <a:sym typeface="Georgia"/>
              </a:rPr>
              <a:t>and C</a:t>
            </a:r>
            <a:r>
              <a:rPr lang="en-US" sz="2700" baseline="-25000">
                <a:solidFill>
                  <a:schemeClr val="dk1"/>
                </a:solidFill>
                <a:latin typeface="Georgia"/>
                <a:ea typeface="Georgia"/>
                <a:cs typeface="Georgia"/>
                <a:sym typeface="Georgia"/>
              </a:rPr>
              <a:t>6</a:t>
            </a:r>
            <a:r>
              <a:rPr lang="en-US" sz="2700">
                <a:solidFill>
                  <a:schemeClr val="dk1"/>
                </a:solidFill>
                <a:latin typeface="Georgia"/>
                <a:ea typeface="Georgia"/>
                <a:cs typeface="Georgia"/>
                <a:sym typeface="Georgia"/>
              </a:rPr>
              <a:t>H</a:t>
            </a:r>
            <a:r>
              <a:rPr lang="en-US" sz="2700" baseline="-25000">
                <a:solidFill>
                  <a:schemeClr val="dk1"/>
                </a:solidFill>
                <a:latin typeface="Georgia"/>
                <a:ea typeface="Georgia"/>
                <a:cs typeface="Georgia"/>
                <a:sym typeface="Georgia"/>
              </a:rPr>
              <a:t>12</a:t>
            </a:r>
            <a:r>
              <a:rPr lang="en-US" sz="2700">
                <a:solidFill>
                  <a:schemeClr val="dk1"/>
                </a:solidFill>
                <a:latin typeface="Georgia"/>
                <a:ea typeface="Georgia"/>
                <a:cs typeface="Georgia"/>
                <a:sym typeface="Georgia"/>
              </a:rPr>
              <a:t>O</a:t>
            </a:r>
            <a:r>
              <a:rPr lang="en-US" sz="2700" baseline="-25000">
                <a:solidFill>
                  <a:schemeClr val="dk1"/>
                </a:solidFill>
                <a:latin typeface="Georgia"/>
                <a:ea typeface="Georgia"/>
                <a:cs typeface="Georgia"/>
                <a:sym typeface="Georgia"/>
              </a:rPr>
              <a:t>6(s)</a:t>
            </a:r>
            <a:r>
              <a:rPr lang="en-US" sz="2700">
                <a:solidFill>
                  <a:schemeClr val="dk1"/>
                </a:solidFill>
                <a:latin typeface="Georgia"/>
                <a:ea typeface="Georgia"/>
                <a:cs typeface="Georgia"/>
                <a:sym typeface="Georgia"/>
              </a:rPr>
              <a:t> from their elements in their standard states.</a:t>
            </a:r>
            <a:endParaRPr/>
          </a:p>
          <a:p>
            <a:pPr marL="273050" marR="0" lvl="0" indent="-127317" algn="l" rtl="0">
              <a:spcBef>
                <a:spcPts val="540"/>
              </a:spcBef>
              <a:spcAft>
                <a:spcPts val="0"/>
              </a:spcAft>
              <a:buClr>
                <a:schemeClr val="accent1"/>
              </a:buClr>
              <a:buSzPts val="2295"/>
              <a:buFont typeface="Noto Sans Symbols"/>
              <a:buNone/>
            </a:pPr>
            <a:endParaRPr sz="2700">
              <a:solidFill>
                <a:schemeClr val="dk1"/>
              </a:solidFill>
              <a:latin typeface="Georgia"/>
              <a:ea typeface="Georgia"/>
              <a:cs typeface="Georgia"/>
              <a:sym typeface="Georgia"/>
            </a:endParaRPr>
          </a:p>
        </p:txBody>
      </p:sp>
      <p:sp>
        <p:nvSpPr>
          <p:cNvPr id="459" name="Google Shape;459;p36"/>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60" name="Google Shape;460;p36"/>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61" name="Google Shape;461;p36"/>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62" name="Google Shape;462;p36"/>
          <p:cNvPicPr preferRelativeResize="0"/>
          <p:nvPr/>
        </p:nvPicPr>
        <p:blipFill rotWithShape="1">
          <a:blip r:embed="rId3">
            <a:alphaModFix/>
          </a:blip>
          <a:srcRect/>
          <a:stretch/>
        </p:blipFill>
        <p:spPr>
          <a:xfrm>
            <a:off x="4495800" y="2514600"/>
            <a:ext cx="228600" cy="981075"/>
          </a:xfrm>
          <a:prstGeom prst="rect">
            <a:avLst/>
          </a:prstGeom>
          <a:noFill/>
          <a:ln>
            <a:noFill/>
          </a:ln>
        </p:spPr>
      </p:pic>
      <p:sp>
        <p:nvSpPr>
          <p:cNvPr id="463" name="Google Shape;463;p36"/>
          <p:cNvSpPr txBox="1"/>
          <p:nvPr/>
        </p:nvSpPr>
        <p:spPr>
          <a:xfrm>
            <a:off x="228600" y="2514600"/>
            <a:ext cx="8686800" cy="990600"/>
          </a:xfrm>
          <a:prstGeom prst="rect">
            <a:avLst/>
          </a:prstGeom>
          <a:noFill/>
          <a:ln>
            <a:noFill/>
          </a:ln>
        </p:spPr>
        <p:txBody>
          <a:bodyPr spcFirstLastPara="1" wrap="square" lIns="91425" tIns="45700" rIns="91425" bIns="45700" anchor="ctr" anchorCtr="0">
            <a:noAutofit/>
          </a:bodyPr>
          <a:lstStyle/>
          <a:p>
            <a:pPr marL="273050" marR="0" lvl="0" indent="-273050" algn="l" rtl="0">
              <a:spcBef>
                <a:spcPts val="0"/>
              </a:spcBef>
              <a:spcAft>
                <a:spcPts val="0"/>
              </a:spcAft>
              <a:buNone/>
            </a:pPr>
            <a:r>
              <a:rPr lang="en-US" sz="3600">
                <a:solidFill>
                  <a:schemeClr val="lt2"/>
                </a:solidFill>
                <a:latin typeface="Georgia"/>
                <a:ea typeface="Georgia"/>
                <a:cs typeface="Georgia"/>
                <a:sym typeface="Georgia"/>
              </a:rPr>
              <a:t>Mg</a:t>
            </a:r>
            <a:r>
              <a:rPr lang="en-US" sz="3600" baseline="-25000">
                <a:solidFill>
                  <a:schemeClr val="lt2"/>
                </a:solidFill>
                <a:latin typeface="Georgia"/>
                <a:ea typeface="Georgia"/>
                <a:cs typeface="Georgia"/>
                <a:sym typeface="Georgia"/>
              </a:rPr>
              <a:t>(s)</a:t>
            </a:r>
            <a:r>
              <a:rPr lang="en-US" sz="3600">
                <a:solidFill>
                  <a:schemeClr val="lt2"/>
                </a:solidFill>
                <a:latin typeface="Georgia"/>
                <a:ea typeface="Georgia"/>
                <a:cs typeface="Georgia"/>
                <a:sym typeface="Georgia"/>
              </a:rPr>
              <a:t>  +  C</a:t>
            </a:r>
            <a:r>
              <a:rPr lang="en-US" sz="3600" baseline="-25000">
                <a:solidFill>
                  <a:schemeClr val="lt2"/>
                </a:solidFill>
                <a:latin typeface="Georgia"/>
                <a:ea typeface="Georgia"/>
                <a:cs typeface="Georgia"/>
                <a:sym typeface="Georgia"/>
              </a:rPr>
              <a:t>(s, graphite) </a:t>
            </a:r>
            <a:r>
              <a:rPr lang="en-US" sz="3600">
                <a:solidFill>
                  <a:schemeClr val="lt2"/>
                </a:solidFill>
                <a:latin typeface="Georgia"/>
                <a:ea typeface="Georgia"/>
                <a:cs typeface="Georgia"/>
                <a:sym typeface="Georgia"/>
              </a:rPr>
              <a:t>+    O</a:t>
            </a:r>
            <a:r>
              <a:rPr lang="en-US" sz="3600" baseline="-25000">
                <a:solidFill>
                  <a:schemeClr val="lt2"/>
                </a:solidFill>
                <a:latin typeface="Georgia"/>
                <a:ea typeface="Georgia"/>
                <a:cs typeface="Georgia"/>
                <a:sym typeface="Georgia"/>
              </a:rPr>
              <a:t>2(g) </a:t>
            </a:r>
            <a:r>
              <a:rPr lang="en-US" sz="3600">
                <a:solidFill>
                  <a:srgbClr val="0000FF"/>
                </a:solidFill>
                <a:latin typeface="Arial"/>
                <a:ea typeface="Arial"/>
                <a:cs typeface="Arial"/>
                <a:sym typeface="Arial"/>
              </a:rPr>
              <a:t>⎯→  </a:t>
            </a:r>
            <a:r>
              <a:rPr lang="en-US" sz="3600">
                <a:solidFill>
                  <a:srgbClr val="0000FF"/>
                </a:solidFill>
                <a:latin typeface="Georgia"/>
                <a:ea typeface="Georgia"/>
                <a:cs typeface="Georgia"/>
                <a:sym typeface="Georgia"/>
              </a:rPr>
              <a:t>MgCO</a:t>
            </a:r>
            <a:r>
              <a:rPr lang="en-US" sz="3600" baseline="-25000">
                <a:solidFill>
                  <a:srgbClr val="0000FF"/>
                </a:solidFill>
                <a:latin typeface="Georgia"/>
                <a:ea typeface="Georgia"/>
                <a:cs typeface="Georgia"/>
                <a:sym typeface="Georgia"/>
              </a:rPr>
              <a:t>3(s)</a:t>
            </a:r>
            <a:endParaRPr sz="3600">
              <a:solidFill>
                <a:srgbClr val="0000FF"/>
              </a:solidFill>
              <a:latin typeface="Georgia"/>
              <a:ea typeface="Georgia"/>
              <a:cs typeface="Georgia"/>
              <a:sym typeface="Georgia"/>
            </a:endParaRPr>
          </a:p>
        </p:txBody>
      </p:sp>
      <p:sp>
        <p:nvSpPr>
          <p:cNvPr id="464" name="Google Shape;464;p36"/>
          <p:cNvSpPr txBox="1"/>
          <p:nvPr/>
        </p:nvSpPr>
        <p:spPr>
          <a:xfrm>
            <a:off x="228600" y="2514600"/>
            <a:ext cx="8686800" cy="990600"/>
          </a:xfrm>
          <a:prstGeom prst="rect">
            <a:avLst/>
          </a:prstGeom>
          <a:noFill/>
          <a:ln>
            <a:noFill/>
          </a:ln>
        </p:spPr>
        <p:txBody>
          <a:bodyPr spcFirstLastPara="1" wrap="square" lIns="91425" tIns="45700" rIns="91425" bIns="45700" anchor="ctr" anchorCtr="0">
            <a:noAutofit/>
          </a:bodyPr>
          <a:lstStyle/>
          <a:p>
            <a:pPr marL="273050" marR="0" lvl="0" indent="-273050" algn="l" rtl="0">
              <a:spcBef>
                <a:spcPts val="0"/>
              </a:spcBef>
              <a:spcAft>
                <a:spcPts val="0"/>
              </a:spcAft>
              <a:buNone/>
            </a:pPr>
            <a:r>
              <a:rPr lang="en-US" sz="3600">
                <a:solidFill>
                  <a:srgbClr val="0000FF"/>
                </a:solidFill>
                <a:latin typeface="Georgia"/>
                <a:ea typeface="Georgia"/>
                <a:cs typeface="Georgia"/>
                <a:sym typeface="Georgia"/>
              </a:rPr>
              <a:t>Mg</a:t>
            </a:r>
            <a:r>
              <a:rPr lang="en-US" sz="3600" baseline="-25000">
                <a:solidFill>
                  <a:srgbClr val="0000FF"/>
                </a:solidFill>
                <a:latin typeface="Georgia"/>
                <a:ea typeface="Georgia"/>
                <a:cs typeface="Georgia"/>
                <a:sym typeface="Georgia"/>
              </a:rPr>
              <a:t>(s)</a:t>
            </a:r>
            <a:r>
              <a:rPr lang="en-US" sz="3600">
                <a:solidFill>
                  <a:srgbClr val="0000FF"/>
                </a:solidFill>
                <a:latin typeface="Georgia"/>
                <a:ea typeface="Georgia"/>
                <a:cs typeface="Georgia"/>
                <a:sym typeface="Georgia"/>
              </a:rPr>
              <a:t>  </a:t>
            </a:r>
            <a:r>
              <a:rPr lang="en-US" sz="3600">
                <a:solidFill>
                  <a:schemeClr val="lt2"/>
                </a:solidFill>
                <a:latin typeface="Georgia"/>
                <a:ea typeface="Georgia"/>
                <a:cs typeface="Georgia"/>
                <a:sym typeface="Georgia"/>
              </a:rPr>
              <a:t>+  C</a:t>
            </a:r>
            <a:r>
              <a:rPr lang="en-US" sz="3600" baseline="-25000">
                <a:solidFill>
                  <a:schemeClr val="lt2"/>
                </a:solidFill>
                <a:latin typeface="Georgia"/>
                <a:ea typeface="Georgia"/>
                <a:cs typeface="Georgia"/>
                <a:sym typeface="Georgia"/>
              </a:rPr>
              <a:t>(s, graphite) </a:t>
            </a:r>
            <a:r>
              <a:rPr lang="en-US" sz="3600">
                <a:solidFill>
                  <a:schemeClr val="lt2"/>
                </a:solidFill>
                <a:latin typeface="Georgia"/>
                <a:ea typeface="Georgia"/>
                <a:cs typeface="Georgia"/>
                <a:sym typeface="Georgia"/>
              </a:rPr>
              <a:t>+    O</a:t>
            </a:r>
            <a:r>
              <a:rPr lang="en-US" sz="3600" baseline="-25000">
                <a:solidFill>
                  <a:schemeClr val="lt2"/>
                </a:solidFill>
                <a:latin typeface="Georgia"/>
                <a:ea typeface="Georgia"/>
                <a:cs typeface="Georgia"/>
                <a:sym typeface="Georgia"/>
              </a:rPr>
              <a:t>2(g) </a:t>
            </a:r>
            <a:r>
              <a:rPr lang="en-US" sz="3600">
                <a:solidFill>
                  <a:srgbClr val="0000FF"/>
                </a:solidFill>
                <a:latin typeface="Arial"/>
                <a:ea typeface="Arial"/>
                <a:cs typeface="Arial"/>
                <a:sym typeface="Arial"/>
              </a:rPr>
              <a:t>⎯→  </a:t>
            </a:r>
            <a:r>
              <a:rPr lang="en-US" sz="3600">
                <a:solidFill>
                  <a:srgbClr val="0000FF"/>
                </a:solidFill>
                <a:latin typeface="Georgia"/>
                <a:ea typeface="Georgia"/>
                <a:cs typeface="Georgia"/>
                <a:sym typeface="Georgia"/>
              </a:rPr>
              <a:t>MgCO</a:t>
            </a:r>
            <a:r>
              <a:rPr lang="en-US" sz="3600" baseline="-25000">
                <a:solidFill>
                  <a:srgbClr val="0000FF"/>
                </a:solidFill>
                <a:latin typeface="Georgia"/>
                <a:ea typeface="Georgia"/>
                <a:cs typeface="Georgia"/>
                <a:sym typeface="Georgia"/>
              </a:rPr>
              <a:t>3(s)</a:t>
            </a:r>
            <a:endParaRPr sz="3600">
              <a:solidFill>
                <a:srgbClr val="0000FF"/>
              </a:solidFill>
              <a:latin typeface="Georgia"/>
              <a:ea typeface="Georgia"/>
              <a:cs typeface="Georgia"/>
              <a:sym typeface="Georgia"/>
            </a:endParaRPr>
          </a:p>
        </p:txBody>
      </p:sp>
      <p:sp>
        <p:nvSpPr>
          <p:cNvPr id="465" name="Google Shape;465;p36"/>
          <p:cNvSpPr txBox="1"/>
          <p:nvPr/>
        </p:nvSpPr>
        <p:spPr>
          <a:xfrm>
            <a:off x="228600" y="2514600"/>
            <a:ext cx="8686800" cy="990600"/>
          </a:xfrm>
          <a:prstGeom prst="rect">
            <a:avLst/>
          </a:prstGeom>
          <a:noFill/>
          <a:ln>
            <a:noFill/>
          </a:ln>
        </p:spPr>
        <p:txBody>
          <a:bodyPr spcFirstLastPara="1" wrap="square" lIns="91425" tIns="45700" rIns="91425" bIns="45700" anchor="ctr" anchorCtr="0">
            <a:noAutofit/>
          </a:bodyPr>
          <a:lstStyle/>
          <a:p>
            <a:pPr marL="273050" marR="0" lvl="0" indent="-273050" algn="l" rtl="0">
              <a:spcBef>
                <a:spcPts val="0"/>
              </a:spcBef>
              <a:spcAft>
                <a:spcPts val="0"/>
              </a:spcAft>
              <a:buNone/>
            </a:pPr>
            <a:r>
              <a:rPr lang="en-US" sz="3600">
                <a:solidFill>
                  <a:srgbClr val="0000FF"/>
                </a:solidFill>
                <a:latin typeface="Georgia"/>
                <a:ea typeface="Georgia"/>
                <a:cs typeface="Georgia"/>
                <a:sym typeface="Georgia"/>
              </a:rPr>
              <a:t>Mg</a:t>
            </a:r>
            <a:r>
              <a:rPr lang="en-US" sz="3600" baseline="-25000">
                <a:solidFill>
                  <a:srgbClr val="0000FF"/>
                </a:solidFill>
                <a:latin typeface="Georgia"/>
                <a:ea typeface="Georgia"/>
                <a:cs typeface="Georgia"/>
                <a:sym typeface="Georgia"/>
              </a:rPr>
              <a:t>(s)</a:t>
            </a:r>
            <a:r>
              <a:rPr lang="en-US" sz="3600">
                <a:solidFill>
                  <a:srgbClr val="0000FF"/>
                </a:solidFill>
                <a:latin typeface="Georgia"/>
                <a:ea typeface="Georgia"/>
                <a:cs typeface="Georgia"/>
                <a:sym typeface="Georgia"/>
              </a:rPr>
              <a:t>  +  C</a:t>
            </a:r>
            <a:r>
              <a:rPr lang="en-US" sz="3600" baseline="-25000">
                <a:solidFill>
                  <a:srgbClr val="0000FF"/>
                </a:solidFill>
                <a:latin typeface="Georgia"/>
                <a:ea typeface="Georgia"/>
                <a:cs typeface="Georgia"/>
                <a:sym typeface="Georgia"/>
              </a:rPr>
              <a:t>(s, graphite) </a:t>
            </a:r>
            <a:r>
              <a:rPr lang="en-US" sz="3600">
                <a:solidFill>
                  <a:schemeClr val="lt2"/>
                </a:solidFill>
                <a:latin typeface="Georgia"/>
                <a:ea typeface="Georgia"/>
                <a:cs typeface="Georgia"/>
                <a:sym typeface="Georgia"/>
              </a:rPr>
              <a:t>+    O</a:t>
            </a:r>
            <a:r>
              <a:rPr lang="en-US" sz="3600" baseline="-25000">
                <a:solidFill>
                  <a:schemeClr val="lt2"/>
                </a:solidFill>
                <a:latin typeface="Georgia"/>
                <a:ea typeface="Georgia"/>
                <a:cs typeface="Georgia"/>
                <a:sym typeface="Georgia"/>
              </a:rPr>
              <a:t>2(g) </a:t>
            </a:r>
            <a:r>
              <a:rPr lang="en-US" sz="3600">
                <a:solidFill>
                  <a:srgbClr val="0000FF"/>
                </a:solidFill>
                <a:latin typeface="Arial"/>
                <a:ea typeface="Arial"/>
                <a:cs typeface="Arial"/>
                <a:sym typeface="Arial"/>
              </a:rPr>
              <a:t>⎯→  </a:t>
            </a:r>
            <a:r>
              <a:rPr lang="en-US" sz="3600">
                <a:solidFill>
                  <a:srgbClr val="0000FF"/>
                </a:solidFill>
                <a:latin typeface="Georgia"/>
                <a:ea typeface="Georgia"/>
                <a:cs typeface="Georgia"/>
                <a:sym typeface="Georgia"/>
              </a:rPr>
              <a:t>MgCO</a:t>
            </a:r>
            <a:r>
              <a:rPr lang="en-US" sz="3600" baseline="-25000">
                <a:solidFill>
                  <a:srgbClr val="0000FF"/>
                </a:solidFill>
                <a:latin typeface="Georgia"/>
                <a:ea typeface="Georgia"/>
                <a:cs typeface="Georgia"/>
                <a:sym typeface="Georgia"/>
              </a:rPr>
              <a:t>3(s)</a:t>
            </a:r>
            <a:endParaRPr sz="3600">
              <a:solidFill>
                <a:srgbClr val="0000FF"/>
              </a:solidFill>
              <a:latin typeface="Georgia"/>
              <a:ea typeface="Georgia"/>
              <a:cs typeface="Georgia"/>
              <a:sym typeface="Georgia"/>
            </a:endParaRPr>
          </a:p>
        </p:txBody>
      </p:sp>
      <p:sp>
        <p:nvSpPr>
          <p:cNvPr id="466" name="Google Shape;466;p36"/>
          <p:cNvSpPr txBox="1"/>
          <p:nvPr/>
        </p:nvSpPr>
        <p:spPr>
          <a:xfrm>
            <a:off x="228600" y="2514600"/>
            <a:ext cx="8686800" cy="990600"/>
          </a:xfrm>
          <a:prstGeom prst="rect">
            <a:avLst/>
          </a:prstGeom>
          <a:noFill/>
          <a:ln>
            <a:noFill/>
          </a:ln>
        </p:spPr>
        <p:txBody>
          <a:bodyPr spcFirstLastPara="1" wrap="square" lIns="91425" tIns="45700" rIns="91425" bIns="45700" anchor="ctr" anchorCtr="0">
            <a:noAutofit/>
          </a:bodyPr>
          <a:lstStyle/>
          <a:p>
            <a:pPr marL="273050" marR="0" lvl="0" indent="-273050" algn="l" rtl="0">
              <a:spcBef>
                <a:spcPts val="0"/>
              </a:spcBef>
              <a:spcAft>
                <a:spcPts val="0"/>
              </a:spcAft>
              <a:buNone/>
            </a:pPr>
            <a:r>
              <a:rPr lang="en-US" sz="3600">
                <a:solidFill>
                  <a:srgbClr val="0000FF"/>
                </a:solidFill>
                <a:latin typeface="Georgia"/>
                <a:ea typeface="Georgia"/>
                <a:cs typeface="Georgia"/>
                <a:sym typeface="Georgia"/>
              </a:rPr>
              <a:t>Mg</a:t>
            </a:r>
            <a:r>
              <a:rPr lang="en-US" sz="3600" baseline="-25000">
                <a:solidFill>
                  <a:srgbClr val="0000FF"/>
                </a:solidFill>
                <a:latin typeface="Georgia"/>
                <a:ea typeface="Georgia"/>
                <a:cs typeface="Georgia"/>
                <a:sym typeface="Georgia"/>
              </a:rPr>
              <a:t>(s)</a:t>
            </a:r>
            <a:r>
              <a:rPr lang="en-US" sz="3600">
                <a:solidFill>
                  <a:srgbClr val="0000FF"/>
                </a:solidFill>
                <a:latin typeface="Georgia"/>
                <a:ea typeface="Georgia"/>
                <a:cs typeface="Georgia"/>
                <a:sym typeface="Georgia"/>
              </a:rPr>
              <a:t>  +  C</a:t>
            </a:r>
            <a:r>
              <a:rPr lang="en-US" sz="3600" baseline="-25000">
                <a:solidFill>
                  <a:srgbClr val="0000FF"/>
                </a:solidFill>
                <a:latin typeface="Georgia"/>
                <a:ea typeface="Georgia"/>
                <a:cs typeface="Georgia"/>
                <a:sym typeface="Georgia"/>
              </a:rPr>
              <a:t>(s, graphite) </a:t>
            </a:r>
            <a:r>
              <a:rPr lang="en-US" sz="3600">
                <a:solidFill>
                  <a:srgbClr val="0000FF"/>
                </a:solidFill>
                <a:latin typeface="Georgia"/>
                <a:ea typeface="Georgia"/>
                <a:cs typeface="Georgia"/>
                <a:sym typeface="Georgia"/>
              </a:rPr>
              <a:t>+    O</a:t>
            </a:r>
            <a:r>
              <a:rPr lang="en-US" sz="3600" baseline="-25000">
                <a:solidFill>
                  <a:srgbClr val="0000FF"/>
                </a:solidFill>
                <a:latin typeface="Georgia"/>
                <a:ea typeface="Georgia"/>
                <a:cs typeface="Georgia"/>
                <a:sym typeface="Georgia"/>
              </a:rPr>
              <a:t>2(g) </a:t>
            </a:r>
            <a:r>
              <a:rPr lang="en-US" sz="3600">
                <a:solidFill>
                  <a:srgbClr val="0000FF"/>
                </a:solidFill>
                <a:latin typeface="Arial"/>
                <a:ea typeface="Arial"/>
                <a:cs typeface="Arial"/>
                <a:sym typeface="Arial"/>
              </a:rPr>
              <a:t>⎯→  </a:t>
            </a:r>
            <a:r>
              <a:rPr lang="en-US" sz="3600">
                <a:solidFill>
                  <a:srgbClr val="0000FF"/>
                </a:solidFill>
                <a:latin typeface="Georgia"/>
                <a:ea typeface="Georgia"/>
                <a:cs typeface="Georgia"/>
                <a:sym typeface="Georgia"/>
              </a:rPr>
              <a:t>MgCO</a:t>
            </a:r>
            <a:r>
              <a:rPr lang="en-US" sz="3600" baseline="-25000">
                <a:solidFill>
                  <a:srgbClr val="0000FF"/>
                </a:solidFill>
                <a:latin typeface="Georgia"/>
                <a:ea typeface="Georgia"/>
                <a:cs typeface="Georgia"/>
                <a:sym typeface="Georgia"/>
              </a:rPr>
              <a:t>3(s)</a:t>
            </a:r>
            <a:endParaRPr sz="3600">
              <a:solidFill>
                <a:srgbClr val="0000FF"/>
              </a:solidFill>
              <a:latin typeface="Georgia"/>
              <a:ea typeface="Georgia"/>
              <a:cs typeface="Georgia"/>
              <a:sym typeface="Georgia"/>
            </a:endParaRPr>
          </a:p>
        </p:txBody>
      </p:sp>
      <p:sp>
        <p:nvSpPr>
          <p:cNvPr id="467" name="Google Shape;467;p36"/>
          <p:cNvSpPr txBox="1"/>
          <p:nvPr/>
        </p:nvSpPr>
        <p:spPr>
          <a:xfrm>
            <a:off x="228600" y="3962400"/>
            <a:ext cx="8915400" cy="990600"/>
          </a:xfrm>
          <a:prstGeom prst="rect">
            <a:avLst/>
          </a:prstGeom>
          <a:noFill/>
          <a:ln>
            <a:noFill/>
          </a:ln>
        </p:spPr>
        <p:txBody>
          <a:bodyPr spcFirstLastPara="1" wrap="square" lIns="91425" tIns="45700" rIns="91425" bIns="45700" anchor="ctr" anchorCtr="0">
            <a:noAutofit/>
          </a:bodyPr>
          <a:lstStyle/>
          <a:p>
            <a:pPr marL="273050" marR="0" lvl="0" indent="-273050" algn="l" rtl="0">
              <a:spcBef>
                <a:spcPts val="0"/>
              </a:spcBef>
              <a:spcAft>
                <a:spcPts val="0"/>
              </a:spcAft>
              <a:buNone/>
            </a:pPr>
            <a:r>
              <a:rPr lang="en-US" sz="3600">
                <a:solidFill>
                  <a:schemeClr val="lt2"/>
                </a:solidFill>
                <a:latin typeface="Georgia"/>
                <a:ea typeface="Georgia"/>
                <a:cs typeface="Georgia"/>
                <a:sym typeface="Georgia"/>
              </a:rPr>
              <a:t>6C</a:t>
            </a:r>
            <a:r>
              <a:rPr lang="en-US" sz="3600" baseline="-25000">
                <a:solidFill>
                  <a:schemeClr val="lt2"/>
                </a:solidFill>
                <a:latin typeface="Georgia"/>
                <a:ea typeface="Georgia"/>
                <a:cs typeface="Georgia"/>
                <a:sym typeface="Georgia"/>
              </a:rPr>
              <a:t>(s, graphite)  </a:t>
            </a:r>
            <a:r>
              <a:rPr lang="en-US" sz="3600">
                <a:solidFill>
                  <a:schemeClr val="lt2"/>
                </a:solidFill>
                <a:latin typeface="Georgia"/>
                <a:ea typeface="Georgia"/>
                <a:cs typeface="Georgia"/>
                <a:sym typeface="Georgia"/>
              </a:rPr>
              <a:t>+ 6H</a:t>
            </a:r>
            <a:r>
              <a:rPr lang="en-US" sz="3600" baseline="-25000">
                <a:solidFill>
                  <a:schemeClr val="lt2"/>
                </a:solidFill>
                <a:latin typeface="Georgia"/>
                <a:ea typeface="Georgia"/>
                <a:cs typeface="Georgia"/>
                <a:sym typeface="Georgia"/>
              </a:rPr>
              <a:t>2(g)</a:t>
            </a:r>
            <a:r>
              <a:rPr lang="en-US" sz="3600">
                <a:solidFill>
                  <a:schemeClr val="lt2"/>
                </a:solidFill>
                <a:latin typeface="Georgia"/>
                <a:ea typeface="Georgia"/>
                <a:cs typeface="Georgia"/>
                <a:sym typeface="Georgia"/>
              </a:rPr>
              <a:t>  + 3O</a:t>
            </a:r>
            <a:r>
              <a:rPr lang="en-US" sz="3600" baseline="-25000">
                <a:solidFill>
                  <a:schemeClr val="lt2"/>
                </a:solidFill>
                <a:latin typeface="Georgia"/>
                <a:ea typeface="Georgia"/>
                <a:cs typeface="Georgia"/>
                <a:sym typeface="Georgia"/>
              </a:rPr>
              <a:t>2(g) </a:t>
            </a:r>
            <a:r>
              <a:rPr lang="en-US" sz="3600">
                <a:solidFill>
                  <a:schemeClr val="lt2"/>
                </a:solidFill>
                <a:latin typeface="Arial"/>
                <a:ea typeface="Arial"/>
                <a:cs typeface="Arial"/>
                <a:sym typeface="Arial"/>
              </a:rPr>
              <a:t> </a:t>
            </a:r>
            <a:r>
              <a:rPr lang="en-US" sz="3600">
                <a:solidFill>
                  <a:srgbClr val="C00000"/>
                </a:solidFill>
                <a:latin typeface="Arial"/>
                <a:ea typeface="Arial"/>
                <a:cs typeface="Arial"/>
                <a:sym typeface="Arial"/>
              </a:rPr>
              <a:t>→  </a:t>
            </a:r>
            <a:r>
              <a:rPr lang="en-US" sz="3600">
                <a:solidFill>
                  <a:srgbClr val="C00000"/>
                </a:solidFill>
                <a:latin typeface="Georgia"/>
                <a:ea typeface="Georgia"/>
                <a:cs typeface="Georgia"/>
                <a:sym typeface="Georgia"/>
              </a:rPr>
              <a:t>C</a:t>
            </a:r>
            <a:r>
              <a:rPr lang="en-US" sz="3600" baseline="-25000">
                <a:solidFill>
                  <a:srgbClr val="C00000"/>
                </a:solidFill>
                <a:latin typeface="Georgia"/>
                <a:ea typeface="Georgia"/>
                <a:cs typeface="Georgia"/>
                <a:sym typeface="Georgia"/>
              </a:rPr>
              <a:t>6</a:t>
            </a:r>
            <a:r>
              <a:rPr lang="en-US" sz="3600">
                <a:solidFill>
                  <a:srgbClr val="C00000"/>
                </a:solidFill>
                <a:latin typeface="Georgia"/>
                <a:ea typeface="Georgia"/>
                <a:cs typeface="Georgia"/>
                <a:sym typeface="Georgia"/>
              </a:rPr>
              <a:t>H</a:t>
            </a:r>
            <a:r>
              <a:rPr lang="en-US" sz="3600" baseline="-25000">
                <a:solidFill>
                  <a:srgbClr val="C00000"/>
                </a:solidFill>
                <a:latin typeface="Georgia"/>
                <a:ea typeface="Georgia"/>
                <a:cs typeface="Georgia"/>
                <a:sym typeface="Georgia"/>
              </a:rPr>
              <a:t>12</a:t>
            </a:r>
            <a:r>
              <a:rPr lang="en-US" sz="3600">
                <a:solidFill>
                  <a:srgbClr val="C00000"/>
                </a:solidFill>
                <a:latin typeface="Georgia"/>
                <a:ea typeface="Georgia"/>
                <a:cs typeface="Georgia"/>
                <a:sym typeface="Georgia"/>
              </a:rPr>
              <a:t>O</a:t>
            </a:r>
            <a:r>
              <a:rPr lang="en-US" sz="3600" baseline="-25000">
                <a:solidFill>
                  <a:srgbClr val="C00000"/>
                </a:solidFill>
                <a:latin typeface="Georgia"/>
                <a:ea typeface="Georgia"/>
                <a:cs typeface="Georgia"/>
                <a:sym typeface="Georgia"/>
              </a:rPr>
              <a:t>6(s)</a:t>
            </a:r>
            <a:endParaRPr sz="3600">
              <a:solidFill>
                <a:srgbClr val="C00000"/>
              </a:solidFill>
              <a:latin typeface="Georgia"/>
              <a:ea typeface="Georgia"/>
              <a:cs typeface="Georgia"/>
              <a:sym typeface="Georgia"/>
            </a:endParaRPr>
          </a:p>
        </p:txBody>
      </p:sp>
      <p:sp>
        <p:nvSpPr>
          <p:cNvPr id="468" name="Google Shape;468;p36"/>
          <p:cNvSpPr txBox="1"/>
          <p:nvPr/>
        </p:nvSpPr>
        <p:spPr>
          <a:xfrm>
            <a:off x="228600" y="3962400"/>
            <a:ext cx="8915400" cy="990600"/>
          </a:xfrm>
          <a:prstGeom prst="rect">
            <a:avLst/>
          </a:prstGeom>
          <a:noFill/>
          <a:ln>
            <a:noFill/>
          </a:ln>
        </p:spPr>
        <p:txBody>
          <a:bodyPr spcFirstLastPara="1" wrap="square" lIns="91425" tIns="45700" rIns="91425" bIns="45700" anchor="ctr" anchorCtr="0">
            <a:noAutofit/>
          </a:bodyPr>
          <a:lstStyle/>
          <a:p>
            <a:pPr marL="273050" marR="0" lvl="0" indent="-273050" algn="l" rtl="0">
              <a:spcBef>
                <a:spcPts val="0"/>
              </a:spcBef>
              <a:spcAft>
                <a:spcPts val="0"/>
              </a:spcAft>
              <a:buNone/>
            </a:pPr>
            <a:r>
              <a:rPr lang="en-US" sz="3600">
                <a:solidFill>
                  <a:srgbClr val="C00000"/>
                </a:solidFill>
                <a:latin typeface="Georgia"/>
                <a:ea typeface="Georgia"/>
                <a:cs typeface="Georgia"/>
                <a:sym typeface="Georgia"/>
              </a:rPr>
              <a:t>6C</a:t>
            </a:r>
            <a:r>
              <a:rPr lang="en-US" sz="3600" baseline="-25000">
                <a:solidFill>
                  <a:srgbClr val="C00000"/>
                </a:solidFill>
                <a:latin typeface="Georgia"/>
                <a:ea typeface="Georgia"/>
                <a:cs typeface="Georgia"/>
                <a:sym typeface="Georgia"/>
              </a:rPr>
              <a:t>(s, graphite)</a:t>
            </a:r>
            <a:r>
              <a:rPr lang="en-US" sz="3600" baseline="-25000">
                <a:solidFill>
                  <a:schemeClr val="lt2"/>
                </a:solidFill>
                <a:latin typeface="Georgia"/>
                <a:ea typeface="Georgia"/>
                <a:cs typeface="Georgia"/>
                <a:sym typeface="Georgia"/>
              </a:rPr>
              <a:t>  </a:t>
            </a:r>
            <a:r>
              <a:rPr lang="en-US" sz="3600">
                <a:solidFill>
                  <a:schemeClr val="lt2"/>
                </a:solidFill>
                <a:latin typeface="Georgia"/>
                <a:ea typeface="Georgia"/>
                <a:cs typeface="Georgia"/>
                <a:sym typeface="Georgia"/>
              </a:rPr>
              <a:t>+ 6H</a:t>
            </a:r>
            <a:r>
              <a:rPr lang="en-US" sz="3600" baseline="-25000">
                <a:solidFill>
                  <a:schemeClr val="lt2"/>
                </a:solidFill>
                <a:latin typeface="Georgia"/>
                <a:ea typeface="Georgia"/>
                <a:cs typeface="Georgia"/>
                <a:sym typeface="Georgia"/>
              </a:rPr>
              <a:t>2(g)</a:t>
            </a:r>
            <a:r>
              <a:rPr lang="en-US" sz="3600">
                <a:solidFill>
                  <a:schemeClr val="lt2"/>
                </a:solidFill>
                <a:latin typeface="Georgia"/>
                <a:ea typeface="Georgia"/>
                <a:cs typeface="Georgia"/>
                <a:sym typeface="Georgia"/>
              </a:rPr>
              <a:t>  + 3O</a:t>
            </a:r>
            <a:r>
              <a:rPr lang="en-US" sz="3600" baseline="-25000">
                <a:solidFill>
                  <a:schemeClr val="lt2"/>
                </a:solidFill>
                <a:latin typeface="Georgia"/>
                <a:ea typeface="Georgia"/>
                <a:cs typeface="Georgia"/>
                <a:sym typeface="Georgia"/>
              </a:rPr>
              <a:t>2(g) </a:t>
            </a:r>
            <a:r>
              <a:rPr lang="en-US" sz="3600">
                <a:solidFill>
                  <a:schemeClr val="lt2"/>
                </a:solidFill>
                <a:latin typeface="Arial"/>
                <a:ea typeface="Arial"/>
                <a:cs typeface="Arial"/>
                <a:sym typeface="Arial"/>
              </a:rPr>
              <a:t> </a:t>
            </a:r>
            <a:r>
              <a:rPr lang="en-US" sz="3600">
                <a:solidFill>
                  <a:srgbClr val="C00000"/>
                </a:solidFill>
                <a:latin typeface="Arial"/>
                <a:ea typeface="Arial"/>
                <a:cs typeface="Arial"/>
                <a:sym typeface="Arial"/>
              </a:rPr>
              <a:t>→  </a:t>
            </a:r>
            <a:r>
              <a:rPr lang="en-US" sz="3600">
                <a:solidFill>
                  <a:srgbClr val="C00000"/>
                </a:solidFill>
                <a:latin typeface="Georgia"/>
                <a:ea typeface="Georgia"/>
                <a:cs typeface="Georgia"/>
                <a:sym typeface="Georgia"/>
              </a:rPr>
              <a:t>C</a:t>
            </a:r>
            <a:r>
              <a:rPr lang="en-US" sz="3600" baseline="-25000">
                <a:solidFill>
                  <a:srgbClr val="C00000"/>
                </a:solidFill>
                <a:latin typeface="Georgia"/>
                <a:ea typeface="Georgia"/>
                <a:cs typeface="Georgia"/>
                <a:sym typeface="Georgia"/>
              </a:rPr>
              <a:t>6</a:t>
            </a:r>
            <a:r>
              <a:rPr lang="en-US" sz="3600">
                <a:solidFill>
                  <a:srgbClr val="C00000"/>
                </a:solidFill>
                <a:latin typeface="Georgia"/>
                <a:ea typeface="Georgia"/>
                <a:cs typeface="Georgia"/>
                <a:sym typeface="Georgia"/>
              </a:rPr>
              <a:t>H</a:t>
            </a:r>
            <a:r>
              <a:rPr lang="en-US" sz="3600" baseline="-25000">
                <a:solidFill>
                  <a:srgbClr val="C00000"/>
                </a:solidFill>
                <a:latin typeface="Georgia"/>
                <a:ea typeface="Georgia"/>
                <a:cs typeface="Georgia"/>
                <a:sym typeface="Georgia"/>
              </a:rPr>
              <a:t>12</a:t>
            </a:r>
            <a:r>
              <a:rPr lang="en-US" sz="3600">
                <a:solidFill>
                  <a:srgbClr val="C00000"/>
                </a:solidFill>
                <a:latin typeface="Georgia"/>
                <a:ea typeface="Georgia"/>
                <a:cs typeface="Georgia"/>
                <a:sym typeface="Georgia"/>
              </a:rPr>
              <a:t>O</a:t>
            </a:r>
            <a:r>
              <a:rPr lang="en-US" sz="3600" baseline="-25000">
                <a:solidFill>
                  <a:srgbClr val="C00000"/>
                </a:solidFill>
                <a:latin typeface="Georgia"/>
                <a:ea typeface="Georgia"/>
                <a:cs typeface="Georgia"/>
                <a:sym typeface="Georgia"/>
              </a:rPr>
              <a:t>6(s)</a:t>
            </a:r>
            <a:endParaRPr sz="3600">
              <a:solidFill>
                <a:srgbClr val="C00000"/>
              </a:solidFill>
              <a:latin typeface="Georgia"/>
              <a:ea typeface="Georgia"/>
              <a:cs typeface="Georgia"/>
              <a:sym typeface="Georgia"/>
            </a:endParaRPr>
          </a:p>
        </p:txBody>
      </p:sp>
      <p:sp>
        <p:nvSpPr>
          <p:cNvPr id="469" name="Google Shape;469;p36"/>
          <p:cNvSpPr txBox="1"/>
          <p:nvPr/>
        </p:nvSpPr>
        <p:spPr>
          <a:xfrm>
            <a:off x="228600" y="3962400"/>
            <a:ext cx="8915400" cy="990600"/>
          </a:xfrm>
          <a:prstGeom prst="rect">
            <a:avLst/>
          </a:prstGeom>
          <a:noFill/>
          <a:ln>
            <a:noFill/>
          </a:ln>
        </p:spPr>
        <p:txBody>
          <a:bodyPr spcFirstLastPara="1" wrap="square" lIns="91425" tIns="45700" rIns="91425" bIns="45700" anchor="ctr" anchorCtr="0">
            <a:noAutofit/>
          </a:bodyPr>
          <a:lstStyle/>
          <a:p>
            <a:pPr marL="273050" marR="0" lvl="0" indent="-273050" algn="l" rtl="0">
              <a:spcBef>
                <a:spcPts val="0"/>
              </a:spcBef>
              <a:spcAft>
                <a:spcPts val="0"/>
              </a:spcAft>
              <a:buNone/>
            </a:pPr>
            <a:r>
              <a:rPr lang="en-US" sz="3600">
                <a:solidFill>
                  <a:srgbClr val="C00000"/>
                </a:solidFill>
                <a:latin typeface="Georgia"/>
                <a:ea typeface="Georgia"/>
                <a:cs typeface="Georgia"/>
                <a:sym typeface="Georgia"/>
              </a:rPr>
              <a:t>6C</a:t>
            </a:r>
            <a:r>
              <a:rPr lang="en-US" sz="3600" baseline="-25000">
                <a:solidFill>
                  <a:srgbClr val="C00000"/>
                </a:solidFill>
                <a:latin typeface="Georgia"/>
                <a:ea typeface="Georgia"/>
                <a:cs typeface="Georgia"/>
                <a:sym typeface="Georgia"/>
              </a:rPr>
              <a:t>(s, graphite)  </a:t>
            </a:r>
            <a:r>
              <a:rPr lang="en-US" sz="3600">
                <a:solidFill>
                  <a:srgbClr val="C00000"/>
                </a:solidFill>
                <a:latin typeface="Georgia"/>
                <a:ea typeface="Georgia"/>
                <a:cs typeface="Georgia"/>
                <a:sym typeface="Georgia"/>
              </a:rPr>
              <a:t>+ 6H</a:t>
            </a:r>
            <a:r>
              <a:rPr lang="en-US" sz="3600" baseline="-25000">
                <a:solidFill>
                  <a:srgbClr val="C00000"/>
                </a:solidFill>
                <a:latin typeface="Georgia"/>
                <a:ea typeface="Georgia"/>
                <a:cs typeface="Georgia"/>
                <a:sym typeface="Georgia"/>
              </a:rPr>
              <a:t>2(g)</a:t>
            </a:r>
            <a:r>
              <a:rPr lang="en-US" sz="3600">
                <a:solidFill>
                  <a:srgbClr val="C00000"/>
                </a:solidFill>
                <a:latin typeface="Georgia"/>
                <a:ea typeface="Georgia"/>
                <a:cs typeface="Georgia"/>
                <a:sym typeface="Georgia"/>
              </a:rPr>
              <a:t>  </a:t>
            </a:r>
            <a:r>
              <a:rPr lang="en-US" sz="3600">
                <a:solidFill>
                  <a:schemeClr val="lt2"/>
                </a:solidFill>
                <a:latin typeface="Georgia"/>
                <a:ea typeface="Georgia"/>
                <a:cs typeface="Georgia"/>
                <a:sym typeface="Georgia"/>
              </a:rPr>
              <a:t>+ 3O</a:t>
            </a:r>
            <a:r>
              <a:rPr lang="en-US" sz="3600" baseline="-25000">
                <a:solidFill>
                  <a:schemeClr val="lt2"/>
                </a:solidFill>
                <a:latin typeface="Georgia"/>
                <a:ea typeface="Georgia"/>
                <a:cs typeface="Georgia"/>
                <a:sym typeface="Georgia"/>
              </a:rPr>
              <a:t>2(g) </a:t>
            </a:r>
            <a:r>
              <a:rPr lang="en-US" sz="3600">
                <a:solidFill>
                  <a:schemeClr val="lt2"/>
                </a:solidFill>
                <a:latin typeface="Arial"/>
                <a:ea typeface="Arial"/>
                <a:cs typeface="Arial"/>
                <a:sym typeface="Arial"/>
              </a:rPr>
              <a:t> </a:t>
            </a:r>
            <a:r>
              <a:rPr lang="en-US" sz="3600">
                <a:solidFill>
                  <a:srgbClr val="C00000"/>
                </a:solidFill>
                <a:latin typeface="Arial"/>
                <a:ea typeface="Arial"/>
                <a:cs typeface="Arial"/>
                <a:sym typeface="Arial"/>
              </a:rPr>
              <a:t>→  </a:t>
            </a:r>
            <a:r>
              <a:rPr lang="en-US" sz="3600">
                <a:solidFill>
                  <a:srgbClr val="C00000"/>
                </a:solidFill>
                <a:latin typeface="Georgia"/>
                <a:ea typeface="Georgia"/>
                <a:cs typeface="Georgia"/>
                <a:sym typeface="Georgia"/>
              </a:rPr>
              <a:t>C</a:t>
            </a:r>
            <a:r>
              <a:rPr lang="en-US" sz="3600" baseline="-25000">
                <a:solidFill>
                  <a:srgbClr val="C00000"/>
                </a:solidFill>
                <a:latin typeface="Georgia"/>
                <a:ea typeface="Georgia"/>
                <a:cs typeface="Georgia"/>
                <a:sym typeface="Georgia"/>
              </a:rPr>
              <a:t>6</a:t>
            </a:r>
            <a:r>
              <a:rPr lang="en-US" sz="3600">
                <a:solidFill>
                  <a:srgbClr val="C00000"/>
                </a:solidFill>
                <a:latin typeface="Georgia"/>
                <a:ea typeface="Georgia"/>
                <a:cs typeface="Georgia"/>
                <a:sym typeface="Georgia"/>
              </a:rPr>
              <a:t>H</a:t>
            </a:r>
            <a:r>
              <a:rPr lang="en-US" sz="3600" baseline="-25000">
                <a:solidFill>
                  <a:srgbClr val="C00000"/>
                </a:solidFill>
                <a:latin typeface="Georgia"/>
                <a:ea typeface="Georgia"/>
                <a:cs typeface="Georgia"/>
                <a:sym typeface="Georgia"/>
              </a:rPr>
              <a:t>12</a:t>
            </a:r>
            <a:r>
              <a:rPr lang="en-US" sz="3600">
                <a:solidFill>
                  <a:srgbClr val="C00000"/>
                </a:solidFill>
                <a:latin typeface="Georgia"/>
                <a:ea typeface="Georgia"/>
                <a:cs typeface="Georgia"/>
                <a:sym typeface="Georgia"/>
              </a:rPr>
              <a:t>O</a:t>
            </a:r>
            <a:r>
              <a:rPr lang="en-US" sz="3600" baseline="-25000">
                <a:solidFill>
                  <a:srgbClr val="C00000"/>
                </a:solidFill>
                <a:latin typeface="Georgia"/>
                <a:ea typeface="Georgia"/>
                <a:cs typeface="Georgia"/>
                <a:sym typeface="Georgia"/>
              </a:rPr>
              <a:t>6(s)</a:t>
            </a:r>
            <a:endParaRPr sz="3600">
              <a:solidFill>
                <a:srgbClr val="C00000"/>
              </a:solidFill>
              <a:latin typeface="Georgia"/>
              <a:ea typeface="Georgia"/>
              <a:cs typeface="Georgia"/>
              <a:sym typeface="Georgia"/>
            </a:endParaRPr>
          </a:p>
        </p:txBody>
      </p:sp>
      <p:sp>
        <p:nvSpPr>
          <p:cNvPr id="470" name="Google Shape;470;p36"/>
          <p:cNvSpPr txBox="1"/>
          <p:nvPr/>
        </p:nvSpPr>
        <p:spPr>
          <a:xfrm>
            <a:off x="228600" y="3962400"/>
            <a:ext cx="8915400" cy="990600"/>
          </a:xfrm>
          <a:prstGeom prst="rect">
            <a:avLst/>
          </a:prstGeom>
          <a:noFill/>
          <a:ln>
            <a:noFill/>
          </a:ln>
        </p:spPr>
        <p:txBody>
          <a:bodyPr spcFirstLastPara="1" wrap="square" lIns="91425" tIns="45700" rIns="91425" bIns="45700" anchor="ctr" anchorCtr="0">
            <a:noAutofit/>
          </a:bodyPr>
          <a:lstStyle/>
          <a:p>
            <a:pPr marL="273050" marR="0" lvl="0" indent="-273050" algn="l" rtl="0">
              <a:spcBef>
                <a:spcPts val="0"/>
              </a:spcBef>
              <a:spcAft>
                <a:spcPts val="0"/>
              </a:spcAft>
              <a:buNone/>
            </a:pPr>
            <a:r>
              <a:rPr lang="en-US" sz="3600">
                <a:solidFill>
                  <a:srgbClr val="C00000"/>
                </a:solidFill>
                <a:latin typeface="Georgia"/>
                <a:ea typeface="Georgia"/>
                <a:cs typeface="Georgia"/>
                <a:sym typeface="Georgia"/>
              </a:rPr>
              <a:t>6C</a:t>
            </a:r>
            <a:r>
              <a:rPr lang="en-US" sz="3600" baseline="-25000">
                <a:solidFill>
                  <a:srgbClr val="C00000"/>
                </a:solidFill>
                <a:latin typeface="Georgia"/>
                <a:ea typeface="Georgia"/>
                <a:cs typeface="Georgia"/>
                <a:sym typeface="Georgia"/>
              </a:rPr>
              <a:t>(s, graphite)  </a:t>
            </a:r>
            <a:r>
              <a:rPr lang="en-US" sz="3600">
                <a:solidFill>
                  <a:srgbClr val="C00000"/>
                </a:solidFill>
                <a:latin typeface="Georgia"/>
                <a:ea typeface="Georgia"/>
                <a:cs typeface="Georgia"/>
                <a:sym typeface="Georgia"/>
              </a:rPr>
              <a:t>+ 6H</a:t>
            </a:r>
            <a:r>
              <a:rPr lang="en-US" sz="3600" baseline="-25000">
                <a:solidFill>
                  <a:srgbClr val="C00000"/>
                </a:solidFill>
                <a:latin typeface="Georgia"/>
                <a:ea typeface="Georgia"/>
                <a:cs typeface="Georgia"/>
                <a:sym typeface="Georgia"/>
              </a:rPr>
              <a:t>2(g)</a:t>
            </a:r>
            <a:r>
              <a:rPr lang="en-US" sz="3600">
                <a:solidFill>
                  <a:srgbClr val="C00000"/>
                </a:solidFill>
                <a:latin typeface="Georgia"/>
                <a:ea typeface="Georgia"/>
                <a:cs typeface="Georgia"/>
                <a:sym typeface="Georgia"/>
              </a:rPr>
              <a:t>  + 3O</a:t>
            </a:r>
            <a:r>
              <a:rPr lang="en-US" sz="3600" baseline="-25000">
                <a:solidFill>
                  <a:srgbClr val="C00000"/>
                </a:solidFill>
                <a:latin typeface="Georgia"/>
                <a:ea typeface="Georgia"/>
                <a:cs typeface="Georgia"/>
                <a:sym typeface="Georgia"/>
              </a:rPr>
              <a:t>2(g) </a:t>
            </a:r>
            <a:r>
              <a:rPr lang="en-US" sz="3600">
                <a:solidFill>
                  <a:srgbClr val="C00000"/>
                </a:solidFill>
                <a:latin typeface="Arial"/>
                <a:ea typeface="Arial"/>
                <a:cs typeface="Arial"/>
                <a:sym typeface="Arial"/>
              </a:rPr>
              <a:t> →  </a:t>
            </a:r>
            <a:r>
              <a:rPr lang="en-US" sz="3600">
                <a:solidFill>
                  <a:srgbClr val="C00000"/>
                </a:solidFill>
                <a:latin typeface="Georgia"/>
                <a:ea typeface="Georgia"/>
                <a:cs typeface="Georgia"/>
                <a:sym typeface="Georgia"/>
              </a:rPr>
              <a:t>C</a:t>
            </a:r>
            <a:r>
              <a:rPr lang="en-US" sz="3600" baseline="-25000">
                <a:solidFill>
                  <a:srgbClr val="C00000"/>
                </a:solidFill>
                <a:latin typeface="Georgia"/>
                <a:ea typeface="Georgia"/>
                <a:cs typeface="Georgia"/>
                <a:sym typeface="Georgia"/>
              </a:rPr>
              <a:t>6</a:t>
            </a:r>
            <a:r>
              <a:rPr lang="en-US" sz="3600">
                <a:solidFill>
                  <a:srgbClr val="C00000"/>
                </a:solidFill>
                <a:latin typeface="Georgia"/>
                <a:ea typeface="Georgia"/>
                <a:cs typeface="Georgia"/>
                <a:sym typeface="Georgia"/>
              </a:rPr>
              <a:t>H</a:t>
            </a:r>
            <a:r>
              <a:rPr lang="en-US" sz="3600" baseline="-25000">
                <a:solidFill>
                  <a:srgbClr val="C00000"/>
                </a:solidFill>
                <a:latin typeface="Georgia"/>
                <a:ea typeface="Georgia"/>
                <a:cs typeface="Georgia"/>
                <a:sym typeface="Georgia"/>
              </a:rPr>
              <a:t>12</a:t>
            </a:r>
            <a:r>
              <a:rPr lang="en-US" sz="3600">
                <a:solidFill>
                  <a:srgbClr val="C00000"/>
                </a:solidFill>
                <a:latin typeface="Georgia"/>
                <a:ea typeface="Georgia"/>
                <a:cs typeface="Georgia"/>
                <a:sym typeface="Georgia"/>
              </a:rPr>
              <a:t>O</a:t>
            </a:r>
            <a:r>
              <a:rPr lang="en-US" sz="3600" baseline="-25000">
                <a:solidFill>
                  <a:srgbClr val="C00000"/>
                </a:solidFill>
                <a:latin typeface="Georgia"/>
                <a:ea typeface="Georgia"/>
                <a:cs typeface="Georgia"/>
                <a:sym typeface="Georgia"/>
              </a:rPr>
              <a:t>6(s)</a:t>
            </a:r>
            <a:endParaRPr sz="3600">
              <a:solidFill>
                <a:srgbClr val="C00000"/>
              </a:solidFill>
              <a:latin typeface="Georgia"/>
              <a:ea typeface="Georgia"/>
              <a:cs typeface="Georgia"/>
              <a:sym typeface="Georgia"/>
            </a:endParaRPr>
          </a:p>
        </p:txBody>
      </p:sp>
      <p:sp>
        <p:nvSpPr>
          <p:cNvPr id="471" name="Google Shape;471;p36"/>
          <p:cNvSpPr txBox="1"/>
          <p:nvPr/>
        </p:nvSpPr>
        <p:spPr>
          <a:xfrm>
            <a:off x="457200" y="5410200"/>
            <a:ext cx="8229600" cy="762000"/>
          </a:xfrm>
          <a:prstGeom prst="rect">
            <a:avLst/>
          </a:prstGeom>
          <a:noFill/>
          <a:ln w="19050" cap="flat" cmpd="sng">
            <a:solidFill>
              <a:srgbClr val="008000"/>
            </a:solidFill>
            <a:prstDash val="solid"/>
            <a:miter lim="8000"/>
            <a:headEnd type="none" w="sm" len="sm"/>
            <a:tailEnd type="none" w="sm" len="sm"/>
          </a:ln>
        </p:spPr>
        <p:txBody>
          <a:bodyPr spcFirstLastPara="1" wrap="square" lIns="91425" tIns="45700" rIns="91425" bIns="45700" anchor="ctr" anchorCtr="0">
            <a:noAutofit/>
          </a:bodyPr>
          <a:lstStyle/>
          <a:p>
            <a:pPr marL="273050" marR="0" lvl="0" indent="-273050" algn="l" rtl="0">
              <a:spcBef>
                <a:spcPts val="0"/>
              </a:spcBef>
              <a:spcAft>
                <a:spcPts val="0"/>
              </a:spcAft>
              <a:buNone/>
            </a:pPr>
            <a:r>
              <a:rPr lang="en-US" sz="3200">
                <a:solidFill>
                  <a:srgbClr val="008000"/>
                </a:solidFill>
                <a:latin typeface="Georgia"/>
                <a:ea typeface="Georgia"/>
                <a:cs typeface="Georgia"/>
                <a:sym typeface="Georgia"/>
              </a:rPr>
              <a:t>C</a:t>
            </a:r>
            <a:r>
              <a:rPr lang="en-US" sz="3200" baseline="-25000">
                <a:solidFill>
                  <a:srgbClr val="008000"/>
                </a:solidFill>
                <a:latin typeface="Georgia"/>
                <a:ea typeface="Georgia"/>
                <a:cs typeface="Georgia"/>
                <a:sym typeface="Georgia"/>
              </a:rPr>
              <a:t>(s, graphite)  </a:t>
            </a:r>
            <a:r>
              <a:rPr lang="en-US" sz="3200">
                <a:solidFill>
                  <a:srgbClr val="008000"/>
                </a:solidFill>
                <a:latin typeface="Georgia"/>
                <a:ea typeface="Georgia"/>
                <a:cs typeface="Georgia"/>
                <a:sym typeface="Georgia"/>
              </a:rPr>
              <a:t>= 0 kJ/mol; C</a:t>
            </a:r>
            <a:r>
              <a:rPr lang="en-US" sz="3200" baseline="-25000">
                <a:solidFill>
                  <a:srgbClr val="008000"/>
                </a:solidFill>
                <a:latin typeface="Georgia"/>
                <a:ea typeface="Georgia"/>
                <a:cs typeface="Georgia"/>
                <a:sym typeface="Georgia"/>
              </a:rPr>
              <a:t>(s, diamond)  </a:t>
            </a:r>
            <a:r>
              <a:rPr lang="en-US" sz="3200">
                <a:solidFill>
                  <a:srgbClr val="008000"/>
                </a:solidFill>
                <a:latin typeface="Georgia"/>
                <a:ea typeface="Georgia"/>
                <a:cs typeface="Georgia"/>
                <a:sym typeface="Georgia"/>
              </a:rPr>
              <a:t>= 2 kJ/mol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3"/>
                                        </p:tgtEl>
                                        <p:attrNameLst>
                                          <p:attrName>style.visibility</p:attrName>
                                        </p:attrNameLst>
                                      </p:cBhvr>
                                      <p:to>
                                        <p:strVal val="visible"/>
                                      </p:to>
                                    </p:set>
                                    <p:animEffect transition="in" filter="fade">
                                      <p:cBhvr>
                                        <p:cTn id="7" dur="2000"/>
                                        <p:tgtEl>
                                          <p:spTgt spid="4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4"/>
                                        </p:tgtEl>
                                        <p:attrNameLst>
                                          <p:attrName>style.visibility</p:attrName>
                                        </p:attrNameLst>
                                      </p:cBhvr>
                                      <p:to>
                                        <p:strVal val="visible"/>
                                      </p:to>
                                    </p:set>
                                    <p:animEffect transition="in" filter="fade">
                                      <p:cBhvr>
                                        <p:cTn id="12" dur="2000"/>
                                        <p:tgtEl>
                                          <p:spTgt spid="46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5"/>
                                        </p:tgtEl>
                                        <p:attrNameLst>
                                          <p:attrName>style.visibility</p:attrName>
                                        </p:attrNameLst>
                                      </p:cBhvr>
                                      <p:to>
                                        <p:strVal val="visible"/>
                                      </p:to>
                                    </p:set>
                                    <p:animEffect transition="in" filter="fade">
                                      <p:cBhvr>
                                        <p:cTn id="17" dur="2000"/>
                                        <p:tgtEl>
                                          <p:spTgt spid="46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71"/>
                                        </p:tgtEl>
                                        <p:attrNameLst>
                                          <p:attrName>style.visibility</p:attrName>
                                        </p:attrNameLst>
                                      </p:cBhvr>
                                      <p:to>
                                        <p:strVal val="visible"/>
                                      </p:to>
                                    </p:set>
                                    <p:animEffect transition="in" filter="fade">
                                      <p:cBhvr>
                                        <p:cTn id="22" dur="500"/>
                                        <p:tgtEl>
                                          <p:spTgt spid="47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66"/>
                                        </p:tgtEl>
                                        <p:attrNameLst>
                                          <p:attrName>style.visibility</p:attrName>
                                        </p:attrNameLst>
                                      </p:cBhvr>
                                      <p:to>
                                        <p:strVal val="visible"/>
                                      </p:to>
                                    </p:set>
                                    <p:animEffect transition="in" filter="fade">
                                      <p:cBhvr>
                                        <p:cTn id="27" dur="2000"/>
                                        <p:tgtEl>
                                          <p:spTgt spid="46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62"/>
                                        </p:tgtEl>
                                        <p:attrNameLst>
                                          <p:attrName>style.visibility</p:attrName>
                                        </p:attrNameLst>
                                      </p:cBhvr>
                                      <p:to>
                                        <p:strVal val="visible"/>
                                      </p:to>
                                    </p:set>
                                    <p:animEffect transition="in" filter="fade">
                                      <p:cBhvr>
                                        <p:cTn id="32" dur="2000"/>
                                        <p:tgtEl>
                                          <p:spTgt spid="46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67"/>
                                        </p:tgtEl>
                                        <p:attrNameLst>
                                          <p:attrName>style.visibility</p:attrName>
                                        </p:attrNameLst>
                                      </p:cBhvr>
                                      <p:to>
                                        <p:strVal val="visible"/>
                                      </p:to>
                                    </p:set>
                                    <p:animEffect transition="in" filter="fade">
                                      <p:cBhvr>
                                        <p:cTn id="37" dur="500"/>
                                        <p:tgtEl>
                                          <p:spTgt spid="46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68"/>
                                        </p:tgtEl>
                                        <p:attrNameLst>
                                          <p:attrName>style.visibility</p:attrName>
                                        </p:attrNameLst>
                                      </p:cBhvr>
                                      <p:to>
                                        <p:strVal val="visible"/>
                                      </p:to>
                                    </p:set>
                                    <p:animEffect transition="in" filter="fade">
                                      <p:cBhvr>
                                        <p:cTn id="42" dur="500"/>
                                        <p:tgtEl>
                                          <p:spTgt spid="46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69"/>
                                        </p:tgtEl>
                                        <p:attrNameLst>
                                          <p:attrName>style.visibility</p:attrName>
                                        </p:attrNameLst>
                                      </p:cBhvr>
                                      <p:to>
                                        <p:strVal val="visible"/>
                                      </p:to>
                                    </p:set>
                                    <p:animEffect transition="in" filter="fade">
                                      <p:cBhvr>
                                        <p:cTn id="47" dur="500"/>
                                        <p:tgtEl>
                                          <p:spTgt spid="46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70"/>
                                        </p:tgtEl>
                                        <p:attrNameLst>
                                          <p:attrName>style.visibility</p:attrName>
                                        </p:attrNameLst>
                                      </p:cBhvr>
                                      <p:to>
                                        <p:strVal val="visible"/>
                                      </p:to>
                                    </p:set>
                                    <p:animEffect transition="in" filter="fade">
                                      <p:cBhvr>
                                        <p:cTn id="52" dur="500"/>
                                        <p:tgtEl>
                                          <p:spTgt spid="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476"/>
        <p:cNvGrpSpPr/>
        <p:nvPr/>
      </p:nvGrpSpPr>
      <p:grpSpPr>
        <a:xfrm>
          <a:off x="0" y="0"/>
          <a:ext cx="0" cy="0"/>
          <a:chOff x="0" y="0"/>
          <a:chExt cx="0" cy="0"/>
        </a:xfrm>
      </p:grpSpPr>
      <p:sp>
        <p:nvSpPr>
          <p:cNvPr id="477" name="Google Shape;477;p37"/>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6.4 Standard Enthapy of Reaction, </a:t>
            </a:r>
            <a:r>
              <a:rPr lang="en-US" sz="3300" b="0" i="0" u="none" strike="noStrike" cap="none">
                <a:solidFill>
                  <a:schemeClr val="lt1"/>
                </a:solidFill>
                <a:latin typeface="Georgia"/>
                <a:ea typeface="Georgia"/>
                <a:cs typeface="Georgia"/>
                <a:sym typeface="Georgia"/>
              </a:rPr>
              <a:t>1111111</a:t>
            </a:r>
            <a:endParaRPr sz="3300" b="0" i="0" u="none" strike="noStrike" cap="none" baseline="-25000">
              <a:solidFill>
                <a:schemeClr val="lt1"/>
              </a:solidFill>
              <a:latin typeface="Georgia"/>
              <a:ea typeface="Georgia"/>
              <a:cs typeface="Georgia"/>
              <a:sym typeface="Georgia"/>
            </a:endParaRPr>
          </a:p>
        </p:txBody>
      </p:sp>
      <p:sp>
        <p:nvSpPr>
          <p:cNvPr id="478" name="Google Shape;478;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79" name="Google Shape;479;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0" name="Google Shape;480;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1" name="Google Shape;481;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2" name="Google Shape;482;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3" name="Google Shape;483;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4" name="Google Shape;484;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5" name="Google Shape;485;p37"/>
          <p:cNvSpPr txBox="1"/>
          <p:nvPr/>
        </p:nvSpPr>
        <p:spPr>
          <a:xfrm>
            <a:off x="228600" y="1524000"/>
            <a:ext cx="8915400" cy="17526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a:solidFill>
                  <a:schemeClr val="dk1"/>
                </a:solidFill>
                <a:latin typeface="Georgia"/>
                <a:ea typeface="Georgia"/>
                <a:cs typeface="Georgia"/>
                <a:sym typeface="Georgia"/>
              </a:rPr>
              <a:t>The enthalpy change for a given reaction is calculated by subtracting the enthalpies of formation of the reactants from the enthalpies of formation of the products:</a:t>
            </a:r>
            <a:endParaRPr/>
          </a:p>
          <a:p>
            <a:pPr marL="273050" marR="0" lvl="0" indent="-127317" algn="l" rtl="0">
              <a:spcBef>
                <a:spcPts val="540"/>
              </a:spcBef>
              <a:spcAft>
                <a:spcPts val="0"/>
              </a:spcAft>
              <a:buClr>
                <a:schemeClr val="accent1"/>
              </a:buClr>
              <a:buSzPts val="2295"/>
              <a:buFont typeface="Noto Sans Symbols"/>
              <a:buNone/>
            </a:pPr>
            <a:endParaRPr sz="2700">
              <a:solidFill>
                <a:schemeClr val="dk1"/>
              </a:solidFill>
              <a:latin typeface="Georgia"/>
              <a:ea typeface="Georgia"/>
              <a:cs typeface="Georgia"/>
              <a:sym typeface="Georgia"/>
            </a:endParaRPr>
          </a:p>
          <a:p>
            <a:pPr marL="273050" marR="0" lvl="0" indent="-127317" algn="l" rtl="0">
              <a:spcBef>
                <a:spcPts val="540"/>
              </a:spcBef>
              <a:spcAft>
                <a:spcPts val="0"/>
              </a:spcAft>
              <a:buClr>
                <a:schemeClr val="accent1"/>
              </a:buClr>
              <a:buSzPts val="2295"/>
              <a:buFont typeface="Noto Sans Symbols"/>
              <a:buNone/>
            </a:pPr>
            <a:endParaRPr sz="2700">
              <a:solidFill>
                <a:schemeClr val="dk1"/>
              </a:solidFill>
              <a:latin typeface="Georgia"/>
              <a:ea typeface="Georgia"/>
              <a:cs typeface="Georgia"/>
              <a:sym typeface="Georgia"/>
            </a:endParaRPr>
          </a:p>
          <a:p>
            <a:pPr marL="273050" marR="0" lvl="0" indent="-127317" algn="l" rtl="0">
              <a:spcBef>
                <a:spcPts val="540"/>
              </a:spcBef>
              <a:spcAft>
                <a:spcPts val="0"/>
              </a:spcAft>
              <a:buClr>
                <a:schemeClr val="accent1"/>
              </a:buClr>
              <a:buSzPts val="2295"/>
              <a:buFont typeface="Noto Sans Symbols"/>
              <a:buNone/>
            </a:pPr>
            <a:endParaRPr sz="2700">
              <a:solidFill>
                <a:schemeClr val="dk1"/>
              </a:solidFill>
              <a:latin typeface="Georgia"/>
              <a:ea typeface="Georgia"/>
              <a:cs typeface="Georgia"/>
              <a:sym typeface="Georgia"/>
            </a:endParaRPr>
          </a:p>
          <a:p>
            <a:pPr marL="273050" marR="0" lvl="0" indent="-273050" algn="l" rtl="0">
              <a:spcBef>
                <a:spcPts val="540"/>
              </a:spcBef>
              <a:spcAft>
                <a:spcPts val="0"/>
              </a:spcAft>
              <a:buClr>
                <a:schemeClr val="accent1"/>
              </a:buClr>
              <a:buSzPts val="2295"/>
              <a:buFont typeface="Noto Sans Symbols"/>
              <a:buChar char="●"/>
            </a:pPr>
            <a:r>
              <a:rPr lang="en-US" sz="2700">
                <a:solidFill>
                  <a:schemeClr val="dk1"/>
                </a:solidFill>
                <a:latin typeface="Georgia"/>
                <a:ea typeface="Georgia"/>
                <a:cs typeface="Georgia"/>
                <a:sym typeface="Georgia"/>
              </a:rPr>
              <a:t>Elements in their standard states aren’t included since their            is zero.  </a:t>
            </a:r>
            <a:endParaRPr/>
          </a:p>
          <a:p>
            <a:pPr marL="273050" marR="0" lvl="0" indent="-127317" algn="l" rtl="0">
              <a:spcBef>
                <a:spcPts val="540"/>
              </a:spcBef>
              <a:spcAft>
                <a:spcPts val="0"/>
              </a:spcAft>
              <a:buClr>
                <a:schemeClr val="accent1"/>
              </a:buClr>
              <a:buSzPts val="2295"/>
              <a:buFont typeface="Noto Sans Symbols"/>
              <a:buNone/>
            </a:pPr>
            <a:endParaRPr sz="2700">
              <a:solidFill>
                <a:schemeClr val="dk1"/>
              </a:solidFill>
              <a:latin typeface="Georgia"/>
              <a:ea typeface="Georgia"/>
              <a:cs typeface="Georgia"/>
              <a:sym typeface="Georgia"/>
            </a:endParaRPr>
          </a:p>
          <a:p>
            <a:pPr marL="273050" marR="0" lvl="0" indent="-127317" algn="l" rtl="0">
              <a:spcBef>
                <a:spcPts val="540"/>
              </a:spcBef>
              <a:spcAft>
                <a:spcPts val="0"/>
              </a:spcAft>
              <a:buClr>
                <a:schemeClr val="accent1"/>
              </a:buClr>
              <a:buSzPts val="2295"/>
              <a:buFont typeface="Noto Sans Symbols"/>
              <a:buNone/>
            </a:pPr>
            <a:endParaRPr sz="2700">
              <a:solidFill>
                <a:schemeClr val="dk1"/>
              </a:solidFill>
              <a:latin typeface="Georgia"/>
              <a:ea typeface="Georgia"/>
              <a:cs typeface="Georgia"/>
              <a:sym typeface="Georgia"/>
            </a:endParaRPr>
          </a:p>
        </p:txBody>
      </p:sp>
      <p:sp>
        <p:nvSpPr>
          <p:cNvPr id="486" name="Google Shape;486;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7" name="Google Shape;487;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8" name="Google Shape;488;p37"/>
          <p:cNvSpPr/>
          <p:nvPr/>
        </p:nvSpPr>
        <p:spPr>
          <a:xfrm>
            <a:off x="1219200" y="3606800"/>
            <a:ext cx="8053388" cy="584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a:solidFill>
                  <a:schemeClr val="dk1"/>
                </a:solidFill>
                <a:latin typeface="Georgia"/>
                <a:ea typeface="Georgia"/>
                <a:cs typeface="Georgia"/>
                <a:sym typeface="Georgia"/>
              </a:rPr>
              <a:t>= </a:t>
            </a:r>
            <a:r>
              <a:rPr lang="en-US" sz="3200">
                <a:solidFill>
                  <a:schemeClr val="dk1"/>
                </a:solidFill>
                <a:latin typeface="Noto Sans Symbols"/>
                <a:ea typeface="Noto Sans Symbols"/>
                <a:cs typeface="Noto Sans Symbols"/>
                <a:sym typeface="Noto Sans Symbols"/>
              </a:rPr>
              <a:t>Σ</a:t>
            </a:r>
            <a:r>
              <a:rPr lang="en-US" sz="3200">
                <a:solidFill>
                  <a:schemeClr val="dk1"/>
                </a:solidFill>
                <a:latin typeface="Georgia"/>
                <a:ea typeface="Georgia"/>
                <a:cs typeface="Georgia"/>
                <a:sym typeface="Georgia"/>
              </a:rPr>
              <a:t> </a:t>
            </a:r>
            <a:r>
              <a:rPr lang="en-US" sz="3200" i="1">
                <a:solidFill>
                  <a:schemeClr val="dk1"/>
                </a:solidFill>
                <a:latin typeface="Georgia"/>
                <a:ea typeface="Georgia"/>
                <a:cs typeface="Georgia"/>
                <a:sym typeface="Georgia"/>
              </a:rPr>
              <a:t>n</a:t>
            </a:r>
            <a:r>
              <a:rPr lang="en-US" sz="3200" baseline="-25000">
                <a:solidFill>
                  <a:schemeClr val="dk1"/>
                </a:solidFill>
                <a:latin typeface="Georgia"/>
                <a:ea typeface="Georgia"/>
                <a:cs typeface="Georgia"/>
                <a:sym typeface="Georgia"/>
              </a:rPr>
              <a:t>p</a:t>
            </a:r>
            <a:r>
              <a:rPr lang="en-US" sz="3200">
                <a:solidFill>
                  <a:schemeClr val="dk1"/>
                </a:solidFill>
                <a:latin typeface="Arial"/>
                <a:ea typeface="Arial"/>
                <a:cs typeface="Arial"/>
                <a:sym typeface="Arial"/>
              </a:rPr>
              <a:t> </a:t>
            </a:r>
            <a:r>
              <a:rPr lang="en-US" sz="3200">
                <a:solidFill>
                  <a:schemeClr val="dk1"/>
                </a:solidFill>
                <a:latin typeface="Georgia"/>
                <a:ea typeface="Georgia"/>
                <a:cs typeface="Georgia"/>
                <a:sym typeface="Georgia"/>
              </a:rPr>
              <a:t>       [products] - </a:t>
            </a:r>
            <a:r>
              <a:rPr lang="en-US" sz="3200">
                <a:solidFill>
                  <a:schemeClr val="dk1"/>
                </a:solidFill>
                <a:latin typeface="Noto Sans Symbols"/>
                <a:ea typeface="Noto Sans Symbols"/>
                <a:cs typeface="Noto Sans Symbols"/>
                <a:sym typeface="Noto Sans Symbols"/>
              </a:rPr>
              <a:t>Σ</a:t>
            </a:r>
            <a:r>
              <a:rPr lang="en-US" sz="3200" i="1">
                <a:solidFill>
                  <a:schemeClr val="dk1"/>
                </a:solidFill>
                <a:latin typeface="Arial"/>
                <a:ea typeface="Arial"/>
                <a:cs typeface="Arial"/>
                <a:sym typeface="Arial"/>
              </a:rPr>
              <a:t> </a:t>
            </a:r>
            <a:r>
              <a:rPr lang="en-US" sz="3200" i="1">
                <a:solidFill>
                  <a:schemeClr val="dk1"/>
                </a:solidFill>
                <a:latin typeface="Georgia"/>
                <a:ea typeface="Georgia"/>
                <a:cs typeface="Georgia"/>
                <a:sym typeface="Georgia"/>
              </a:rPr>
              <a:t>n</a:t>
            </a:r>
            <a:r>
              <a:rPr lang="en-US" sz="3200" baseline="-25000">
                <a:solidFill>
                  <a:schemeClr val="dk1"/>
                </a:solidFill>
                <a:latin typeface="Georgia"/>
                <a:ea typeface="Georgia"/>
                <a:cs typeface="Georgia"/>
                <a:sym typeface="Georgia"/>
              </a:rPr>
              <a:t>r</a:t>
            </a:r>
            <a:r>
              <a:rPr lang="en-US" sz="3200">
                <a:solidFill>
                  <a:schemeClr val="dk1"/>
                </a:solidFill>
                <a:latin typeface="Georgia"/>
                <a:ea typeface="Georgia"/>
                <a:cs typeface="Georgia"/>
                <a:sym typeface="Georgia"/>
              </a:rPr>
              <a:t>        [reactants] </a:t>
            </a:r>
            <a:endParaRPr/>
          </a:p>
        </p:txBody>
      </p:sp>
      <p:sp>
        <p:nvSpPr>
          <p:cNvPr id="489" name="Google Shape;489;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90" name="Google Shape;490;p37"/>
          <p:cNvPicPr preferRelativeResize="0"/>
          <p:nvPr/>
        </p:nvPicPr>
        <p:blipFill rotWithShape="1">
          <a:blip r:embed="rId3">
            <a:alphaModFix/>
          </a:blip>
          <a:srcRect/>
          <a:stretch/>
        </p:blipFill>
        <p:spPr>
          <a:xfrm>
            <a:off x="152400" y="3657600"/>
            <a:ext cx="1009650" cy="571500"/>
          </a:xfrm>
          <a:prstGeom prst="rect">
            <a:avLst/>
          </a:prstGeom>
          <a:noFill/>
          <a:ln>
            <a:noFill/>
          </a:ln>
        </p:spPr>
      </p:pic>
      <p:sp>
        <p:nvSpPr>
          <p:cNvPr id="491" name="Google Shape;491;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92" name="Google Shape;492;p37"/>
          <p:cNvPicPr preferRelativeResize="0"/>
          <p:nvPr/>
        </p:nvPicPr>
        <p:blipFill rotWithShape="1">
          <a:blip r:embed="rId4">
            <a:alphaModFix/>
          </a:blip>
          <a:srcRect/>
          <a:stretch/>
        </p:blipFill>
        <p:spPr>
          <a:xfrm>
            <a:off x="2438400" y="3667125"/>
            <a:ext cx="676275" cy="600075"/>
          </a:xfrm>
          <a:prstGeom prst="rect">
            <a:avLst/>
          </a:prstGeom>
          <a:noFill/>
          <a:ln>
            <a:noFill/>
          </a:ln>
        </p:spPr>
      </p:pic>
      <p:sp>
        <p:nvSpPr>
          <p:cNvPr id="493" name="Google Shape;493;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94" name="Google Shape;494;p37"/>
          <p:cNvPicPr preferRelativeResize="0"/>
          <p:nvPr/>
        </p:nvPicPr>
        <p:blipFill rotWithShape="1">
          <a:blip r:embed="rId4">
            <a:alphaModFix/>
          </a:blip>
          <a:srcRect/>
          <a:stretch/>
        </p:blipFill>
        <p:spPr>
          <a:xfrm>
            <a:off x="6172200" y="3667125"/>
            <a:ext cx="676275" cy="600075"/>
          </a:xfrm>
          <a:prstGeom prst="rect">
            <a:avLst/>
          </a:prstGeom>
          <a:noFill/>
          <a:ln>
            <a:noFill/>
          </a:ln>
        </p:spPr>
      </p:pic>
      <p:sp>
        <p:nvSpPr>
          <p:cNvPr id="495" name="Google Shape;495;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96" name="Google Shape;496;p37"/>
          <p:cNvPicPr preferRelativeResize="0"/>
          <p:nvPr/>
        </p:nvPicPr>
        <p:blipFill rotWithShape="1">
          <a:blip r:embed="rId4">
            <a:alphaModFix/>
          </a:blip>
          <a:srcRect/>
          <a:stretch/>
        </p:blipFill>
        <p:spPr>
          <a:xfrm>
            <a:off x="1457325" y="5114925"/>
            <a:ext cx="676275" cy="600075"/>
          </a:xfrm>
          <a:prstGeom prst="rect">
            <a:avLst/>
          </a:prstGeom>
          <a:noFill/>
          <a:ln>
            <a:noFill/>
          </a:ln>
        </p:spPr>
      </p:pic>
      <p:sp>
        <p:nvSpPr>
          <p:cNvPr id="497" name="Google Shape;497;p3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98" name="Google Shape;498;p37"/>
          <p:cNvPicPr preferRelativeResize="0"/>
          <p:nvPr/>
        </p:nvPicPr>
        <p:blipFill rotWithShape="1">
          <a:blip r:embed="rId5">
            <a:alphaModFix/>
          </a:blip>
          <a:srcRect/>
          <a:stretch/>
        </p:blipFill>
        <p:spPr>
          <a:xfrm>
            <a:off x="7334250" y="400050"/>
            <a:ext cx="1047750" cy="5905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03"/>
        <p:cNvGrpSpPr/>
        <p:nvPr/>
      </p:nvGrpSpPr>
      <p:grpSpPr>
        <a:xfrm>
          <a:off x="0" y="0"/>
          <a:ext cx="0" cy="0"/>
          <a:chOff x="0" y="0"/>
          <a:chExt cx="0" cy="0"/>
        </a:xfrm>
      </p:grpSpPr>
      <p:sp>
        <p:nvSpPr>
          <p:cNvPr id="504" name="Google Shape;504;p38"/>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6.4 Standard Enthapy of Reaction, </a:t>
            </a:r>
            <a:r>
              <a:rPr lang="en-US" sz="3300" b="0" i="0" u="none" strike="noStrike" cap="none">
                <a:solidFill>
                  <a:schemeClr val="lt1"/>
                </a:solidFill>
                <a:latin typeface="Georgia"/>
                <a:ea typeface="Georgia"/>
                <a:cs typeface="Georgia"/>
                <a:sym typeface="Georgia"/>
              </a:rPr>
              <a:t>1112111</a:t>
            </a:r>
            <a:endParaRPr sz="3300" b="0" i="0" u="none" strike="noStrike" cap="none" baseline="-25000">
              <a:solidFill>
                <a:schemeClr val="lt1"/>
              </a:solidFill>
              <a:latin typeface="Georgia"/>
              <a:ea typeface="Georgia"/>
              <a:cs typeface="Georgia"/>
              <a:sym typeface="Georgia"/>
            </a:endParaRPr>
          </a:p>
        </p:txBody>
      </p:sp>
      <p:sp>
        <p:nvSpPr>
          <p:cNvPr id="505" name="Google Shape;505;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6" name="Google Shape;506;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7" name="Google Shape;507;p38"/>
          <p:cNvSpPr txBox="1"/>
          <p:nvPr/>
        </p:nvSpPr>
        <p:spPr>
          <a:xfrm>
            <a:off x="304800" y="1447800"/>
            <a:ext cx="8534400" cy="762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chemeClr val="dk1"/>
                </a:solidFill>
                <a:latin typeface="Georgia"/>
                <a:ea typeface="Georgia"/>
                <a:cs typeface="Georgia"/>
                <a:sym typeface="Georgia"/>
              </a:rPr>
              <a:t>Calculate            for the combustion of octane (C</a:t>
            </a:r>
            <a:r>
              <a:rPr lang="en-US" sz="2800" baseline="-25000">
                <a:solidFill>
                  <a:schemeClr val="dk1"/>
                </a:solidFill>
                <a:latin typeface="Georgia"/>
                <a:ea typeface="Georgia"/>
                <a:cs typeface="Georgia"/>
                <a:sym typeface="Georgia"/>
              </a:rPr>
              <a:t>8</a:t>
            </a:r>
            <a:r>
              <a:rPr lang="en-US" sz="2800">
                <a:solidFill>
                  <a:schemeClr val="dk1"/>
                </a:solidFill>
                <a:latin typeface="Georgia"/>
                <a:ea typeface="Georgia"/>
                <a:cs typeface="Georgia"/>
                <a:sym typeface="Georgia"/>
              </a:rPr>
              <a:t>H</a:t>
            </a:r>
            <a:r>
              <a:rPr lang="en-US" sz="2800" baseline="-25000">
                <a:solidFill>
                  <a:schemeClr val="dk1"/>
                </a:solidFill>
                <a:latin typeface="Georgia"/>
                <a:ea typeface="Georgia"/>
                <a:cs typeface="Georgia"/>
                <a:sym typeface="Georgia"/>
              </a:rPr>
              <a:t>18</a:t>
            </a:r>
            <a:r>
              <a:rPr lang="en-US" sz="2800">
                <a:solidFill>
                  <a:schemeClr val="dk1"/>
                </a:solidFill>
                <a:latin typeface="Georgia"/>
                <a:ea typeface="Georgia"/>
                <a:cs typeface="Georgia"/>
                <a:sym typeface="Georgia"/>
              </a:rPr>
              <a:t>).</a:t>
            </a:r>
            <a:endParaRPr/>
          </a:p>
          <a:p>
            <a:pPr marL="0" marR="0" lvl="0" indent="0" algn="ctr" rtl="0">
              <a:spcBef>
                <a:spcPts val="560"/>
              </a:spcBef>
              <a:spcAft>
                <a:spcPts val="0"/>
              </a:spcAft>
              <a:buNone/>
            </a:pPr>
            <a:endParaRPr sz="2800">
              <a:solidFill>
                <a:schemeClr val="dk1"/>
              </a:solidFill>
              <a:latin typeface="Georgia"/>
              <a:ea typeface="Georgia"/>
              <a:cs typeface="Georgia"/>
              <a:sym typeface="Georgia"/>
            </a:endParaRPr>
          </a:p>
        </p:txBody>
      </p:sp>
      <p:sp>
        <p:nvSpPr>
          <p:cNvPr id="508" name="Google Shape;508;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9" name="Google Shape;509;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0" name="Google Shape;510;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1" name="Google Shape;511;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2" name="Google Shape;512;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513" name="Google Shape;513;p38"/>
          <p:cNvPicPr preferRelativeResize="0"/>
          <p:nvPr/>
        </p:nvPicPr>
        <p:blipFill rotWithShape="1">
          <a:blip r:embed="rId3">
            <a:alphaModFix/>
          </a:blip>
          <a:srcRect/>
          <a:stretch/>
        </p:blipFill>
        <p:spPr>
          <a:xfrm>
            <a:off x="1962150" y="1504950"/>
            <a:ext cx="857250" cy="476250"/>
          </a:xfrm>
          <a:prstGeom prst="rect">
            <a:avLst/>
          </a:prstGeom>
          <a:noFill/>
          <a:ln>
            <a:noFill/>
          </a:ln>
        </p:spPr>
      </p:pic>
      <p:sp>
        <p:nvSpPr>
          <p:cNvPr id="514" name="Google Shape;514;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515" name="Google Shape;515;p38"/>
          <p:cNvPicPr preferRelativeResize="0"/>
          <p:nvPr/>
        </p:nvPicPr>
        <p:blipFill rotWithShape="1">
          <a:blip r:embed="rId4">
            <a:alphaModFix/>
          </a:blip>
          <a:srcRect/>
          <a:stretch/>
        </p:blipFill>
        <p:spPr>
          <a:xfrm>
            <a:off x="7334250" y="400050"/>
            <a:ext cx="1047750" cy="590550"/>
          </a:xfrm>
          <a:prstGeom prst="rect">
            <a:avLst/>
          </a:prstGeom>
          <a:noFill/>
          <a:ln>
            <a:noFill/>
          </a:ln>
        </p:spPr>
      </p:pic>
      <p:sp>
        <p:nvSpPr>
          <p:cNvPr id="516" name="Google Shape;516;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7" name="Google Shape;517;p38"/>
          <p:cNvSpPr txBox="1"/>
          <p:nvPr/>
        </p:nvSpPr>
        <p:spPr>
          <a:xfrm>
            <a:off x="304800" y="2133600"/>
            <a:ext cx="8534400" cy="762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rgbClr val="0000FF"/>
                </a:solidFill>
                <a:latin typeface="Georgia"/>
                <a:ea typeface="Georgia"/>
                <a:cs typeface="Georgia"/>
                <a:sym typeface="Georgia"/>
              </a:rPr>
              <a:t>C</a:t>
            </a:r>
            <a:r>
              <a:rPr lang="en-US" sz="3200" baseline="-25000">
                <a:solidFill>
                  <a:srgbClr val="0000FF"/>
                </a:solidFill>
                <a:latin typeface="Georgia"/>
                <a:ea typeface="Georgia"/>
                <a:cs typeface="Georgia"/>
                <a:sym typeface="Georgia"/>
              </a:rPr>
              <a:t>8</a:t>
            </a:r>
            <a:r>
              <a:rPr lang="en-US" sz="3200">
                <a:solidFill>
                  <a:srgbClr val="0000FF"/>
                </a:solidFill>
                <a:latin typeface="Georgia"/>
                <a:ea typeface="Georgia"/>
                <a:cs typeface="Georgia"/>
                <a:sym typeface="Georgia"/>
              </a:rPr>
              <a:t>H</a:t>
            </a:r>
            <a:r>
              <a:rPr lang="en-US" sz="3200" baseline="-25000">
                <a:solidFill>
                  <a:srgbClr val="0000FF"/>
                </a:solidFill>
                <a:latin typeface="Georgia"/>
                <a:ea typeface="Georgia"/>
                <a:cs typeface="Georgia"/>
                <a:sym typeface="Georgia"/>
              </a:rPr>
              <a:t>18(l)    </a:t>
            </a:r>
            <a:r>
              <a:rPr lang="en-US" sz="3200">
                <a:solidFill>
                  <a:srgbClr val="0000FF"/>
                </a:solidFill>
                <a:latin typeface="Georgia"/>
                <a:ea typeface="Georgia"/>
                <a:cs typeface="Georgia"/>
                <a:sym typeface="Georgia"/>
              </a:rPr>
              <a:t>+  O</a:t>
            </a:r>
            <a:r>
              <a:rPr lang="en-US" sz="3200" baseline="-25000">
                <a:solidFill>
                  <a:srgbClr val="0000FF"/>
                </a:solidFill>
                <a:latin typeface="Georgia"/>
                <a:ea typeface="Georgia"/>
                <a:cs typeface="Georgia"/>
                <a:sym typeface="Georgia"/>
              </a:rPr>
              <a:t>2(g)     </a:t>
            </a:r>
            <a:r>
              <a:rPr lang="en-US" sz="3200">
                <a:solidFill>
                  <a:srgbClr val="0000FF"/>
                </a:solidFill>
                <a:latin typeface="Georgia"/>
                <a:ea typeface="Georgia"/>
                <a:cs typeface="Georgia"/>
                <a:sym typeface="Georgia"/>
              </a:rPr>
              <a:t>⎯→   CO</a:t>
            </a:r>
            <a:r>
              <a:rPr lang="en-US" sz="3200" baseline="-25000">
                <a:solidFill>
                  <a:srgbClr val="0000FF"/>
                </a:solidFill>
                <a:latin typeface="Georgia"/>
                <a:ea typeface="Georgia"/>
                <a:cs typeface="Georgia"/>
                <a:sym typeface="Georgia"/>
              </a:rPr>
              <a:t>2(g)</a:t>
            </a:r>
            <a:r>
              <a:rPr lang="en-US" sz="3200">
                <a:solidFill>
                  <a:srgbClr val="0000FF"/>
                </a:solidFill>
                <a:latin typeface="Georgia"/>
                <a:ea typeface="Georgia"/>
                <a:cs typeface="Georgia"/>
                <a:sym typeface="Georgia"/>
              </a:rPr>
              <a:t>   +   H</a:t>
            </a:r>
            <a:r>
              <a:rPr lang="en-US" sz="3200" baseline="-25000">
                <a:solidFill>
                  <a:srgbClr val="0000FF"/>
                </a:solidFill>
                <a:latin typeface="Georgia"/>
                <a:ea typeface="Georgia"/>
                <a:cs typeface="Georgia"/>
                <a:sym typeface="Georgia"/>
              </a:rPr>
              <a:t>2</a:t>
            </a:r>
            <a:r>
              <a:rPr lang="en-US" sz="3200">
                <a:solidFill>
                  <a:srgbClr val="0000FF"/>
                </a:solidFill>
                <a:latin typeface="Georgia"/>
                <a:ea typeface="Georgia"/>
                <a:cs typeface="Georgia"/>
                <a:sym typeface="Georgia"/>
              </a:rPr>
              <a:t>O</a:t>
            </a:r>
            <a:r>
              <a:rPr lang="en-US" sz="3200" baseline="-25000">
                <a:solidFill>
                  <a:srgbClr val="0000FF"/>
                </a:solidFill>
                <a:latin typeface="Georgia"/>
                <a:ea typeface="Georgia"/>
                <a:cs typeface="Georgia"/>
                <a:sym typeface="Georgia"/>
              </a:rPr>
              <a:t>(g)</a:t>
            </a:r>
            <a:endParaRPr/>
          </a:p>
        </p:txBody>
      </p:sp>
      <p:sp>
        <p:nvSpPr>
          <p:cNvPr id="518" name="Google Shape;518;p38"/>
          <p:cNvSpPr txBox="1"/>
          <p:nvPr/>
        </p:nvSpPr>
        <p:spPr>
          <a:xfrm>
            <a:off x="304800" y="2133600"/>
            <a:ext cx="8534400" cy="762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rgbClr val="0000FF"/>
                </a:solidFill>
                <a:latin typeface="Georgia"/>
                <a:ea typeface="Georgia"/>
                <a:cs typeface="Georgia"/>
                <a:sym typeface="Georgia"/>
              </a:rPr>
              <a:t>C</a:t>
            </a:r>
            <a:r>
              <a:rPr lang="en-US" sz="3200" baseline="-25000">
                <a:solidFill>
                  <a:srgbClr val="0000FF"/>
                </a:solidFill>
                <a:latin typeface="Georgia"/>
                <a:ea typeface="Georgia"/>
                <a:cs typeface="Georgia"/>
                <a:sym typeface="Georgia"/>
              </a:rPr>
              <a:t>8</a:t>
            </a:r>
            <a:r>
              <a:rPr lang="en-US" sz="3200">
                <a:solidFill>
                  <a:srgbClr val="0000FF"/>
                </a:solidFill>
                <a:latin typeface="Georgia"/>
                <a:ea typeface="Georgia"/>
                <a:cs typeface="Georgia"/>
                <a:sym typeface="Georgia"/>
              </a:rPr>
              <a:t>H</a:t>
            </a:r>
            <a:r>
              <a:rPr lang="en-US" sz="3200" baseline="-25000">
                <a:solidFill>
                  <a:srgbClr val="0000FF"/>
                </a:solidFill>
                <a:latin typeface="Georgia"/>
                <a:ea typeface="Georgia"/>
                <a:cs typeface="Georgia"/>
                <a:sym typeface="Georgia"/>
              </a:rPr>
              <a:t>18(l)    </a:t>
            </a:r>
            <a:r>
              <a:rPr lang="en-US" sz="3200">
                <a:solidFill>
                  <a:srgbClr val="0000FF"/>
                </a:solidFill>
                <a:latin typeface="Georgia"/>
                <a:ea typeface="Georgia"/>
                <a:cs typeface="Georgia"/>
                <a:sym typeface="Georgia"/>
              </a:rPr>
              <a:t>+       O</a:t>
            </a:r>
            <a:r>
              <a:rPr lang="en-US" sz="3200" baseline="-25000">
                <a:solidFill>
                  <a:srgbClr val="0000FF"/>
                </a:solidFill>
                <a:latin typeface="Georgia"/>
                <a:ea typeface="Georgia"/>
                <a:cs typeface="Georgia"/>
                <a:sym typeface="Georgia"/>
              </a:rPr>
              <a:t>2(g)     </a:t>
            </a:r>
            <a:r>
              <a:rPr lang="en-US" sz="3200">
                <a:solidFill>
                  <a:srgbClr val="0000FF"/>
                </a:solidFill>
                <a:latin typeface="Georgia"/>
                <a:ea typeface="Georgia"/>
                <a:cs typeface="Georgia"/>
                <a:sym typeface="Georgia"/>
              </a:rPr>
              <a:t>⎯→   8CO</a:t>
            </a:r>
            <a:r>
              <a:rPr lang="en-US" sz="3200" baseline="-25000">
                <a:solidFill>
                  <a:srgbClr val="0000FF"/>
                </a:solidFill>
                <a:latin typeface="Georgia"/>
                <a:ea typeface="Georgia"/>
                <a:cs typeface="Georgia"/>
                <a:sym typeface="Georgia"/>
              </a:rPr>
              <a:t>2(g)</a:t>
            </a:r>
            <a:r>
              <a:rPr lang="en-US" sz="3200">
                <a:solidFill>
                  <a:srgbClr val="0000FF"/>
                </a:solidFill>
                <a:latin typeface="Georgia"/>
                <a:ea typeface="Georgia"/>
                <a:cs typeface="Georgia"/>
                <a:sym typeface="Georgia"/>
              </a:rPr>
              <a:t>   +   9H</a:t>
            </a:r>
            <a:r>
              <a:rPr lang="en-US" sz="3200" baseline="-25000">
                <a:solidFill>
                  <a:srgbClr val="0000FF"/>
                </a:solidFill>
                <a:latin typeface="Georgia"/>
                <a:ea typeface="Georgia"/>
                <a:cs typeface="Georgia"/>
                <a:sym typeface="Georgia"/>
              </a:rPr>
              <a:t>2</a:t>
            </a:r>
            <a:r>
              <a:rPr lang="en-US" sz="3200">
                <a:solidFill>
                  <a:srgbClr val="0000FF"/>
                </a:solidFill>
                <a:latin typeface="Georgia"/>
                <a:ea typeface="Georgia"/>
                <a:cs typeface="Georgia"/>
                <a:sym typeface="Georgia"/>
              </a:rPr>
              <a:t>O</a:t>
            </a:r>
            <a:r>
              <a:rPr lang="en-US" sz="3200" baseline="-25000">
                <a:solidFill>
                  <a:srgbClr val="0000FF"/>
                </a:solidFill>
                <a:latin typeface="Georgia"/>
                <a:ea typeface="Georgia"/>
                <a:cs typeface="Georgia"/>
                <a:sym typeface="Georgia"/>
              </a:rPr>
              <a:t>(g)</a:t>
            </a:r>
            <a:endParaRPr/>
          </a:p>
        </p:txBody>
      </p:sp>
      <p:sp>
        <p:nvSpPr>
          <p:cNvPr id="519" name="Google Shape;519;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0" name="Google Shape;520;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521" name="Google Shape;521;p38"/>
          <p:cNvPicPr preferRelativeResize="0"/>
          <p:nvPr/>
        </p:nvPicPr>
        <p:blipFill rotWithShape="1">
          <a:blip r:embed="rId5">
            <a:alphaModFix/>
          </a:blip>
          <a:srcRect/>
          <a:stretch/>
        </p:blipFill>
        <p:spPr>
          <a:xfrm>
            <a:off x="2438400" y="2019300"/>
            <a:ext cx="466725" cy="1028700"/>
          </a:xfrm>
          <a:prstGeom prst="rect">
            <a:avLst/>
          </a:prstGeom>
          <a:noFill/>
          <a:ln>
            <a:noFill/>
          </a:ln>
        </p:spPr>
      </p:pic>
      <p:sp>
        <p:nvSpPr>
          <p:cNvPr id="522" name="Google Shape;522;p38"/>
          <p:cNvSpPr txBox="1"/>
          <p:nvPr/>
        </p:nvSpPr>
        <p:spPr>
          <a:xfrm>
            <a:off x="228600" y="3124200"/>
            <a:ext cx="4343400" cy="2209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a:solidFill>
                  <a:srgbClr val="0000FF"/>
                </a:solidFill>
                <a:latin typeface="Georgia"/>
                <a:ea typeface="Georgia"/>
                <a:cs typeface="Georgia"/>
                <a:sym typeface="Georgia"/>
              </a:rPr>
              <a:t>Substance             </a:t>
            </a:r>
            <a:r>
              <a:rPr lang="en-US" sz="2400" b="1">
                <a:solidFill>
                  <a:srgbClr val="008000"/>
                </a:solidFill>
                <a:latin typeface="Georgia"/>
                <a:ea typeface="Georgia"/>
                <a:cs typeface="Georgia"/>
                <a:sym typeface="Georgia"/>
              </a:rPr>
              <a:t>(kJ/mol)</a:t>
            </a:r>
            <a:endParaRPr/>
          </a:p>
          <a:p>
            <a:pPr marL="0" marR="0" lvl="0" indent="0" algn="l" rtl="0">
              <a:spcBef>
                <a:spcPts val="480"/>
              </a:spcBef>
              <a:spcAft>
                <a:spcPts val="0"/>
              </a:spcAft>
              <a:buNone/>
            </a:pPr>
            <a:r>
              <a:rPr lang="en-US" sz="2400">
                <a:solidFill>
                  <a:srgbClr val="0000FF"/>
                </a:solidFill>
                <a:latin typeface="Georgia"/>
                <a:ea typeface="Georgia"/>
                <a:cs typeface="Georgia"/>
                <a:sym typeface="Georgia"/>
              </a:rPr>
              <a:t>   C</a:t>
            </a:r>
            <a:r>
              <a:rPr lang="en-US" sz="2400" baseline="-25000">
                <a:solidFill>
                  <a:srgbClr val="0000FF"/>
                </a:solidFill>
                <a:latin typeface="Georgia"/>
                <a:ea typeface="Georgia"/>
                <a:cs typeface="Georgia"/>
                <a:sym typeface="Georgia"/>
              </a:rPr>
              <a:t>8</a:t>
            </a:r>
            <a:r>
              <a:rPr lang="en-US" sz="2400">
                <a:solidFill>
                  <a:srgbClr val="0000FF"/>
                </a:solidFill>
                <a:latin typeface="Georgia"/>
                <a:ea typeface="Georgia"/>
                <a:cs typeface="Georgia"/>
                <a:sym typeface="Georgia"/>
              </a:rPr>
              <a:t>H</a:t>
            </a:r>
            <a:r>
              <a:rPr lang="en-US" sz="2400" baseline="-25000">
                <a:solidFill>
                  <a:srgbClr val="0000FF"/>
                </a:solidFill>
                <a:latin typeface="Georgia"/>
                <a:ea typeface="Georgia"/>
                <a:cs typeface="Georgia"/>
                <a:sym typeface="Georgia"/>
              </a:rPr>
              <a:t>18(l)	           </a:t>
            </a:r>
            <a:r>
              <a:rPr lang="en-US" sz="2400">
                <a:solidFill>
                  <a:srgbClr val="008000"/>
                </a:solidFill>
                <a:latin typeface="Georgia"/>
                <a:ea typeface="Georgia"/>
                <a:cs typeface="Georgia"/>
                <a:sym typeface="Georgia"/>
              </a:rPr>
              <a:t>-250.1</a:t>
            </a:r>
            <a:endParaRPr/>
          </a:p>
          <a:p>
            <a:pPr marL="0" marR="0" lvl="0" indent="0" algn="l" rtl="0">
              <a:spcBef>
                <a:spcPts val="480"/>
              </a:spcBef>
              <a:spcAft>
                <a:spcPts val="0"/>
              </a:spcAft>
              <a:buNone/>
            </a:pPr>
            <a:r>
              <a:rPr lang="en-US" sz="2400">
                <a:solidFill>
                  <a:srgbClr val="0000FF"/>
                </a:solidFill>
                <a:latin typeface="Georgia"/>
                <a:ea typeface="Georgia"/>
                <a:cs typeface="Georgia"/>
                <a:sym typeface="Georgia"/>
              </a:rPr>
              <a:t>      O</a:t>
            </a:r>
            <a:r>
              <a:rPr lang="en-US" sz="2400" baseline="-25000">
                <a:solidFill>
                  <a:srgbClr val="0000FF"/>
                </a:solidFill>
                <a:latin typeface="Georgia"/>
                <a:ea typeface="Georgia"/>
                <a:cs typeface="Georgia"/>
                <a:sym typeface="Georgia"/>
              </a:rPr>
              <a:t>2(g) </a:t>
            </a:r>
            <a:r>
              <a:rPr lang="en-US" sz="2400">
                <a:solidFill>
                  <a:srgbClr val="0000FF"/>
                </a:solidFill>
                <a:latin typeface="Georgia"/>
                <a:ea typeface="Georgia"/>
                <a:cs typeface="Georgia"/>
                <a:sym typeface="Georgia"/>
              </a:rPr>
              <a:t>                       </a:t>
            </a:r>
            <a:r>
              <a:rPr lang="en-US" sz="2400">
                <a:solidFill>
                  <a:srgbClr val="008000"/>
                </a:solidFill>
                <a:latin typeface="Georgia"/>
                <a:ea typeface="Georgia"/>
                <a:cs typeface="Georgia"/>
                <a:sym typeface="Georgia"/>
              </a:rPr>
              <a:t>0</a:t>
            </a:r>
            <a:endParaRPr sz="2400" baseline="-25000">
              <a:solidFill>
                <a:srgbClr val="008000"/>
              </a:solidFill>
              <a:latin typeface="Georgia"/>
              <a:ea typeface="Georgia"/>
              <a:cs typeface="Georgia"/>
              <a:sym typeface="Georgia"/>
            </a:endParaRPr>
          </a:p>
          <a:p>
            <a:pPr marL="0" marR="0" lvl="0" indent="0" algn="l" rtl="0">
              <a:spcBef>
                <a:spcPts val="480"/>
              </a:spcBef>
              <a:spcAft>
                <a:spcPts val="0"/>
              </a:spcAft>
              <a:buNone/>
            </a:pPr>
            <a:r>
              <a:rPr lang="en-US" sz="2400">
                <a:solidFill>
                  <a:srgbClr val="0000FF"/>
                </a:solidFill>
                <a:latin typeface="Georgia"/>
                <a:ea typeface="Georgia"/>
                <a:cs typeface="Georgia"/>
                <a:sym typeface="Georgia"/>
              </a:rPr>
              <a:t>     CO</a:t>
            </a:r>
            <a:r>
              <a:rPr lang="en-US" sz="2400" baseline="-25000">
                <a:solidFill>
                  <a:srgbClr val="0000FF"/>
                </a:solidFill>
                <a:latin typeface="Georgia"/>
                <a:ea typeface="Georgia"/>
                <a:cs typeface="Georgia"/>
                <a:sym typeface="Georgia"/>
              </a:rPr>
              <a:t>2(g)	            </a:t>
            </a:r>
            <a:r>
              <a:rPr lang="en-US" sz="2400">
                <a:solidFill>
                  <a:srgbClr val="008000"/>
                </a:solidFill>
                <a:latin typeface="Georgia"/>
                <a:ea typeface="Georgia"/>
                <a:cs typeface="Georgia"/>
                <a:sym typeface="Georgia"/>
              </a:rPr>
              <a:t>-393.5</a:t>
            </a:r>
            <a:endParaRPr/>
          </a:p>
          <a:p>
            <a:pPr marL="0" marR="0" lvl="0" indent="0" algn="l" rtl="0">
              <a:spcBef>
                <a:spcPts val="480"/>
              </a:spcBef>
              <a:spcAft>
                <a:spcPts val="0"/>
              </a:spcAft>
              <a:buNone/>
            </a:pPr>
            <a:r>
              <a:rPr lang="en-US" sz="2400">
                <a:solidFill>
                  <a:srgbClr val="0000FF"/>
                </a:solidFill>
                <a:latin typeface="Georgia"/>
                <a:ea typeface="Georgia"/>
                <a:cs typeface="Georgia"/>
                <a:sym typeface="Georgia"/>
              </a:rPr>
              <a:t>     H</a:t>
            </a:r>
            <a:r>
              <a:rPr lang="en-US" sz="2400" baseline="-25000">
                <a:solidFill>
                  <a:srgbClr val="0000FF"/>
                </a:solidFill>
                <a:latin typeface="Georgia"/>
                <a:ea typeface="Georgia"/>
                <a:cs typeface="Georgia"/>
                <a:sym typeface="Georgia"/>
              </a:rPr>
              <a:t>2</a:t>
            </a:r>
            <a:r>
              <a:rPr lang="en-US" sz="2400">
                <a:solidFill>
                  <a:srgbClr val="0000FF"/>
                </a:solidFill>
                <a:latin typeface="Georgia"/>
                <a:ea typeface="Georgia"/>
                <a:cs typeface="Georgia"/>
                <a:sym typeface="Georgia"/>
              </a:rPr>
              <a:t>O</a:t>
            </a:r>
            <a:r>
              <a:rPr lang="en-US" sz="2400" baseline="-25000">
                <a:solidFill>
                  <a:srgbClr val="0000FF"/>
                </a:solidFill>
                <a:latin typeface="Georgia"/>
                <a:ea typeface="Georgia"/>
                <a:cs typeface="Georgia"/>
                <a:sym typeface="Georgia"/>
              </a:rPr>
              <a:t>(g)	</a:t>
            </a:r>
            <a:r>
              <a:rPr lang="en-US" sz="2400">
                <a:solidFill>
                  <a:srgbClr val="0000FF"/>
                </a:solidFill>
                <a:latin typeface="Georgia"/>
                <a:ea typeface="Georgia"/>
                <a:cs typeface="Georgia"/>
                <a:sym typeface="Georgia"/>
              </a:rPr>
              <a:t>         </a:t>
            </a:r>
            <a:r>
              <a:rPr lang="en-US" sz="2400">
                <a:solidFill>
                  <a:srgbClr val="008000"/>
                </a:solidFill>
                <a:latin typeface="Georgia"/>
                <a:ea typeface="Georgia"/>
                <a:cs typeface="Georgia"/>
                <a:sym typeface="Georgia"/>
              </a:rPr>
              <a:t>-242</a:t>
            </a:r>
            <a:endParaRPr sz="2400" baseline="-25000">
              <a:solidFill>
                <a:srgbClr val="008000"/>
              </a:solidFill>
              <a:latin typeface="Georgia"/>
              <a:ea typeface="Georgia"/>
              <a:cs typeface="Georgia"/>
              <a:sym typeface="Georgia"/>
            </a:endParaRPr>
          </a:p>
        </p:txBody>
      </p:sp>
      <p:sp>
        <p:nvSpPr>
          <p:cNvPr id="523" name="Google Shape;523;p38"/>
          <p:cNvSpPr txBox="1"/>
          <p:nvPr/>
        </p:nvSpPr>
        <p:spPr>
          <a:xfrm>
            <a:off x="5334000" y="3505200"/>
            <a:ext cx="2971800" cy="1295400"/>
          </a:xfrm>
          <a:prstGeom prst="rect">
            <a:avLst/>
          </a:prstGeom>
          <a:solidFill>
            <a:srgbClr val="FEF8C1"/>
          </a:solidFill>
          <a:ln w="9525" cap="flat" cmpd="sng">
            <a:solidFill>
              <a:srgbClr val="C00000"/>
            </a:solidFill>
            <a:prstDash val="solid"/>
            <a:miter lim="8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solidFill>
                  <a:srgbClr val="C00000"/>
                </a:solidFill>
                <a:latin typeface="Georgia"/>
                <a:ea typeface="Georgia"/>
                <a:cs typeface="Georgia"/>
                <a:sym typeface="Georgia"/>
              </a:rPr>
              <a:t>This data was obtained from Appendix 4, p. A21.</a:t>
            </a:r>
            <a:endParaRPr sz="2400" baseline="-25000">
              <a:solidFill>
                <a:srgbClr val="C00000"/>
              </a:solidFill>
              <a:latin typeface="Georgia"/>
              <a:ea typeface="Georgia"/>
              <a:cs typeface="Georgia"/>
              <a:sym typeface="Georgia"/>
            </a:endParaRPr>
          </a:p>
        </p:txBody>
      </p:sp>
      <p:sp>
        <p:nvSpPr>
          <p:cNvPr id="524" name="Google Shape;524;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5" name="Google Shape;525;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6" name="Google Shape;526;p3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527" name="Google Shape;527;p38"/>
          <p:cNvPicPr preferRelativeResize="0"/>
          <p:nvPr/>
        </p:nvPicPr>
        <p:blipFill rotWithShape="1">
          <a:blip r:embed="rId6">
            <a:alphaModFix/>
          </a:blip>
          <a:srcRect/>
          <a:stretch/>
        </p:blipFill>
        <p:spPr>
          <a:xfrm>
            <a:off x="2314575" y="3124200"/>
            <a:ext cx="504825" cy="447675"/>
          </a:xfrm>
          <a:prstGeom prst="rect">
            <a:avLst/>
          </a:prstGeom>
          <a:noFill/>
          <a:ln>
            <a:noFill/>
          </a:ln>
        </p:spPr>
      </p:pic>
      <p:sp>
        <p:nvSpPr>
          <p:cNvPr id="528" name="Google Shape;528;p38"/>
          <p:cNvSpPr/>
          <p:nvPr/>
        </p:nvSpPr>
        <p:spPr>
          <a:xfrm>
            <a:off x="1319213" y="5638800"/>
            <a:ext cx="7942262" cy="584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a:solidFill>
                  <a:schemeClr val="dk1"/>
                </a:solidFill>
                <a:latin typeface="Georgia"/>
                <a:ea typeface="Georgia"/>
                <a:cs typeface="Georgia"/>
                <a:sym typeface="Georgia"/>
              </a:rPr>
              <a:t>= </a:t>
            </a:r>
            <a:r>
              <a:rPr lang="en-US" sz="3200">
                <a:solidFill>
                  <a:schemeClr val="dk1"/>
                </a:solidFill>
                <a:latin typeface="Noto Sans Symbols"/>
                <a:ea typeface="Noto Sans Symbols"/>
                <a:cs typeface="Noto Sans Symbols"/>
                <a:sym typeface="Noto Sans Symbols"/>
              </a:rPr>
              <a:t>Σ</a:t>
            </a:r>
            <a:r>
              <a:rPr lang="en-US" sz="3200">
                <a:solidFill>
                  <a:schemeClr val="dk1"/>
                </a:solidFill>
                <a:latin typeface="Georgia"/>
                <a:ea typeface="Georgia"/>
                <a:cs typeface="Georgia"/>
                <a:sym typeface="Georgia"/>
              </a:rPr>
              <a:t> </a:t>
            </a:r>
            <a:r>
              <a:rPr lang="en-US" sz="3200" i="1">
                <a:solidFill>
                  <a:schemeClr val="dk1"/>
                </a:solidFill>
                <a:latin typeface="Georgia"/>
                <a:ea typeface="Georgia"/>
                <a:cs typeface="Georgia"/>
                <a:sym typeface="Georgia"/>
              </a:rPr>
              <a:t>n</a:t>
            </a:r>
            <a:r>
              <a:rPr lang="en-US" sz="3200" baseline="-25000">
                <a:solidFill>
                  <a:schemeClr val="dk1"/>
                </a:solidFill>
                <a:latin typeface="Georgia"/>
                <a:ea typeface="Georgia"/>
                <a:cs typeface="Georgia"/>
                <a:sym typeface="Georgia"/>
              </a:rPr>
              <a:t>p</a:t>
            </a:r>
            <a:r>
              <a:rPr lang="en-US" sz="3200">
                <a:solidFill>
                  <a:schemeClr val="dk1"/>
                </a:solidFill>
                <a:latin typeface="Arial"/>
                <a:ea typeface="Arial"/>
                <a:cs typeface="Arial"/>
                <a:sym typeface="Arial"/>
              </a:rPr>
              <a:t> </a:t>
            </a:r>
            <a:r>
              <a:rPr lang="en-US" sz="3200">
                <a:solidFill>
                  <a:schemeClr val="dk1"/>
                </a:solidFill>
                <a:latin typeface="Georgia"/>
                <a:ea typeface="Georgia"/>
                <a:cs typeface="Georgia"/>
                <a:sym typeface="Georgia"/>
              </a:rPr>
              <a:t>       [products] - </a:t>
            </a:r>
            <a:r>
              <a:rPr lang="en-US" sz="3200">
                <a:solidFill>
                  <a:schemeClr val="dk1"/>
                </a:solidFill>
                <a:latin typeface="Noto Sans Symbols"/>
                <a:ea typeface="Noto Sans Symbols"/>
                <a:cs typeface="Noto Sans Symbols"/>
                <a:sym typeface="Noto Sans Symbols"/>
              </a:rPr>
              <a:t>Σ</a:t>
            </a:r>
            <a:r>
              <a:rPr lang="en-US" sz="3200" i="1">
                <a:solidFill>
                  <a:schemeClr val="dk1"/>
                </a:solidFill>
                <a:latin typeface="Arial"/>
                <a:ea typeface="Arial"/>
                <a:cs typeface="Arial"/>
                <a:sym typeface="Arial"/>
              </a:rPr>
              <a:t> </a:t>
            </a:r>
            <a:r>
              <a:rPr lang="en-US" sz="3200" i="1">
                <a:solidFill>
                  <a:schemeClr val="dk1"/>
                </a:solidFill>
                <a:latin typeface="Georgia"/>
                <a:ea typeface="Georgia"/>
                <a:cs typeface="Georgia"/>
                <a:sym typeface="Georgia"/>
              </a:rPr>
              <a:t>n</a:t>
            </a:r>
            <a:r>
              <a:rPr lang="en-US" sz="3200" baseline="-25000">
                <a:solidFill>
                  <a:schemeClr val="dk1"/>
                </a:solidFill>
                <a:latin typeface="Georgia"/>
                <a:ea typeface="Georgia"/>
                <a:cs typeface="Georgia"/>
                <a:sym typeface="Georgia"/>
              </a:rPr>
              <a:t>r</a:t>
            </a:r>
            <a:r>
              <a:rPr lang="en-US" sz="3200">
                <a:solidFill>
                  <a:schemeClr val="dk1"/>
                </a:solidFill>
                <a:latin typeface="Georgia"/>
                <a:ea typeface="Georgia"/>
                <a:cs typeface="Georgia"/>
                <a:sym typeface="Georgia"/>
              </a:rPr>
              <a:t>        [reactants] </a:t>
            </a:r>
            <a:endParaRPr/>
          </a:p>
        </p:txBody>
      </p:sp>
      <p:pic>
        <p:nvPicPr>
          <p:cNvPr id="529" name="Google Shape;529;p38"/>
          <p:cNvPicPr preferRelativeResize="0"/>
          <p:nvPr/>
        </p:nvPicPr>
        <p:blipFill rotWithShape="1">
          <a:blip r:embed="rId7">
            <a:alphaModFix/>
          </a:blip>
          <a:srcRect/>
          <a:stretch/>
        </p:blipFill>
        <p:spPr>
          <a:xfrm>
            <a:off x="252413" y="5715000"/>
            <a:ext cx="1009650" cy="571500"/>
          </a:xfrm>
          <a:prstGeom prst="rect">
            <a:avLst/>
          </a:prstGeom>
          <a:noFill/>
          <a:ln>
            <a:noFill/>
          </a:ln>
        </p:spPr>
      </p:pic>
      <p:pic>
        <p:nvPicPr>
          <p:cNvPr id="530" name="Google Shape;530;p38"/>
          <p:cNvPicPr preferRelativeResize="0"/>
          <p:nvPr/>
        </p:nvPicPr>
        <p:blipFill rotWithShape="1">
          <a:blip r:embed="rId8">
            <a:alphaModFix/>
          </a:blip>
          <a:srcRect/>
          <a:stretch/>
        </p:blipFill>
        <p:spPr>
          <a:xfrm>
            <a:off x="2538413" y="5724525"/>
            <a:ext cx="676275" cy="600075"/>
          </a:xfrm>
          <a:prstGeom prst="rect">
            <a:avLst/>
          </a:prstGeom>
          <a:noFill/>
          <a:ln>
            <a:noFill/>
          </a:ln>
        </p:spPr>
      </p:pic>
      <p:pic>
        <p:nvPicPr>
          <p:cNvPr id="531" name="Google Shape;531;p38"/>
          <p:cNvPicPr preferRelativeResize="0"/>
          <p:nvPr/>
        </p:nvPicPr>
        <p:blipFill rotWithShape="1">
          <a:blip r:embed="rId8">
            <a:alphaModFix/>
          </a:blip>
          <a:srcRect/>
          <a:stretch/>
        </p:blipFill>
        <p:spPr>
          <a:xfrm>
            <a:off x="6324600" y="5638800"/>
            <a:ext cx="676275" cy="600075"/>
          </a:xfrm>
          <a:prstGeom prst="rect">
            <a:avLst/>
          </a:prstGeom>
          <a:noFill/>
          <a:ln>
            <a:noFill/>
          </a:ln>
        </p:spPr>
      </p:pic>
      <p:sp>
        <p:nvSpPr>
          <p:cNvPr id="532" name="Google Shape;532;p38"/>
          <p:cNvSpPr/>
          <p:nvPr/>
        </p:nvSpPr>
        <p:spPr>
          <a:xfrm>
            <a:off x="1295400" y="5710238"/>
            <a:ext cx="6918325" cy="4619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dk1"/>
                </a:solidFill>
                <a:latin typeface="Georgia"/>
                <a:ea typeface="Georgia"/>
                <a:cs typeface="Georgia"/>
                <a:sym typeface="Georgia"/>
              </a:rPr>
              <a:t>= [8(-393.5 kJ) + 9(-242 kJ)] – [-250.1 kJ + 0 kJ]</a:t>
            </a:r>
            <a:endParaRPr/>
          </a:p>
        </p:txBody>
      </p:sp>
      <p:sp>
        <p:nvSpPr>
          <p:cNvPr id="533" name="Google Shape;533;p38"/>
          <p:cNvSpPr/>
          <p:nvPr/>
        </p:nvSpPr>
        <p:spPr>
          <a:xfrm>
            <a:off x="1295400" y="6167438"/>
            <a:ext cx="6281738" cy="4619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dk1"/>
                </a:solidFill>
                <a:latin typeface="Georgia"/>
                <a:ea typeface="Georgia"/>
                <a:cs typeface="Georgia"/>
                <a:sym typeface="Georgia"/>
              </a:rPr>
              <a:t>= -5324.2 kJ – (-250.1 kJ) = </a:t>
            </a:r>
            <a:r>
              <a:rPr lang="en-US" sz="2400" b="1">
                <a:solidFill>
                  <a:schemeClr val="dk1"/>
                </a:solidFill>
                <a:latin typeface="Georgia"/>
                <a:ea typeface="Georgia"/>
                <a:cs typeface="Georgia"/>
                <a:sym typeface="Georgia"/>
              </a:rPr>
              <a:t>-5075 kJ/mol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7"/>
                                        </p:tgtEl>
                                        <p:attrNameLst>
                                          <p:attrName>style.visibility</p:attrName>
                                        </p:attrNameLst>
                                      </p:cBhvr>
                                      <p:to>
                                        <p:strVal val="visible"/>
                                      </p:to>
                                    </p:set>
                                    <p:animEffect transition="in" filter="fade">
                                      <p:cBhvr>
                                        <p:cTn id="7" dur="500"/>
                                        <p:tgtEl>
                                          <p:spTgt spid="5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517"/>
                                        </p:tgtEl>
                                      </p:cBhvr>
                                    </p:animEffect>
                                    <p:set>
                                      <p:cBhvr>
                                        <p:cTn id="12" dur="1" fill="hold">
                                          <p:stCondLst>
                                            <p:cond delay="1000"/>
                                          </p:stCondLst>
                                        </p:cTn>
                                        <p:tgtEl>
                                          <p:spTgt spid="517"/>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518"/>
                                        </p:tgtEl>
                                        <p:attrNameLst>
                                          <p:attrName>style.visibility</p:attrName>
                                        </p:attrNameLst>
                                      </p:cBhvr>
                                      <p:to>
                                        <p:strVal val="visible"/>
                                      </p:to>
                                    </p:set>
                                    <p:animEffect transition="in" filter="fade">
                                      <p:cBhvr>
                                        <p:cTn id="15" dur="500"/>
                                        <p:tgtEl>
                                          <p:spTgt spid="518"/>
                                        </p:tgtEl>
                                      </p:cBhvr>
                                    </p:animEffect>
                                  </p:childTnLst>
                                </p:cTn>
                              </p:par>
                              <p:par>
                                <p:cTn id="16" presetID="10" presetClass="entr" presetSubtype="0" fill="hold" nodeType="withEffect">
                                  <p:stCondLst>
                                    <p:cond delay="0"/>
                                  </p:stCondLst>
                                  <p:childTnLst>
                                    <p:set>
                                      <p:cBhvr>
                                        <p:cTn id="17" dur="1" fill="hold">
                                          <p:stCondLst>
                                            <p:cond delay="0"/>
                                          </p:stCondLst>
                                        </p:cTn>
                                        <p:tgtEl>
                                          <p:spTgt spid="521"/>
                                        </p:tgtEl>
                                        <p:attrNameLst>
                                          <p:attrName>style.visibility</p:attrName>
                                        </p:attrNameLst>
                                      </p:cBhvr>
                                      <p:to>
                                        <p:strVal val="visible"/>
                                      </p:to>
                                    </p:set>
                                    <p:animEffect transition="in" filter="fade">
                                      <p:cBhvr>
                                        <p:cTn id="18" dur="500"/>
                                        <p:tgtEl>
                                          <p:spTgt spid="5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22"/>
                                        </p:tgtEl>
                                        <p:attrNameLst>
                                          <p:attrName>style.visibility</p:attrName>
                                        </p:attrNameLst>
                                      </p:cBhvr>
                                      <p:to>
                                        <p:strVal val="visible"/>
                                      </p:to>
                                    </p:set>
                                    <p:animEffect transition="in" filter="fade">
                                      <p:cBhvr>
                                        <p:cTn id="23" dur="500"/>
                                        <p:tgtEl>
                                          <p:spTgt spid="522"/>
                                        </p:tgtEl>
                                      </p:cBhvr>
                                    </p:animEffect>
                                  </p:childTnLst>
                                </p:cTn>
                              </p:par>
                              <p:par>
                                <p:cTn id="24" presetID="10" presetClass="entr" presetSubtype="0" fill="hold" nodeType="withEffect">
                                  <p:stCondLst>
                                    <p:cond delay="0"/>
                                  </p:stCondLst>
                                  <p:childTnLst>
                                    <p:set>
                                      <p:cBhvr>
                                        <p:cTn id="25" dur="1" fill="hold">
                                          <p:stCondLst>
                                            <p:cond delay="0"/>
                                          </p:stCondLst>
                                        </p:cTn>
                                        <p:tgtEl>
                                          <p:spTgt spid="527"/>
                                        </p:tgtEl>
                                        <p:attrNameLst>
                                          <p:attrName>style.visibility</p:attrName>
                                        </p:attrNameLst>
                                      </p:cBhvr>
                                      <p:to>
                                        <p:strVal val="visible"/>
                                      </p:to>
                                    </p:set>
                                    <p:animEffect transition="in" filter="fade">
                                      <p:cBhvr>
                                        <p:cTn id="26" dur="1230"/>
                                        <p:tgtEl>
                                          <p:spTgt spid="527"/>
                                        </p:tgtEl>
                                      </p:cBhvr>
                                    </p:animEffect>
                                  </p:childTnLst>
                                </p:cTn>
                              </p:par>
                            </p:childTnLst>
                          </p:cTn>
                        </p:par>
                        <p:par>
                          <p:cTn id="27" fill="hold">
                            <p:stCondLst>
                              <p:cond delay="1230"/>
                            </p:stCondLst>
                            <p:childTnLst>
                              <p:par>
                                <p:cTn id="28" presetID="10" presetClass="entr" presetSubtype="0" fill="hold" nodeType="afterEffect">
                                  <p:stCondLst>
                                    <p:cond delay="0"/>
                                  </p:stCondLst>
                                  <p:childTnLst>
                                    <p:set>
                                      <p:cBhvr>
                                        <p:cTn id="29" dur="1" fill="hold">
                                          <p:stCondLst>
                                            <p:cond delay="0"/>
                                          </p:stCondLst>
                                        </p:cTn>
                                        <p:tgtEl>
                                          <p:spTgt spid="523"/>
                                        </p:tgtEl>
                                        <p:attrNameLst>
                                          <p:attrName>style.visibility</p:attrName>
                                        </p:attrNameLst>
                                      </p:cBhvr>
                                      <p:to>
                                        <p:strVal val="visible"/>
                                      </p:to>
                                    </p:set>
                                    <p:animEffect transition="in" filter="fade">
                                      <p:cBhvr>
                                        <p:cTn id="30" dur="2000"/>
                                        <p:tgtEl>
                                          <p:spTgt spid="52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28"/>
                                        </p:tgtEl>
                                        <p:attrNameLst>
                                          <p:attrName>style.visibility</p:attrName>
                                        </p:attrNameLst>
                                      </p:cBhvr>
                                      <p:to>
                                        <p:strVal val="visible"/>
                                      </p:to>
                                    </p:set>
                                    <p:animEffect transition="in" filter="fade">
                                      <p:cBhvr>
                                        <p:cTn id="35" dur="2000"/>
                                        <p:tgtEl>
                                          <p:spTgt spid="528"/>
                                        </p:tgtEl>
                                      </p:cBhvr>
                                    </p:animEffect>
                                  </p:childTnLst>
                                </p:cTn>
                              </p:par>
                              <p:par>
                                <p:cTn id="36" presetID="10" presetClass="entr" presetSubtype="0" fill="hold" nodeType="withEffect">
                                  <p:stCondLst>
                                    <p:cond delay="0"/>
                                  </p:stCondLst>
                                  <p:childTnLst>
                                    <p:set>
                                      <p:cBhvr>
                                        <p:cTn id="37" dur="1" fill="hold">
                                          <p:stCondLst>
                                            <p:cond delay="0"/>
                                          </p:stCondLst>
                                        </p:cTn>
                                        <p:tgtEl>
                                          <p:spTgt spid="529"/>
                                        </p:tgtEl>
                                        <p:attrNameLst>
                                          <p:attrName>style.visibility</p:attrName>
                                        </p:attrNameLst>
                                      </p:cBhvr>
                                      <p:to>
                                        <p:strVal val="visible"/>
                                      </p:to>
                                    </p:set>
                                    <p:animEffect transition="in" filter="fade">
                                      <p:cBhvr>
                                        <p:cTn id="38" dur="2000"/>
                                        <p:tgtEl>
                                          <p:spTgt spid="529"/>
                                        </p:tgtEl>
                                      </p:cBhvr>
                                    </p:animEffect>
                                  </p:childTnLst>
                                </p:cTn>
                              </p:par>
                              <p:par>
                                <p:cTn id="39" presetID="10" presetClass="entr" presetSubtype="0" fill="hold" nodeType="withEffect">
                                  <p:stCondLst>
                                    <p:cond delay="0"/>
                                  </p:stCondLst>
                                  <p:childTnLst>
                                    <p:set>
                                      <p:cBhvr>
                                        <p:cTn id="40" dur="1" fill="hold">
                                          <p:stCondLst>
                                            <p:cond delay="0"/>
                                          </p:stCondLst>
                                        </p:cTn>
                                        <p:tgtEl>
                                          <p:spTgt spid="530"/>
                                        </p:tgtEl>
                                        <p:attrNameLst>
                                          <p:attrName>style.visibility</p:attrName>
                                        </p:attrNameLst>
                                      </p:cBhvr>
                                      <p:to>
                                        <p:strVal val="visible"/>
                                      </p:to>
                                    </p:set>
                                    <p:animEffect transition="in" filter="fade">
                                      <p:cBhvr>
                                        <p:cTn id="41" dur="2000"/>
                                        <p:tgtEl>
                                          <p:spTgt spid="530"/>
                                        </p:tgtEl>
                                      </p:cBhvr>
                                    </p:animEffect>
                                  </p:childTnLst>
                                </p:cTn>
                              </p:par>
                              <p:par>
                                <p:cTn id="42" presetID="10" presetClass="entr" presetSubtype="0" fill="hold" nodeType="withEffect">
                                  <p:stCondLst>
                                    <p:cond delay="0"/>
                                  </p:stCondLst>
                                  <p:childTnLst>
                                    <p:set>
                                      <p:cBhvr>
                                        <p:cTn id="43" dur="1" fill="hold">
                                          <p:stCondLst>
                                            <p:cond delay="0"/>
                                          </p:stCondLst>
                                        </p:cTn>
                                        <p:tgtEl>
                                          <p:spTgt spid="531"/>
                                        </p:tgtEl>
                                        <p:attrNameLst>
                                          <p:attrName>style.visibility</p:attrName>
                                        </p:attrNameLst>
                                      </p:cBhvr>
                                      <p:to>
                                        <p:strVal val="visible"/>
                                      </p:to>
                                    </p:set>
                                    <p:animEffect transition="in" filter="fade">
                                      <p:cBhvr>
                                        <p:cTn id="44" dur="2000"/>
                                        <p:tgtEl>
                                          <p:spTgt spid="5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32"/>
                                        </p:tgtEl>
                                        <p:attrNameLst>
                                          <p:attrName>style.visibility</p:attrName>
                                        </p:attrNameLst>
                                      </p:cBhvr>
                                      <p:to>
                                        <p:strVal val="visible"/>
                                      </p:to>
                                    </p:set>
                                    <p:animEffect transition="in" filter="fade">
                                      <p:cBhvr>
                                        <p:cTn id="49" dur="2000"/>
                                        <p:tgtEl>
                                          <p:spTgt spid="532"/>
                                        </p:tgtEl>
                                      </p:cBhvr>
                                    </p:animEffect>
                                  </p:childTnLst>
                                </p:cTn>
                              </p:par>
                              <p:par>
                                <p:cTn id="50" presetID="10" presetClass="exit" presetSubtype="0" fill="hold" nodeType="withEffect">
                                  <p:stCondLst>
                                    <p:cond delay="0"/>
                                  </p:stCondLst>
                                  <p:childTnLst>
                                    <p:animEffect transition="out" filter="fade">
                                      <p:cBhvr>
                                        <p:cTn id="51" dur="2000"/>
                                        <p:tgtEl>
                                          <p:spTgt spid="528"/>
                                        </p:tgtEl>
                                      </p:cBhvr>
                                    </p:animEffect>
                                    <p:set>
                                      <p:cBhvr>
                                        <p:cTn id="52" dur="1" fill="hold">
                                          <p:stCondLst>
                                            <p:cond delay="2000"/>
                                          </p:stCondLst>
                                        </p:cTn>
                                        <p:tgtEl>
                                          <p:spTgt spid="528"/>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2000"/>
                                        <p:tgtEl>
                                          <p:spTgt spid="530"/>
                                        </p:tgtEl>
                                      </p:cBhvr>
                                    </p:animEffect>
                                    <p:set>
                                      <p:cBhvr>
                                        <p:cTn id="55" dur="1" fill="hold">
                                          <p:stCondLst>
                                            <p:cond delay="2000"/>
                                          </p:stCondLst>
                                        </p:cTn>
                                        <p:tgtEl>
                                          <p:spTgt spid="530"/>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2000"/>
                                        <p:tgtEl>
                                          <p:spTgt spid="531"/>
                                        </p:tgtEl>
                                      </p:cBhvr>
                                    </p:animEffect>
                                    <p:set>
                                      <p:cBhvr>
                                        <p:cTn id="58" dur="1" fill="hold">
                                          <p:stCondLst>
                                            <p:cond delay="2000"/>
                                          </p:stCondLst>
                                        </p:cTn>
                                        <p:tgtEl>
                                          <p:spTgt spid="53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533"/>
                                        </p:tgtEl>
                                        <p:attrNameLst>
                                          <p:attrName>style.visibility</p:attrName>
                                        </p:attrNameLst>
                                      </p:cBhvr>
                                      <p:to>
                                        <p:strVal val="visible"/>
                                      </p:to>
                                    </p:set>
                                    <p:animEffect transition="in" filter="fade">
                                      <p:cBhvr>
                                        <p:cTn id="63" dur="2000"/>
                                        <p:tgtEl>
                                          <p:spTgt spid="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90"/>
        <p:cNvGrpSpPr/>
        <p:nvPr/>
      </p:nvGrpSpPr>
      <p:grpSpPr>
        <a:xfrm>
          <a:off x="0" y="0"/>
          <a:ext cx="0" cy="0"/>
          <a:chOff x="0" y="0"/>
          <a:chExt cx="0" cy="0"/>
        </a:xfrm>
      </p:grpSpPr>
      <p:sp>
        <p:nvSpPr>
          <p:cNvPr id="191" name="Google Shape;191;p16"/>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6.1 System vs Surroundings</a:t>
            </a:r>
            <a:endParaRPr sz="3300" b="0" i="0" u="none" strike="noStrike" cap="none">
              <a:solidFill>
                <a:srgbClr val="7B9899"/>
              </a:solidFill>
              <a:latin typeface="Georgia"/>
              <a:ea typeface="Georgia"/>
              <a:cs typeface="Georgia"/>
              <a:sym typeface="Georgia"/>
            </a:endParaRPr>
          </a:p>
        </p:txBody>
      </p:sp>
      <p:sp>
        <p:nvSpPr>
          <p:cNvPr id="192" name="Google Shape;192;p16"/>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3" name="Google Shape;193;p16"/>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4" name="Google Shape;194;p16"/>
          <p:cNvSpPr txBox="1">
            <a:spLocks noGrp="1"/>
          </p:cNvSpPr>
          <p:nvPr>
            <p:ph type="body" idx="1"/>
          </p:nvPr>
        </p:nvSpPr>
        <p:spPr>
          <a:xfrm>
            <a:off x="301625" y="1447800"/>
            <a:ext cx="8504238" cy="2130425"/>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b="1" i="0" u="none" strike="noStrike" cap="none">
                <a:solidFill>
                  <a:schemeClr val="dk1"/>
                </a:solidFill>
                <a:latin typeface="Georgia"/>
                <a:ea typeface="Georgia"/>
                <a:cs typeface="Georgia"/>
                <a:sym typeface="Georgia"/>
              </a:rPr>
              <a:t>System </a:t>
            </a:r>
            <a:r>
              <a:rPr lang="en-US" sz="2700" b="0" i="0" u="none" strike="noStrike" cap="none">
                <a:solidFill>
                  <a:schemeClr val="dk1"/>
                </a:solidFill>
                <a:latin typeface="Georgia"/>
                <a:ea typeface="Georgia"/>
                <a:cs typeface="Georgia"/>
                <a:sym typeface="Georgia"/>
              </a:rPr>
              <a:t>– a defined environment</a:t>
            </a:r>
            <a:endParaRPr/>
          </a:p>
          <a:p>
            <a:pPr marL="273050" marR="0" lvl="0" indent="-273050" algn="l" rtl="0">
              <a:spcBef>
                <a:spcPts val="540"/>
              </a:spcBef>
              <a:spcAft>
                <a:spcPts val="0"/>
              </a:spcAft>
              <a:buClr>
                <a:schemeClr val="accent1"/>
              </a:buClr>
              <a:buSzPts val="2295"/>
              <a:buFont typeface="Noto Sans Symbols"/>
              <a:buChar char="●"/>
            </a:pPr>
            <a:r>
              <a:rPr lang="en-US" sz="2700" b="1" i="0" u="none" strike="noStrike" cap="none">
                <a:solidFill>
                  <a:schemeClr val="dk1"/>
                </a:solidFill>
                <a:latin typeface="Georgia"/>
                <a:ea typeface="Georgia"/>
                <a:cs typeface="Georgia"/>
                <a:sym typeface="Georgia"/>
              </a:rPr>
              <a:t>Surroundings </a:t>
            </a:r>
            <a:r>
              <a:rPr lang="en-US" sz="2700" b="0" i="0" u="none" strike="noStrike" cap="none">
                <a:solidFill>
                  <a:schemeClr val="dk1"/>
                </a:solidFill>
                <a:latin typeface="Georgia"/>
                <a:ea typeface="Georgia"/>
                <a:cs typeface="Georgia"/>
                <a:sym typeface="Georgia"/>
              </a:rPr>
              <a:t>– everything else</a:t>
            </a:r>
            <a:endParaRPr/>
          </a:p>
          <a:p>
            <a:pPr marL="273050" marR="0" lvl="0" indent="-273050" algn="l" rtl="0">
              <a:spcBef>
                <a:spcPts val="54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Your text is written from the system’s perspective (e.g., “energy is lost”  =  “the system loses energy”). </a:t>
            </a:r>
            <a:endParaRPr/>
          </a:p>
        </p:txBody>
      </p:sp>
      <p:pic>
        <p:nvPicPr>
          <p:cNvPr id="195" name="Google Shape;195;p16" descr="C:\Documents and Settings\smithja\Desktop\zumdahl\ppts\lineart\jpg\ch06\ill_06_01.jpg"/>
          <p:cNvPicPr preferRelativeResize="0"/>
          <p:nvPr/>
        </p:nvPicPr>
        <p:blipFill rotWithShape="1">
          <a:blip r:embed="rId3">
            <a:alphaModFix/>
          </a:blip>
          <a:srcRect/>
          <a:stretch/>
        </p:blipFill>
        <p:spPr>
          <a:xfrm>
            <a:off x="685800" y="3505200"/>
            <a:ext cx="7848600" cy="3454400"/>
          </a:xfrm>
          <a:prstGeom prst="rect">
            <a:avLst/>
          </a:prstGeom>
          <a:noFill/>
          <a:ln w="12675" cap="flat" cmpd="sng">
            <a:solidFill>
              <a:srgbClr val="000000"/>
            </a:solidFill>
            <a:prstDash val="solid"/>
            <a:miter lim="8000"/>
            <a:headEnd type="none" w="sm" len="sm"/>
            <a:tailEnd type="none" w="sm" len="sm"/>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00"/>
        <p:cNvGrpSpPr/>
        <p:nvPr/>
      </p:nvGrpSpPr>
      <p:grpSpPr>
        <a:xfrm>
          <a:off x="0" y="0"/>
          <a:ext cx="0" cy="0"/>
          <a:chOff x="0" y="0"/>
          <a:chExt cx="0" cy="0"/>
        </a:xfrm>
      </p:grpSpPr>
      <p:sp>
        <p:nvSpPr>
          <p:cNvPr id="201" name="Google Shape;201;p17"/>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6.1 Components of Energy</a:t>
            </a:r>
            <a:endParaRPr sz="3300" b="0" i="0" u="none" strike="noStrike" cap="none">
              <a:solidFill>
                <a:srgbClr val="7B9899"/>
              </a:solidFill>
              <a:latin typeface="Georgia"/>
              <a:ea typeface="Georgia"/>
              <a:cs typeface="Georgia"/>
              <a:sym typeface="Georgia"/>
            </a:endParaRPr>
          </a:p>
        </p:txBody>
      </p:sp>
      <p:sp>
        <p:nvSpPr>
          <p:cNvPr id="202" name="Google Shape;202;p1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3" name="Google Shape;203;p17"/>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4" name="Google Shape;204;p17"/>
          <p:cNvSpPr txBox="1">
            <a:spLocks noGrp="1"/>
          </p:cNvSpPr>
          <p:nvPr>
            <p:ph type="body" idx="1"/>
          </p:nvPr>
        </p:nvSpPr>
        <p:spPr>
          <a:xfrm>
            <a:off x="301625" y="1527175"/>
            <a:ext cx="8504238" cy="3654425"/>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b="1" i="0" u="none" strike="noStrike" cap="none">
                <a:solidFill>
                  <a:schemeClr val="dk1"/>
                </a:solidFill>
                <a:latin typeface="Georgia"/>
                <a:ea typeface="Georgia"/>
                <a:cs typeface="Georgia"/>
                <a:sym typeface="Georgia"/>
              </a:rPr>
              <a:t>Heat (</a:t>
            </a:r>
            <a:r>
              <a:rPr lang="en-US" sz="2700" b="1" i="1" u="none" strike="noStrike" cap="none">
                <a:solidFill>
                  <a:schemeClr val="dk1"/>
                </a:solidFill>
                <a:latin typeface="Georgia"/>
                <a:ea typeface="Georgia"/>
                <a:cs typeface="Georgia"/>
                <a:sym typeface="Georgia"/>
              </a:rPr>
              <a:t>q</a:t>
            </a:r>
            <a:r>
              <a:rPr lang="en-US" sz="2700" b="1" i="0" u="none" strike="noStrike" cap="none">
                <a:solidFill>
                  <a:schemeClr val="dk1"/>
                </a:solidFill>
                <a:latin typeface="Georgia"/>
                <a:ea typeface="Georgia"/>
                <a:cs typeface="Georgia"/>
                <a:sym typeface="Georgia"/>
              </a:rPr>
              <a:t>) </a:t>
            </a:r>
            <a:r>
              <a:rPr lang="en-US" sz="2700" b="0" i="0" u="none" strike="noStrike" cap="none">
                <a:solidFill>
                  <a:schemeClr val="dk1"/>
                </a:solidFill>
                <a:latin typeface="Georgia"/>
                <a:ea typeface="Georgia"/>
                <a:cs typeface="Georgia"/>
                <a:sym typeface="Georgia"/>
              </a:rPr>
              <a:t>– transfer of energy due to a temperature difference. </a:t>
            </a:r>
            <a:endParaRPr/>
          </a:p>
          <a:p>
            <a:pPr marL="547688" marR="0" lvl="1" indent="-280988" algn="l" rtl="0">
              <a:spcBef>
                <a:spcPts val="440"/>
              </a:spcBef>
              <a:spcAft>
                <a:spcPts val="0"/>
              </a:spcAft>
              <a:buClr>
                <a:schemeClr val="accent2"/>
              </a:buClr>
              <a:buSzPts val="1540"/>
              <a:buFont typeface="Noto Sans Symbols"/>
              <a:buChar char="○"/>
            </a:pPr>
            <a:r>
              <a:rPr lang="en-US" sz="2200" b="0" i="0" u="none" strike="noStrike" cap="none">
                <a:solidFill>
                  <a:schemeClr val="dk2"/>
                </a:solidFill>
                <a:latin typeface="Georgia"/>
                <a:ea typeface="Georgia"/>
                <a:cs typeface="Georgia"/>
                <a:sym typeface="Georgia"/>
              </a:rPr>
              <a:t>+</a:t>
            </a:r>
            <a:r>
              <a:rPr lang="en-US" sz="2200" b="0" i="1" u="none" strike="noStrike" cap="none">
                <a:solidFill>
                  <a:schemeClr val="dk2"/>
                </a:solidFill>
                <a:latin typeface="Georgia"/>
                <a:ea typeface="Georgia"/>
                <a:cs typeface="Georgia"/>
                <a:sym typeface="Georgia"/>
              </a:rPr>
              <a:t>q</a:t>
            </a:r>
            <a:r>
              <a:rPr lang="en-US" sz="2200" b="0" i="0" u="none" strike="noStrike" cap="none">
                <a:solidFill>
                  <a:schemeClr val="dk2"/>
                </a:solidFill>
                <a:latin typeface="Georgia"/>
                <a:ea typeface="Georgia"/>
                <a:cs typeface="Georgia"/>
                <a:sym typeface="Georgia"/>
              </a:rPr>
              <a:t>, </a:t>
            </a:r>
            <a:r>
              <a:rPr lang="en-US" sz="2200" b="0" i="0" u="none" strike="noStrike" cap="none">
                <a:solidFill>
                  <a:schemeClr val="dk2"/>
                </a:solidFill>
                <a:latin typeface="Noto Sans Symbols"/>
                <a:ea typeface="Noto Sans Symbols"/>
                <a:cs typeface="Noto Sans Symbols"/>
                <a:sym typeface="Noto Sans Symbols"/>
              </a:rPr>
              <a:t>Δ</a:t>
            </a:r>
            <a:r>
              <a:rPr lang="en-US" sz="2200" b="0" i="1" u="none" strike="noStrike" cap="none">
                <a:solidFill>
                  <a:schemeClr val="dk2"/>
                </a:solidFill>
                <a:latin typeface="Georgia"/>
                <a:ea typeface="Georgia"/>
                <a:cs typeface="Georgia"/>
                <a:sym typeface="Georgia"/>
              </a:rPr>
              <a:t>E</a:t>
            </a:r>
            <a:r>
              <a:rPr lang="en-US" sz="2200" b="0" i="0" u="none" strike="noStrike" cap="none" baseline="-25000">
                <a:solidFill>
                  <a:schemeClr val="dk2"/>
                </a:solidFill>
                <a:latin typeface="Georgia"/>
                <a:ea typeface="Georgia"/>
                <a:cs typeface="Georgia"/>
                <a:sym typeface="Georgia"/>
              </a:rPr>
              <a:t>sys</a:t>
            </a:r>
            <a:r>
              <a:rPr lang="en-US" sz="2200" b="0" i="0" u="none" strike="noStrike" cap="none">
                <a:solidFill>
                  <a:schemeClr val="dk2"/>
                </a:solidFill>
                <a:latin typeface="Georgia"/>
                <a:ea typeface="Georgia"/>
                <a:cs typeface="Georgia"/>
                <a:sym typeface="Georgia"/>
              </a:rPr>
              <a:t> increases</a:t>
            </a:r>
            <a:endParaRPr/>
          </a:p>
          <a:p>
            <a:pPr marL="547688" marR="0" lvl="1" indent="-280988" algn="l" rtl="0">
              <a:spcBef>
                <a:spcPts val="440"/>
              </a:spcBef>
              <a:spcAft>
                <a:spcPts val="0"/>
              </a:spcAft>
              <a:buClr>
                <a:schemeClr val="accent2"/>
              </a:buClr>
              <a:buSzPts val="1540"/>
              <a:buFont typeface="Noto Sans Symbols"/>
              <a:buChar char="○"/>
            </a:pPr>
            <a:r>
              <a:rPr lang="en-US" sz="2200" b="0" i="0" u="none" strike="noStrike" cap="none">
                <a:solidFill>
                  <a:schemeClr val="dk2"/>
                </a:solidFill>
                <a:latin typeface="Georgia"/>
                <a:ea typeface="Georgia"/>
                <a:cs typeface="Georgia"/>
                <a:sym typeface="Georgia"/>
              </a:rPr>
              <a:t>-</a:t>
            </a:r>
            <a:r>
              <a:rPr lang="en-US" sz="2200" b="0" i="1" u="none" strike="noStrike" cap="none">
                <a:solidFill>
                  <a:schemeClr val="dk2"/>
                </a:solidFill>
                <a:latin typeface="Georgia"/>
                <a:ea typeface="Georgia"/>
                <a:cs typeface="Georgia"/>
                <a:sym typeface="Georgia"/>
              </a:rPr>
              <a:t>q</a:t>
            </a:r>
            <a:r>
              <a:rPr lang="en-US" sz="2200" b="0" i="0" u="none" strike="noStrike" cap="none">
                <a:solidFill>
                  <a:schemeClr val="dk2"/>
                </a:solidFill>
                <a:latin typeface="Georgia"/>
                <a:ea typeface="Georgia"/>
                <a:cs typeface="Georgia"/>
                <a:sym typeface="Georgia"/>
              </a:rPr>
              <a:t>, </a:t>
            </a:r>
            <a:r>
              <a:rPr lang="en-US" sz="2200" b="0" i="0" u="none" strike="noStrike" cap="none">
                <a:solidFill>
                  <a:schemeClr val="dk2"/>
                </a:solidFill>
                <a:latin typeface="Noto Sans Symbols"/>
                <a:ea typeface="Noto Sans Symbols"/>
                <a:cs typeface="Noto Sans Symbols"/>
                <a:sym typeface="Noto Sans Symbols"/>
              </a:rPr>
              <a:t>Δ</a:t>
            </a:r>
            <a:r>
              <a:rPr lang="en-US" sz="2200" b="0" i="1" u="none" strike="noStrike" cap="none">
                <a:solidFill>
                  <a:schemeClr val="dk2"/>
                </a:solidFill>
                <a:latin typeface="Georgia"/>
                <a:ea typeface="Georgia"/>
                <a:cs typeface="Georgia"/>
                <a:sym typeface="Georgia"/>
              </a:rPr>
              <a:t>E</a:t>
            </a:r>
            <a:r>
              <a:rPr lang="en-US" sz="2200" b="0" i="0" u="none" strike="noStrike" cap="none" baseline="-25000">
                <a:solidFill>
                  <a:schemeClr val="dk2"/>
                </a:solidFill>
                <a:latin typeface="Georgia"/>
                <a:ea typeface="Georgia"/>
                <a:cs typeface="Georgia"/>
                <a:sym typeface="Georgia"/>
              </a:rPr>
              <a:t>sys</a:t>
            </a:r>
            <a:r>
              <a:rPr lang="en-US" sz="2200" b="0" i="0" u="none" strike="noStrike" cap="none">
                <a:solidFill>
                  <a:schemeClr val="dk2"/>
                </a:solidFill>
                <a:latin typeface="Georgia"/>
                <a:ea typeface="Georgia"/>
                <a:cs typeface="Georgia"/>
                <a:sym typeface="Georgia"/>
              </a:rPr>
              <a:t> decreases</a:t>
            </a:r>
            <a:endParaRPr sz="2200" b="1" i="0" u="none" strike="noStrike" cap="none">
              <a:solidFill>
                <a:schemeClr val="dk2"/>
              </a:solidFill>
              <a:latin typeface="Georgia"/>
              <a:ea typeface="Georgia"/>
              <a:cs typeface="Georgia"/>
              <a:sym typeface="Georgia"/>
            </a:endParaRPr>
          </a:p>
          <a:p>
            <a:pPr marL="273050" marR="0" lvl="0" indent="-273050" algn="l" rtl="0">
              <a:spcBef>
                <a:spcPts val="540"/>
              </a:spcBef>
              <a:spcAft>
                <a:spcPts val="0"/>
              </a:spcAft>
              <a:buClr>
                <a:schemeClr val="accent1"/>
              </a:buClr>
              <a:buSzPts val="2295"/>
              <a:buFont typeface="Noto Sans Symbols"/>
              <a:buChar char="●"/>
            </a:pPr>
            <a:r>
              <a:rPr lang="en-US" sz="2700" b="1" i="0" u="none" strike="noStrike" cap="none">
                <a:solidFill>
                  <a:schemeClr val="dk1"/>
                </a:solidFill>
                <a:latin typeface="Georgia"/>
                <a:ea typeface="Georgia"/>
                <a:cs typeface="Georgia"/>
                <a:sym typeface="Georgia"/>
              </a:rPr>
              <a:t>Work (</a:t>
            </a:r>
            <a:r>
              <a:rPr lang="en-US" sz="2700" b="1" i="1" u="none" strike="noStrike" cap="none">
                <a:solidFill>
                  <a:schemeClr val="dk1"/>
                </a:solidFill>
                <a:latin typeface="Georgia"/>
                <a:ea typeface="Georgia"/>
                <a:cs typeface="Georgia"/>
                <a:sym typeface="Georgia"/>
              </a:rPr>
              <a:t>w</a:t>
            </a:r>
            <a:r>
              <a:rPr lang="en-US" sz="2700" b="1" i="0" u="none" strike="noStrike" cap="none">
                <a:solidFill>
                  <a:schemeClr val="dk1"/>
                </a:solidFill>
                <a:latin typeface="Georgia"/>
                <a:ea typeface="Georgia"/>
                <a:cs typeface="Georgia"/>
                <a:sym typeface="Georgia"/>
              </a:rPr>
              <a:t>) </a:t>
            </a:r>
            <a:r>
              <a:rPr lang="en-US" sz="2700" b="0" i="0" u="none" strike="noStrike" cap="none">
                <a:solidFill>
                  <a:schemeClr val="dk1"/>
                </a:solidFill>
                <a:latin typeface="Georgia"/>
                <a:ea typeface="Georgia"/>
                <a:cs typeface="Georgia"/>
                <a:sym typeface="Georgia"/>
              </a:rPr>
              <a:t>– force acting over a distance.</a:t>
            </a:r>
            <a:endParaRPr/>
          </a:p>
          <a:p>
            <a:pPr marL="547688" marR="0" lvl="1" indent="-280988" algn="l" rtl="0">
              <a:spcBef>
                <a:spcPts val="440"/>
              </a:spcBef>
              <a:spcAft>
                <a:spcPts val="0"/>
              </a:spcAft>
              <a:buClr>
                <a:schemeClr val="accent2"/>
              </a:buClr>
              <a:buSzPts val="1540"/>
              <a:buFont typeface="Noto Sans Symbols"/>
              <a:buChar char="○"/>
            </a:pPr>
            <a:r>
              <a:rPr lang="en-US" sz="2200" b="0" i="0" u="none" strike="noStrike" cap="none">
                <a:solidFill>
                  <a:schemeClr val="dk2"/>
                </a:solidFill>
                <a:latin typeface="Georgia"/>
                <a:ea typeface="Georgia"/>
                <a:cs typeface="Georgia"/>
                <a:sym typeface="Georgia"/>
              </a:rPr>
              <a:t>+</a:t>
            </a:r>
            <a:r>
              <a:rPr lang="en-US" sz="2200" b="0" i="1" u="none" strike="noStrike" cap="none">
                <a:solidFill>
                  <a:schemeClr val="dk2"/>
                </a:solidFill>
                <a:latin typeface="Georgia"/>
                <a:ea typeface="Georgia"/>
                <a:cs typeface="Georgia"/>
                <a:sym typeface="Georgia"/>
              </a:rPr>
              <a:t>w</a:t>
            </a:r>
            <a:r>
              <a:rPr lang="en-US" sz="2200" b="0" i="0" u="none" strike="noStrike" cap="none">
                <a:solidFill>
                  <a:schemeClr val="dk2"/>
                </a:solidFill>
                <a:latin typeface="Georgia"/>
                <a:ea typeface="Georgia"/>
                <a:cs typeface="Georgia"/>
                <a:sym typeface="Georgia"/>
              </a:rPr>
              <a:t>, </a:t>
            </a:r>
            <a:r>
              <a:rPr lang="en-US" sz="2200" b="0" i="0" u="none" strike="noStrike" cap="none">
                <a:solidFill>
                  <a:schemeClr val="dk2"/>
                </a:solidFill>
                <a:latin typeface="Noto Sans Symbols"/>
                <a:ea typeface="Noto Sans Symbols"/>
                <a:cs typeface="Noto Sans Symbols"/>
                <a:sym typeface="Noto Sans Symbols"/>
              </a:rPr>
              <a:t>Δ</a:t>
            </a:r>
            <a:r>
              <a:rPr lang="en-US" sz="2200" b="0" i="1" u="none" strike="noStrike" cap="none">
                <a:solidFill>
                  <a:schemeClr val="dk2"/>
                </a:solidFill>
                <a:latin typeface="Georgia"/>
                <a:ea typeface="Georgia"/>
                <a:cs typeface="Georgia"/>
                <a:sym typeface="Georgia"/>
              </a:rPr>
              <a:t>E</a:t>
            </a:r>
            <a:r>
              <a:rPr lang="en-US" sz="2200" b="0" i="0" u="none" strike="noStrike" cap="none" baseline="-25000">
                <a:solidFill>
                  <a:schemeClr val="dk2"/>
                </a:solidFill>
                <a:latin typeface="Georgia"/>
                <a:ea typeface="Georgia"/>
                <a:cs typeface="Georgia"/>
                <a:sym typeface="Georgia"/>
              </a:rPr>
              <a:t>sys</a:t>
            </a:r>
            <a:r>
              <a:rPr lang="en-US" sz="2200" b="0" i="0" u="none" strike="noStrike" cap="none">
                <a:solidFill>
                  <a:schemeClr val="dk2"/>
                </a:solidFill>
                <a:latin typeface="Georgia"/>
                <a:ea typeface="Georgia"/>
                <a:cs typeface="Georgia"/>
                <a:sym typeface="Georgia"/>
              </a:rPr>
              <a:t> increases</a:t>
            </a:r>
            <a:endParaRPr/>
          </a:p>
          <a:p>
            <a:pPr marL="547688" marR="0" lvl="1" indent="-280988" algn="l" rtl="0">
              <a:spcBef>
                <a:spcPts val="440"/>
              </a:spcBef>
              <a:spcAft>
                <a:spcPts val="0"/>
              </a:spcAft>
              <a:buClr>
                <a:schemeClr val="accent2"/>
              </a:buClr>
              <a:buSzPts val="1540"/>
              <a:buFont typeface="Noto Sans Symbols"/>
              <a:buChar char="○"/>
            </a:pPr>
            <a:r>
              <a:rPr lang="en-US" sz="2200" b="0" i="0" u="none" strike="noStrike" cap="none">
                <a:solidFill>
                  <a:schemeClr val="dk2"/>
                </a:solidFill>
                <a:latin typeface="Georgia"/>
                <a:ea typeface="Georgia"/>
                <a:cs typeface="Georgia"/>
                <a:sym typeface="Georgia"/>
              </a:rPr>
              <a:t>-</a:t>
            </a:r>
            <a:r>
              <a:rPr lang="en-US" sz="2200" b="0" i="1" u="none" strike="noStrike" cap="none">
                <a:solidFill>
                  <a:schemeClr val="dk2"/>
                </a:solidFill>
                <a:latin typeface="Georgia"/>
                <a:ea typeface="Georgia"/>
                <a:cs typeface="Georgia"/>
                <a:sym typeface="Georgia"/>
              </a:rPr>
              <a:t>w</a:t>
            </a:r>
            <a:r>
              <a:rPr lang="en-US" sz="2200" b="0" i="0" u="none" strike="noStrike" cap="none">
                <a:solidFill>
                  <a:schemeClr val="dk2"/>
                </a:solidFill>
                <a:latin typeface="Georgia"/>
                <a:ea typeface="Georgia"/>
                <a:cs typeface="Georgia"/>
                <a:sym typeface="Georgia"/>
              </a:rPr>
              <a:t>, </a:t>
            </a:r>
            <a:r>
              <a:rPr lang="en-US" sz="2200" b="0" i="0" u="none" strike="noStrike" cap="none">
                <a:solidFill>
                  <a:schemeClr val="dk2"/>
                </a:solidFill>
                <a:latin typeface="Noto Sans Symbols"/>
                <a:ea typeface="Noto Sans Symbols"/>
                <a:cs typeface="Noto Sans Symbols"/>
                <a:sym typeface="Noto Sans Symbols"/>
              </a:rPr>
              <a:t>Δ</a:t>
            </a:r>
            <a:r>
              <a:rPr lang="en-US" sz="2200" b="0" i="1" u="none" strike="noStrike" cap="none">
                <a:solidFill>
                  <a:schemeClr val="dk2"/>
                </a:solidFill>
                <a:latin typeface="Georgia"/>
                <a:ea typeface="Georgia"/>
                <a:cs typeface="Georgia"/>
                <a:sym typeface="Georgia"/>
              </a:rPr>
              <a:t>E</a:t>
            </a:r>
            <a:r>
              <a:rPr lang="en-US" sz="2200" b="0" i="0" u="none" strike="noStrike" cap="none" baseline="-25000">
                <a:solidFill>
                  <a:schemeClr val="dk2"/>
                </a:solidFill>
                <a:latin typeface="Georgia"/>
                <a:ea typeface="Georgia"/>
                <a:cs typeface="Georgia"/>
                <a:sym typeface="Georgia"/>
              </a:rPr>
              <a:t>sys</a:t>
            </a:r>
            <a:r>
              <a:rPr lang="en-US" sz="2200" b="0" i="0" u="none" strike="noStrike" cap="none">
                <a:solidFill>
                  <a:schemeClr val="dk2"/>
                </a:solidFill>
                <a:latin typeface="Georgia"/>
                <a:ea typeface="Georgia"/>
                <a:cs typeface="Georgia"/>
                <a:sym typeface="Georgia"/>
              </a:rPr>
              <a:t> decreases</a:t>
            </a:r>
            <a:endParaRPr/>
          </a:p>
          <a:p>
            <a:pPr marL="273050" marR="0" lvl="0" indent="-273050" algn="l" rtl="0">
              <a:spcBef>
                <a:spcPts val="54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Unlike energy, heat and work are not state functions.</a:t>
            </a:r>
            <a:endParaRPr/>
          </a:p>
        </p:txBody>
      </p:sp>
      <p:sp>
        <p:nvSpPr>
          <p:cNvPr id="205" name="Google Shape;205;p17"/>
          <p:cNvSpPr/>
          <p:nvPr/>
        </p:nvSpPr>
        <p:spPr>
          <a:xfrm>
            <a:off x="914400" y="5334000"/>
            <a:ext cx="2882900" cy="646113"/>
          </a:xfrm>
          <a:prstGeom prst="rect">
            <a:avLst/>
          </a:prstGeom>
          <a:solidFill>
            <a:srgbClr val="FEF8C1"/>
          </a:solid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dk1"/>
                </a:solidFill>
                <a:latin typeface="Noto Sans Symbols"/>
                <a:ea typeface="Noto Sans Symbols"/>
                <a:cs typeface="Noto Sans Symbols"/>
                <a:sym typeface="Noto Sans Symbols"/>
              </a:rPr>
              <a:t>Δ</a:t>
            </a:r>
            <a:r>
              <a:rPr lang="en-US" sz="3600" i="1">
                <a:solidFill>
                  <a:schemeClr val="dk1"/>
                </a:solidFill>
                <a:latin typeface="Georgia"/>
                <a:ea typeface="Georgia"/>
                <a:cs typeface="Georgia"/>
                <a:sym typeface="Georgia"/>
              </a:rPr>
              <a:t>E  =  q  +  w</a:t>
            </a:r>
            <a:endParaRPr sz="3600">
              <a:solidFill>
                <a:schemeClr val="dk1"/>
              </a:solidFill>
              <a:latin typeface="Georgia"/>
              <a:ea typeface="Georgia"/>
              <a:cs typeface="Georgia"/>
              <a:sym typeface="Georgia"/>
            </a:endParaRPr>
          </a:p>
        </p:txBody>
      </p:sp>
      <p:sp>
        <p:nvSpPr>
          <p:cNvPr id="206" name="Google Shape;206;p17"/>
          <p:cNvSpPr txBox="1"/>
          <p:nvPr/>
        </p:nvSpPr>
        <p:spPr>
          <a:xfrm>
            <a:off x="4800600" y="5181600"/>
            <a:ext cx="3429000" cy="990600"/>
          </a:xfrm>
          <a:prstGeom prst="rect">
            <a:avLst/>
          </a:prstGeom>
          <a:solidFill>
            <a:srgbClr val="FEF8C1"/>
          </a:solidFill>
          <a:ln w="28575" cap="flat" cmpd="sng">
            <a:solidFill>
              <a:schemeClr val="dk1"/>
            </a:solidFill>
            <a:prstDash val="solid"/>
            <a:miter lim="8000"/>
            <a:headEnd type="none" w="sm" len="sm"/>
            <a:tailEnd type="none" w="sm" len="sm"/>
          </a:ln>
        </p:spPr>
        <p:txBody>
          <a:bodyPr spcFirstLastPara="1" wrap="square" lIns="91425" tIns="45700" rIns="91425" bIns="45700" anchor="ctr" anchorCtr="1">
            <a:noAutofit/>
          </a:bodyPr>
          <a:lstStyle/>
          <a:p>
            <a:pPr marL="273050" marR="0" lvl="0" indent="-273050" algn="l" rtl="0">
              <a:spcBef>
                <a:spcPts val="0"/>
              </a:spcBef>
              <a:spcAft>
                <a:spcPts val="0"/>
              </a:spcAft>
              <a:buNone/>
            </a:pPr>
            <a:r>
              <a:rPr lang="en-US" sz="2800">
                <a:solidFill>
                  <a:schemeClr val="dk1"/>
                </a:solidFill>
                <a:latin typeface="Noto Sans Symbols"/>
                <a:ea typeface="Noto Sans Symbols"/>
                <a:cs typeface="Noto Sans Symbols"/>
                <a:sym typeface="Noto Sans Symbols"/>
              </a:rPr>
              <a:t>Δ</a:t>
            </a:r>
            <a:r>
              <a:rPr lang="en-US" sz="2800" i="1">
                <a:solidFill>
                  <a:schemeClr val="dk1"/>
                </a:solidFill>
                <a:latin typeface="Georgia"/>
                <a:ea typeface="Georgia"/>
                <a:cs typeface="Georgia"/>
                <a:sym typeface="Georgia"/>
              </a:rPr>
              <a:t>E</a:t>
            </a:r>
            <a:r>
              <a:rPr lang="en-US" sz="2800" baseline="-25000">
                <a:solidFill>
                  <a:schemeClr val="dk1"/>
                </a:solidFill>
                <a:latin typeface="Georgia"/>
                <a:ea typeface="Georgia"/>
                <a:cs typeface="Georgia"/>
                <a:sym typeface="Georgia"/>
              </a:rPr>
              <a:t>sys</a:t>
            </a:r>
            <a:r>
              <a:rPr lang="en-US" sz="2800">
                <a:solidFill>
                  <a:schemeClr val="dk1"/>
                </a:solidFill>
                <a:latin typeface="Georgia"/>
                <a:ea typeface="Georgia"/>
                <a:cs typeface="Georgia"/>
                <a:sym typeface="Georgia"/>
              </a:rPr>
              <a:t> = -</a:t>
            </a:r>
            <a:r>
              <a:rPr lang="en-US" sz="2800">
                <a:solidFill>
                  <a:schemeClr val="dk1"/>
                </a:solidFill>
                <a:latin typeface="Noto Sans Symbols"/>
                <a:ea typeface="Noto Sans Symbols"/>
                <a:cs typeface="Noto Sans Symbols"/>
                <a:sym typeface="Noto Sans Symbols"/>
              </a:rPr>
              <a:t>Δ</a:t>
            </a:r>
            <a:r>
              <a:rPr lang="en-US" sz="2800" i="1">
                <a:solidFill>
                  <a:schemeClr val="dk1"/>
                </a:solidFill>
                <a:latin typeface="Georgia"/>
                <a:ea typeface="Georgia"/>
                <a:cs typeface="Georgia"/>
                <a:sym typeface="Georgia"/>
              </a:rPr>
              <a:t>E</a:t>
            </a:r>
            <a:r>
              <a:rPr lang="en-US" sz="2800" baseline="-25000">
                <a:solidFill>
                  <a:schemeClr val="dk1"/>
                </a:solidFill>
                <a:latin typeface="Georgia"/>
                <a:ea typeface="Georgia"/>
                <a:cs typeface="Georgia"/>
                <a:sym typeface="Georgia"/>
              </a:rPr>
              <a:t>surround</a:t>
            </a:r>
            <a:endParaRPr/>
          </a:p>
          <a:p>
            <a:pPr marL="273050" marR="0" lvl="0" indent="-273050" algn="l" rtl="0">
              <a:spcBef>
                <a:spcPts val="560"/>
              </a:spcBef>
              <a:spcAft>
                <a:spcPts val="0"/>
              </a:spcAft>
              <a:buNone/>
            </a:pPr>
            <a:r>
              <a:rPr lang="en-US" sz="2800">
                <a:solidFill>
                  <a:schemeClr val="dk1"/>
                </a:solidFill>
                <a:latin typeface="Noto Sans Symbols"/>
                <a:ea typeface="Noto Sans Symbols"/>
                <a:cs typeface="Noto Sans Symbols"/>
                <a:sym typeface="Noto Sans Symbols"/>
              </a:rPr>
              <a:t>−Δ</a:t>
            </a:r>
            <a:r>
              <a:rPr lang="en-US" sz="2800" i="1">
                <a:solidFill>
                  <a:schemeClr val="dk1"/>
                </a:solidFill>
                <a:latin typeface="Georgia"/>
                <a:ea typeface="Georgia"/>
                <a:cs typeface="Georgia"/>
                <a:sym typeface="Georgia"/>
              </a:rPr>
              <a:t>E</a:t>
            </a:r>
            <a:r>
              <a:rPr lang="en-US" sz="2800" baseline="-25000">
                <a:solidFill>
                  <a:schemeClr val="dk1"/>
                </a:solidFill>
                <a:latin typeface="Georgia"/>
                <a:ea typeface="Georgia"/>
                <a:cs typeface="Georgia"/>
                <a:sym typeface="Georgia"/>
              </a:rPr>
              <a:t>sys</a:t>
            </a:r>
            <a:r>
              <a:rPr lang="en-US" sz="2800">
                <a:solidFill>
                  <a:schemeClr val="dk1"/>
                </a:solidFill>
                <a:latin typeface="Arial"/>
                <a:ea typeface="Arial"/>
                <a:cs typeface="Arial"/>
                <a:sym typeface="Arial"/>
              </a:rPr>
              <a:t> </a:t>
            </a:r>
            <a:r>
              <a:rPr lang="en-US" sz="2800">
                <a:solidFill>
                  <a:schemeClr val="dk1"/>
                </a:solidFill>
                <a:latin typeface="Georgia"/>
                <a:ea typeface="Georgia"/>
                <a:cs typeface="Georgia"/>
                <a:sym typeface="Georgia"/>
              </a:rPr>
              <a:t>=</a:t>
            </a:r>
            <a:r>
              <a:rPr lang="en-US" sz="2800">
                <a:solidFill>
                  <a:schemeClr val="dk1"/>
                </a:solidFill>
                <a:latin typeface="Arial"/>
                <a:ea typeface="Arial"/>
                <a:cs typeface="Arial"/>
                <a:sym typeface="Arial"/>
              </a:rPr>
              <a:t> </a:t>
            </a:r>
            <a:r>
              <a:rPr lang="en-US" sz="2800">
                <a:solidFill>
                  <a:schemeClr val="dk1"/>
                </a:solidFill>
                <a:latin typeface="Noto Sans Symbols"/>
                <a:ea typeface="Noto Sans Symbols"/>
                <a:cs typeface="Noto Sans Symbols"/>
                <a:sym typeface="Noto Sans Symbols"/>
              </a:rPr>
              <a:t>Δ</a:t>
            </a:r>
            <a:r>
              <a:rPr lang="en-US" sz="2800" i="1">
                <a:solidFill>
                  <a:schemeClr val="dk1"/>
                </a:solidFill>
                <a:latin typeface="Georgia"/>
                <a:ea typeface="Georgia"/>
                <a:cs typeface="Georgia"/>
                <a:sym typeface="Georgia"/>
              </a:rPr>
              <a:t>E</a:t>
            </a:r>
            <a:r>
              <a:rPr lang="en-US" sz="2800" baseline="-25000">
                <a:solidFill>
                  <a:schemeClr val="dk1"/>
                </a:solidFill>
                <a:latin typeface="Georgia"/>
                <a:ea typeface="Georgia"/>
                <a:cs typeface="Georgia"/>
                <a:sym typeface="Georgia"/>
              </a:rPr>
              <a:t>surround</a:t>
            </a:r>
            <a:endParaRPr/>
          </a:p>
        </p:txBody>
      </p:sp>
      <p:sp>
        <p:nvSpPr>
          <p:cNvPr id="207" name="Google Shape;207;p17"/>
          <p:cNvSpPr txBox="1"/>
          <p:nvPr/>
        </p:nvSpPr>
        <p:spPr>
          <a:xfrm>
            <a:off x="4648200" y="5105400"/>
            <a:ext cx="3657600" cy="1143000"/>
          </a:xfrm>
          <a:prstGeom prst="rect">
            <a:avLst/>
          </a:prstGeom>
          <a:solidFill>
            <a:srgbClr val="FEF8C1"/>
          </a:solidFill>
          <a:ln w="28575" cap="flat" cmpd="sng">
            <a:solidFill>
              <a:schemeClr val="dk1"/>
            </a:solidFill>
            <a:prstDash val="solid"/>
            <a:miter lim="8000"/>
            <a:headEnd type="none" w="sm" len="sm"/>
            <a:tailEnd type="none" w="sm" len="sm"/>
          </a:ln>
        </p:spPr>
        <p:txBody>
          <a:bodyPr spcFirstLastPara="1" wrap="square" lIns="91425" tIns="45700" rIns="91425" bIns="45700" anchor="ctr" anchorCtr="1">
            <a:noAutofit/>
          </a:bodyPr>
          <a:lstStyle/>
          <a:p>
            <a:pPr marL="273050" marR="0" lvl="0" indent="-273050" algn="l" rtl="0">
              <a:spcBef>
                <a:spcPts val="0"/>
              </a:spcBef>
              <a:spcAft>
                <a:spcPts val="0"/>
              </a:spcAft>
              <a:buNone/>
            </a:pPr>
            <a:r>
              <a:rPr lang="en-US" sz="2800">
                <a:solidFill>
                  <a:schemeClr val="dk1"/>
                </a:solidFill>
                <a:latin typeface="Noto Sans Symbols"/>
                <a:ea typeface="Noto Sans Symbols"/>
                <a:cs typeface="Noto Sans Symbols"/>
                <a:sym typeface="Noto Sans Symbols"/>
              </a:rPr>
              <a:t>Δ</a:t>
            </a:r>
            <a:r>
              <a:rPr lang="en-US" sz="2800" i="1">
                <a:solidFill>
                  <a:schemeClr val="dk1"/>
                </a:solidFill>
                <a:latin typeface="Georgia"/>
                <a:ea typeface="Georgia"/>
                <a:cs typeface="Georgia"/>
                <a:sym typeface="Georgia"/>
              </a:rPr>
              <a:t>E</a:t>
            </a:r>
            <a:r>
              <a:rPr lang="en-US" sz="2800" baseline="-25000">
                <a:solidFill>
                  <a:schemeClr val="dk1"/>
                </a:solidFill>
                <a:latin typeface="Georgia"/>
                <a:ea typeface="Georgia"/>
                <a:cs typeface="Georgia"/>
                <a:sym typeface="Georgia"/>
              </a:rPr>
              <a:t>sys</a:t>
            </a:r>
            <a:r>
              <a:rPr lang="en-US" sz="2800">
                <a:solidFill>
                  <a:schemeClr val="dk1"/>
                </a:solidFill>
                <a:latin typeface="Georgia"/>
                <a:ea typeface="Georgia"/>
                <a:cs typeface="Georgia"/>
                <a:sym typeface="Georgia"/>
              </a:rPr>
              <a:t> = -</a:t>
            </a:r>
            <a:r>
              <a:rPr lang="en-US" sz="2800">
                <a:solidFill>
                  <a:schemeClr val="dk1"/>
                </a:solidFill>
                <a:latin typeface="Noto Sans Symbols"/>
                <a:ea typeface="Noto Sans Symbols"/>
                <a:cs typeface="Noto Sans Symbols"/>
                <a:sym typeface="Noto Sans Symbols"/>
              </a:rPr>
              <a:t>Δ</a:t>
            </a:r>
            <a:r>
              <a:rPr lang="en-US" sz="2800" i="1">
                <a:solidFill>
                  <a:schemeClr val="dk1"/>
                </a:solidFill>
                <a:latin typeface="Georgia"/>
                <a:ea typeface="Georgia"/>
                <a:cs typeface="Georgia"/>
                <a:sym typeface="Georgia"/>
              </a:rPr>
              <a:t>E</a:t>
            </a:r>
            <a:r>
              <a:rPr lang="en-US" sz="2800" baseline="-25000">
                <a:solidFill>
                  <a:schemeClr val="dk1"/>
                </a:solidFill>
                <a:latin typeface="Georgia"/>
                <a:ea typeface="Georgia"/>
                <a:cs typeface="Georgia"/>
                <a:sym typeface="Georgia"/>
              </a:rPr>
              <a:t>surroundings</a:t>
            </a:r>
            <a:endParaRPr/>
          </a:p>
          <a:p>
            <a:pPr marL="273050" marR="0" lvl="0" indent="-273050" algn="l" rtl="0">
              <a:spcBef>
                <a:spcPts val="560"/>
              </a:spcBef>
              <a:spcAft>
                <a:spcPts val="0"/>
              </a:spcAft>
              <a:buNone/>
            </a:pPr>
            <a:r>
              <a:rPr lang="en-US" sz="2800">
                <a:solidFill>
                  <a:schemeClr val="dk1"/>
                </a:solidFill>
                <a:latin typeface="Arial"/>
                <a:ea typeface="Arial"/>
                <a:cs typeface="Arial"/>
                <a:sym typeface="Arial"/>
              </a:rPr>
              <a:t>-</a:t>
            </a:r>
            <a:r>
              <a:rPr lang="en-US" sz="2800">
                <a:solidFill>
                  <a:schemeClr val="dk1"/>
                </a:solidFill>
                <a:latin typeface="Noto Sans Symbols"/>
                <a:ea typeface="Noto Sans Symbols"/>
                <a:cs typeface="Noto Sans Symbols"/>
                <a:sym typeface="Noto Sans Symbols"/>
              </a:rPr>
              <a:t>Δ</a:t>
            </a:r>
            <a:r>
              <a:rPr lang="en-US" sz="2800" i="1">
                <a:solidFill>
                  <a:schemeClr val="dk1"/>
                </a:solidFill>
                <a:latin typeface="Georgia"/>
                <a:ea typeface="Georgia"/>
                <a:cs typeface="Georgia"/>
                <a:sym typeface="Georgia"/>
              </a:rPr>
              <a:t>E</a:t>
            </a:r>
            <a:r>
              <a:rPr lang="en-US" sz="2800" baseline="-25000">
                <a:solidFill>
                  <a:schemeClr val="dk1"/>
                </a:solidFill>
                <a:latin typeface="Georgia"/>
                <a:ea typeface="Georgia"/>
                <a:cs typeface="Georgia"/>
                <a:sym typeface="Georgia"/>
              </a:rPr>
              <a:t>sys</a:t>
            </a:r>
            <a:r>
              <a:rPr lang="en-US" sz="2800">
                <a:solidFill>
                  <a:schemeClr val="dk1"/>
                </a:solidFill>
                <a:latin typeface="Arial"/>
                <a:ea typeface="Arial"/>
                <a:cs typeface="Arial"/>
                <a:sym typeface="Arial"/>
              </a:rPr>
              <a:t> </a:t>
            </a:r>
            <a:r>
              <a:rPr lang="en-US" sz="2800">
                <a:solidFill>
                  <a:schemeClr val="dk1"/>
                </a:solidFill>
                <a:latin typeface="Georgia"/>
                <a:ea typeface="Georgia"/>
                <a:cs typeface="Georgia"/>
                <a:sym typeface="Georgia"/>
              </a:rPr>
              <a:t>=</a:t>
            </a:r>
            <a:r>
              <a:rPr lang="en-US" sz="2800">
                <a:solidFill>
                  <a:schemeClr val="dk1"/>
                </a:solidFill>
                <a:latin typeface="Arial"/>
                <a:ea typeface="Arial"/>
                <a:cs typeface="Arial"/>
                <a:sym typeface="Arial"/>
              </a:rPr>
              <a:t> </a:t>
            </a:r>
            <a:r>
              <a:rPr lang="en-US" sz="2800">
                <a:solidFill>
                  <a:schemeClr val="dk1"/>
                </a:solidFill>
                <a:latin typeface="Noto Sans Symbols"/>
                <a:ea typeface="Noto Sans Symbols"/>
                <a:cs typeface="Noto Sans Symbols"/>
                <a:sym typeface="Noto Sans Symbols"/>
              </a:rPr>
              <a:t>Δ</a:t>
            </a:r>
            <a:r>
              <a:rPr lang="en-US" sz="2800" i="1">
                <a:solidFill>
                  <a:schemeClr val="dk1"/>
                </a:solidFill>
                <a:latin typeface="Georgia"/>
                <a:ea typeface="Georgia"/>
                <a:cs typeface="Georgia"/>
                <a:sym typeface="Georgia"/>
              </a:rPr>
              <a:t>E</a:t>
            </a:r>
            <a:r>
              <a:rPr lang="en-US" sz="2800" baseline="-25000">
                <a:solidFill>
                  <a:schemeClr val="dk1"/>
                </a:solidFill>
                <a:latin typeface="Georgia"/>
                <a:ea typeface="Georgia"/>
                <a:cs typeface="Georgia"/>
                <a:sym typeface="Georgia"/>
              </a:rPr>
              <a:t>surroundings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12"/>
        <p:cNvGrpSpPr/>
        <p:nvPr/>
      </p:nvGrpSpPr>
      <p:grpSpPr>
        <a:xfrm>
          <a:off x="0" y="0"/>
          <a:ext cx="0" cy="0"/>
          <a:chOff x="0" y="0"/>
          <a:chExt cx="0" cy="0"/>
        </a:xfrm>
      </p:grpSpPr>
      <p:sp>
        <p:nvSpPr>
          <p:cNvPr id="213" name="Google Shape;213;p18"/>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6.1 Exothermic vs Endothermic Reactions</a:t>
            </a:r>
            <a:endParaRPr sz="3300" b="0" i="0" u="none" strike="noStrike" cap="none">
              <a:solidFill>
                <a:srgbClr val="7B9899"/>
              </a:solidFill>
              <a:latin typeface="Georgia"/>
              <a:ea typeface="Georgia"/>
              <a:cs typeface="Georgia"/>
              <a:sym typeface="Georgia"/>
            </a:endParaRPr>
          </a:p>
        </p:txBody>
      </p:sp>
      <p:sp>
        <p:nvSpPr>
          <p:cNvPr id="214" name="Google Shape;214;p1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5" name="Google Shape;215;p18"/>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6" name="Google Shape;216;p18"/>
          <p:cNvSpPr txBox="1">
            <a:spLocks noGrp="1"/>
          </p:cNvSpPr>
          <p:nvPr>
            <p:ph type="body" idx="1"/>
          </p:nvPr>
        </p:nvSpPr>
        <p:spPr>
          <a:xfrm>
            <a:off x="301625" y="1527175"/>
            <a:ext cx="8504238" cy="45720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b="1" i="0" u="none" strike="noStrike" cap="none">
                <a:solidFill>
                  <a:schemeClr val="dk1"/>
                </a:solidFill>
                <a:latin typeface="Georgia"/>
                <a:ea typeface="Georgia"/>
                <a:cs typeface="Georgia"/>
                <a:sym typeface="Georgia"/>
              </a:rPr>
              <a:t>Exothermic</a:t>
            </a:r>
            <a:r>
              <a:rPr lang="en-US" sz="2700" b="0" i="0" u="none" strike="noStrike" cap="none">
                <a:solidFill>
                  <a:schemeClr val="dk1"/>
                </a:solidFill>
                <a:latin typeface="Georgia"/>
                <a:ea typeface="Georgia"/>
                <a:cs typeface="Georgia"/>
                <a:sym typeface="Georgia"/>
              </a:rPr>
              <a:t> reactions release energy.</a:t>
            </a:r>
            <a:endParaRPr/>
          </a:p>
          <a:p>
            <a:pPr marL="273050" marR="0" lvl="0" indent="-273050" algn="l" rtl="0">
              <a:spcBef>
                <a:spcPts val="540"/>
              </a:spcBef>
              <a:spcAft>
                <a:spcPts val="0"/>
              </a:spcAft>
              <a:buClr>
                <a:schemeClr val="accent1"/>
              </a:buClr>
              <a:buSzPts val="2295"/>
              <a:buFont typeface="Noto Sans Symbols"/>
              <a:buChar char="●"/>
            </a:pPr>
            <a:r>
              <a:rPr lang="en-US" sz="2700" b="1" i="0" u="none" strike="noStrike" cap="none">
                <a:solidFill>
                  <a:schemeClr val="dk1"/>
                </a:solidFill>
                <a:latin typeface="Georgia"/>
                <a:ea typeface="Georgia"/>
                <a:cs typeface="Georgia"/>
                <a:sym typeface="Georgia"/>
              </a:rPr>
              <a:t>Endothermic</a:t>
            </a:r>
            <a:r>
              <a:rPr lang="en-US" sz="2700" b="0" i="0" u="none" strike="noStrike" cap="none">
                <a:solidFill>
                  <a:schemeClr val="dk1"/>
                </a:solidFill>
                <a:latin typeface="Georgia"/>
                <a:ea typeface="Georgia"/>
                <a:cs typeface="Georgia"/>
                <a:sym typeface="Georgia"/>
              </a:rPr>
              <a:t> reactions absorb energy.</a:t>
            </a:r>
            <a:endParaRPr/>
          </a:p>
        </p:txBody>
      </p:sp>
      <p:pic>
        <p:nvPicPr>
          <p:cNvPr id="217" name="Google Shape;217;p18" descr="C:\Documents and Settings\smithja\Desktop\zumdahl\ppts\lineart\jpg\ch06\fig_06_02.jpg"/>
          <p:cNvPicPr preferRelativeResize="0"/>
          <p:nvPr/>
        </p:nvPicPr>
        <p:blipFill rotWithShape="1">
          <a:blip r:embed="rId3">
            <a:alphaModFix/>
          </a:blip>
          <a:srcRect/>
          <a:stretch/>
        </p:blipFill>
        <p:spPr>
          <a:xfrm>
            <a:off x="152400" y="2667000"/>
            <a:ext cx="6553200" cy="3478213"/>
          </a:xfrm>
          <a:prstGeom prst="rect">
            <a:avLst/>
          </a:prstGeom>
          <a:noFill/>
          <a:ln w="12675" cap="flat" cmpd="sng">
            <a:solidFill>
              <a:srgbClr val="000000"/>
            </a:solidFill>
            <a:prstDash val="solid"/>
            <a:miter lim="8000"/>
            <a:headEnd type="none" w="sm" len="sm"/>
            <a:tailEnd type="none" w="sm" len="sm"/>
          </a:ln>
        </p:spPr>
      </p:pic>
      <p:pic>
        <p:nvPicPr>
          <p:cNvPr id="218" name="Google Shape;218;p18" descr="C:\Documents and Settings\smithja\Desktop\zumdahl\ppts\lineart\jpg\ch06\fig_06_03.jpg"/>
          <p:cNvPicPr preferRelativeResize="0"/>
          <p:nvPr/>
        </p:nvPicPr>
        <p:blipFill rotWithShape="1">
          <a:blip r:embed="rId4">
            <a:alphaModFix/>
          </a:blip>
          <a:srcRect/>
          <a:stretch/>
        </p:blipFill>
        <p:spPr>
          <a:xfrm>
            <a:off x="152400" y="2743200"/>
            <a:ext cx="6553200" cy="3478200"/>
          </a:xfrm>
          <a:prstGeom prst="rect">
            <a:avLst/>
          </a:prstGeom>
          <a:noFill/>
          <a:ln w="12675" cap="flat" cmpd="sng">
            <a:solidFill>
              <a:srgbClr val="000000"/>
            </a:solidFill>
            <a:prstDash val="solid"/>
            <a:miter lim="8000"/>
            <a:headEnd type="none" w="sm" len="sm"/>
            <a:tailEnd type="none" w="sm" len="sm"/>
          </a:ln>
        </p:spPr>
      </p:pic>
      <p:sp>
        <p:nvSpPr>
          <p:cNvPr id="219" name="Google Shape;219;p18"/>
          <p:cNvSpPr txBox="1"/>
          <p:nvPr/>
        </p:nvSpPr>
        <p:spPr>
          <a:xfrm>
            <a:off x="5029200" y="5334000"/>
            <a:ext cx="3657600" cy="1143000"/>
          </a:xfrm>
          <a:prstGeom prst="rect">
            <a:avLst/>
          </a:prstGeom>
          <a:solidFill>
            <a:srgbClr val="FEF8C1"/>
          </a:solidFill>
          <a:ln w="28575" cap="flat" cmpd="sng">
            <a:solidFill>
              <a:srgbClr val="C00000"/>
            </a:solidFill>
            <a:prstDash val="solid"/>
            <a:miter lim="8000"/>
            <a:headEnd type="none" w="sm" len="sm"/>
            <a:tailEnd type="none" w="sm" len="sm"/>
          </a:ln>
        </p:spPr>
        <p:txBody>
          <a:bodyPr spcFirstLastPara="1" wrap="square" lIns="91425" tIns="45700" rIns="91425" bIns="45700" anchor="ctr" anchorCtr="1">
            <a:noAutofit/>
          </a:bodyPr>
          <a:lstStyle/>
          <a:p>
            <a:pPr marL="273050" marR="0" lvl="0" indent="-273050" algn="l" rtl="0">
              <a:spcBef>
                <a:spcPts val="0"/>
              </a:spcBef>
              <a:spcAft>
                <a:spcPts val="0"/>
              </a:spcAft>
              <a:buClr>
                <a:schemeClr val="accent1"/>
              </a:buClr>
              <a:buSzPts val="1700"/>
              <a:buFont typeface="Noto Sans Symbols"/>
              <a:buChar char="●"/>
            </a:pPr>
            <a:r>
              <a:rPr lang="en-US" sz="2000">
                <a:solidFill>
                  <a:srgbClr val="C00000"/>
                </a:solidFill>
                <a:latin typeface="Noto Sans Symbols"/>
                <a:ea typeface="Noto Sans Symbols"/>
                <a:cs typeface="Noto Sans Symbols"/>
                <a:sym typeface="Noto Sans Symbols"/>
              </a:rPr>
              <a:t>−Δ</a:t>
            </a:r>
            <a:r>
              <a:rPr lang="en-US" sz="2000" i="1">
                <a:solidFill>
                  <a:srgbClr val="C00000"/>
                </a:solidFill>
                <a:latin typeface="Georgia"/>
                <a:ea typeface="Georgia"/>
                <a:cs typeface="Georgia"/>
                <a:sym typeface="Georgia"/>
              </a:rPr>
              <a:t>E</a:t>
            </a:r>
            <a:r>
              <a:rPr lang="en-US" sz="2000" baseline="-25000">
                <a:solidFill>
                  <a:srgbClr val="C00000"/>
                </a:solidFill>
                <a:latin typeface="Georgia"/>
                <a:ea typeface="Georgia"/>
                <a:cs typeface="Georgia"/>
                <a:sym typeface="Georgia"/>
              </a:rPr>
              <a:t>sys</a:t>
            </a:r>
            <a:r>
              <a:rPr lang="en-US" sz="2000">
                <a:solidFill>
                  <a:srgbClr val="C00000"/>
                </a:solidFill>
                <a:latin typeface="Georgia"/>
                <a:ea typeface="Georgia"/>
                <a:cs typeface="Georgia"/>
                <a:sym typeface="Georgia"/>
              </a:rPr>
              <a:t> = </a:t>
            </a:r>
            <a:r>
              <a:rPr lang="en-US" sz="2000">
                <a:solidFill>
                  <a:srgbClr val="C00000"/>
                </a:solidFill>
                <a:latin typeface="Noto Sans Symbols"/>
                <a:ea typeface="Noto Sans Symbols"/>
                <a:cs typeface="Noto Sans Symbols"/>
                <a:sym typeface="Noto Sans Symbols"/>
              </a:rPr>
              <a:t>Δ</a:t>
            </a:r>
            <a:r>
              <a:rPr lang="en-US" sz="2000" i="1">
                <a:solidFill>
                  <a:srgbClr val="C00000"/>
                </a:solidFill>
                <a:latin typeface="Georgia"/>
                <a:ea typeface="Georgia"/>
                <a:cs typeface="Georgia"/>
                <a:sym typeface="Georgia"/>
              </a:rPr>
              <a:t>E</a:t>
            </a:r>
            <a:r>
              <a:rPr lang="en-US" sz="2000" baseline="-25000">
                <a:solidFill>
                  <a:srgbClr val="C00000"/>
                </a:solidFill>
                <a:latin typeface="Georgia"/>
                <a:ea typeface="Georgia"/>
                <a:cs typeface="Georgia"/>
                <a:sym typeface="Georgia"/>
              </a:rPr>
              <a:t>surround</a:t>
            </a:r>
            <a:endParaRPr/>
          </a:p>
          <a:p>
            <a:pPr marL="273050" marR="0" lvl="0" indent="-273050" algn="l" rtl="0">
              <a:spcBef>
                <a:spcPts val="400"/>
              </a:spcBef>
              <a:spcAft>
                <a:spcPts val="0"/>
              </a:spcAft>
              <a:buClr>
                <a:schemeClr val="accent1"/>
              </a:buClr>
              <a:buSzPts val="1700"/>
              <a:buFont typeface="Noto Sans Symbols"/>
              <a:buChar char="●"/>
            </a:pPr>
            <a:r>
              <a:rPr lang="en-US" sz="2000">
                <a:solidFill>
                  <a:srgbClr val="C00000"/>
                </a:solidFill>
                <a:latin typeface="Georgia"/>
                <a:ea typeface="Georgia"/>
                <a:cs typeface="Georgia"/>
                <a:sym typeface="Georgia"/>
              </a:rPr>
              <a:t>PE (bonds) </a:t>
            </a:r>
            <a:r>
              <a:rPr lang="en-US" sz="2000" b="1">
                <a:solidFill>
                  <a:srgbClr val="C00000"/>
                </a:solidFill>
                <a:latin typeface="Arial"/>
                <a:ea typeface="Arial"/>
                <a:cs typeface="Arial"/>
                <a:sym typeface="Arial"/>
              </a:rPr>
              <a:t>⎯→ </a:t>
            </a:r>
            <a:r>
              <a:rPr lang="en-US" sz="2000">
                <a:solidFill>
                  <a:srgbClr val="C00000"/>
                </a:solidFill>
                <a:latin typeface="Georgia"/>
                <a:ea typeface="Georgia"/>
                <a:cs typeface="Georgia"/>
                <a:sym typeface="Georgia"/>
              </a:rPr>
              <a:t>KE (heat)</a:t>
            </a:r>
            <a:endParaRPr/>
          </a:p>
          <a:p>
            <a:pPr marL="273050" marR="0" lvl="0" indent="-273050" algn="l" rtl="0">
              <a:spcBef>
                <a:spcPts val="400"/>
              </a:spcBef>
              <a:spcAft>
                <a:spcPts val="0"/>
              </a:spcAft>
              <a:buClr>
                <a:schemeClr val="accent1"/>
              </a:buClr>
              <a:buSzPts val="1700"/>
              <a:buFont typeface="Noto Sans Symbols"/>
              <a:buChar char="●"/>
            </a:pPr>
            <a:r>
              <a:rPr lang="en-US" sz="2000">
                <a:solidFill>
                  <a:srgbClr val="C00000"/>
                </a:solidFill>
                <a:latin typeface="Georgia"/>
                <a:ea typeface="Georgia"/>
                <a:cs typeface="Georgia"/>
                <a:sym typeface="Georgia"/>
              </a:rPr>
              <a:t>New bonds are stronger</a:t>
            </a:r>
            <a:endParaRPr/>
          </a:p>
        </p:txBody>
      </p:sp>
      <p:sp>
        <p:nvSpPr>
          <p:cNvPr id="220" name="Google Shape;220;p18"/>
          <p:cNvSpPr txBox="1"/>
          <p:nvPr/>
        </p:nvSpPr>
        <p:spPr>
          <a:xfrm>
            <a:off x="5029200" y="5334000"/>
            <a:ext cx="3657600" cy="1143000"/>
          </a:xfrm>
          <a:prstGeom prst="rect">
            <a:avLst/>
          </a:prstGeom>
          <a:solidFill>
            <a:srgbClr val="FEF8C1"/>
          </a:solidFill>
          <a:ln w="28575" cap="flat" cmpd="sng">
            <a:solidFill>
              <a:srgbClr val="C00000"/>
            </a:solidFill>
            <a:prstDash val="solid"/>
            <a:miter lim="8000"/>
            <a:headEnd type="none" w="sm" len="sm"/>
            <a:tailEnd type="none" w="sm" len="sm"/>
          </a:ln>
        </p:spPr>
        <p:txBody>
          <a:bodyPr spcFirstLastPara="1" wrap="square" lIns="91425" tIns="45700" rIns="91425" bIns="45700" anchor="ctr" anchorCtr="1">
            <a:noAutofit/>
          </a:bodyPr>
          <a:lstStyle/>
          <a:p>
            <a:pPr marL="273050" marR="0" lvl="0" indent="-273050" algn="l" rtl="0">
              <a:spcBef>
                <a:spcPts val="0"/>
              </a:spcBef>
              <a:spcAft>
                <a:spcPts val="0"/>
              </a:spcAft>
              <a:buClr>
                <a:schemeClr val="accent1"/>
              </a:buClr>
              <a:buSzPts val="1700"/>
              <a:buFont typeface="Noto Sans Symbols"/>
              <a:buChar char="●"/>
            </a:pPr>
            <a:r>
              <a:rPr lang="en-US" sz="2000">
                <a:solidFill>
                  <a:srgbClr val="C00000"/>
                </a:solidFill>
                <a:latin typeface="Noto Sans Symbols"/>
                <a:ea typeface="Noto Sans Symbols"/>
                <a:cs typeface="Noto Sans Symbols"/>
                <a:sym typeface="Noto Sans Symbols"/>
              </a:rPr>
              <a:t>Δ</a:t>
            </a:r>
            <a:r>
              <a:rPr lang="en-US" sz="2000" i="1">
                <a:solidFill>
                  <a:srgbClr val="C00000"/>
                </a:solidFill>
                <a:latin typeface="Georgia"/>
                <a:ea typeface="Georgia"/>
                <a:cs typeface="Georgia"/>
                <a:sym typeface="Georgia"/>
              </a:rPr>
              <a:t>E</a:t>
            </a:r>
            <a:r>
              <a:rPr lang="en-US" sz="2000" baseline="-25000">
                <a:solidFill>
                  <a:srgbClr val="C00000"/>
                </a:solidFill>
                <a:latin typeface="Georgia"/>
                <a:ea typeface="Georgia"/>
                <a:cs typeface="Georgia"/>
                <a:sym typeface="Georgia"/>
              </a:rPr>
              <a:t>sys</a:t>
            </a:r>
            <a:r>
              <a:rPr lang="en-US" sz="2000">
                <a:solidFill>
                  <a:srgbClr val="C00000"/>
                </a:solidFill>
                <a:latin typeface="Georgia"/>
                <a:ea typeface="Georgia"/>
                <a:cs typeface="Georgia"/>
                <a:sym typeface="Georgia"/>
              </a:rPr>
              <a:t> = -</a:t>
            </a:r>
            <a:r>
              <a:rPr lang="en-US" sz="2000">
                <a:solidFill>
                  <a:srgbClr val="C00000"/>
                </a:solidFill>
                <a:latin typeface="Noto Sans Symbols"/>
                <a:ea typeface="Noto Sans Symbols"/>
                <a:cs typeface="Noto Sans Symbols"/>
                <a:sym typeface="Noto Sans Symbols"/>
              </a:rPr>
              <a:t>Δ</a:t>
            </a:r>
            <a:r>
              <a:rPr lang="en-US" sz="2000" i="1">
                <a:solidFill>
                  <a:srgbClr val="C00000"/>
                </a:solidFill>
                <a:latin typeface="Georgia"/>
                <a:ea typeface="Georgia"/>
                <a:cs typeface="Georgia"/>
                <a:sym typeface="Georgia"/>
              </a:rPr>
              <a:t>E</a:t>
            </a:r>
            <a:r>
              <a:rPr lang="en-US" sz="2000" baseline="-25000">
                <a:solidFill>
                  <a:srgbClr val="C00000"/>
                </a:solidFill>
                <a:latin typeface="Georgia"/>
                <a:ea typeface="Georgia"/>
                <a:cs typeface="Georgia"/>
                <a:sym typeface="Georgia"/>
              </a:rPr>
              <a:t>surround</a:t>
            </a:r>
            <a:endParaRPr/>
          </a:p>
          <a:p>
            <a:pPr marL="273050" marR="0" lvl="0" indent="-273050" algn="l" rtl="0">
              <a:spcBef>
                <a:spcPts val="400"/>
              </a:spcBef>
              <a:spcAft>
                <a:spcPts val="0"/>
              </a:spcAft>
              <a:buClr>
                <a:schemeClr val="accent1"/>
              </a:buClr>
              <a:buSzPts val="1700"/>
              <a:buFont typeface="Noto Sans Symbols"/>
              <a:buChar char="●"/>
            </a:pPr>
            <a:r>
              <a:rPr lang="en-US" sz="2000">
                <a:solidFill>
                  <a:srgbClr val="C00000"/>
                </a:solidFill>
                <a:latin typeface="Georgia"/>
                <a:ea typeface="Georgia"/>
                <a:cs typeface="Georgia"/>
                <a:sym typeface="Georgia"/>
              </a:rPr>
              <a:t>KE (heat) </a:t>
            </a:r>
            <a:r>
              <a:rPr lang="en-US" sz="2000" b="1">
                <a:solidFill>
                  <a:srgbClr val="C00000"/>
                </a:solidFill>
                <a:latin typeface="Arial"/>
                <a:ea typeface="Arial"/>
                <a:cs typeface="Arial"/>
                <a:sym typeface="Arial"/>
              </a:rPr>
              <a:t>⎯→ </a:t>
            </a:r>
            <a:r>
              <a:rPr lang="en-US" sz="2000">
                <a:solidFill>
                  <a:srgbClr val="C00000"/>
                </a:solidFill>
                <a:latin typeface="Georgia"/>
                <a:ea typeface="Georgia"/>
                <a:cs typeface="Georgia"/>
                <a:sym typeface="Georgia"/>
              </a:rPr>
              <a:t>PE (bonds)</a:t>
            </a:r>
            <a:endParaRPr/>
          </a:p>
          <a:p>
            <a:pPr marL="273050" marR="0" lvl="0" indent="-273050" algn="l" rtl="0">
              <a:spcBef>
                <a:spcPts val="400"/>
              </a:spcBef>
              <a:spcAft>
                <a:spcPts val="0"/>
              </a:spcAft>
              <a:buClr>
                <a:schemeClr val="accent1"/>
              </a:buClr>
              <a:buSzPts val="1700"/>
              <a:buFont typeface="Noto Sans Symbols"/>
              <a:buChar char="●"/>
            </a:pPr>
            <a:r>
              <a:rPr lang="en-US" sz="2000">
                <a:solidFill>
                  <a:srgbClr val="C00000"/>
                </a:solidFill>
                <a:latin typeface="Georgia"/>
                <a:ea typeface="Georgia"/>
                <a:cs typeface="Georgia"/>
                <a:sym typeface="Georgia"/>
              </a:rPr>
              <a:t>New bonds are weaker</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6">
                                            <p:txEl>
                                              <p:pRg st="0" end="0"/>
                                            </p:txEl>
                                          </p:spTgt>
                                        </p:tgtEl>
                                        <p:attrNameLst>
                                          <p:attrName>style.visibility</p:attrName>
                                        </p:attrNameLst>
                                      </p:cBhvr>
                                      <p:to>
                                        <p:strVal val="visible"/>
                                      </p:to>
                                    </p:set>
                                    <p:animEffect transition="in" filter="fade">
                                      <p:cBhvr>
                                        <p:cTn id="7" dur="2000"/>
                                        <p:tgtEl>
                                          <p:spTgt spid="2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16">
                                            <p:txEl>
                                              <p:pRg st="1" end="1"/>
                                            </p:txEl>
                                          </p:spTgt>
                                        </p:tgtEl>
                                        <p:attrNameLst>
                                          <p:attrName>style.visibility</p:attrName>
                                        </p:attrNameLst>
                                      </p:cBhvr>
                                      <p:to>
                                        <p:strVal val="visible"/>
                                      </p:to>
                                    </p:set>
                                    <p:animEffect transition="in" filter="fade">
                                      <p:cBhvr>
                                        <p:cTn id="10" dur="2000"/>
                                        <p:tgtEl>
                                          <p:spTgt spid="216">
                                            <p:txEl>
                                              <p:pRg st="1" end="1"/>
                                            </p:txEl>
                                          </p:spTgt>
                                        </p:tgtEl>
                                      </p:cBhvr>
                                    </p:animEffect>
                                  </p:childTnLst>
                                </p:cTn>
                              </p:par>
                            </p:childTnLst>
                          </p:cTn>
                        </p:par>
                        <p:par>
                          <p:cTn id="11" fill="hold">
                            <p:stCondLst>
                              <p:cond delay="2000"/>
                            </p:stCondLst>
                            <p:childTnLst>
                              <p:par>
                                <p:cTn id="12" presetID="23" presetClass="entr" presetSubtype="16" fill="hold" nodeType="afterEffect">
                                  <p:stCondLst>
                                    <p:cond delay="5000"/>
                                  </p:stCondLst>
                                  <p:childTnLst>
                                    <p:set>
                                      <p:cBhvr>
                                        <p:cTn id="13" dur="1" fill="hold">
                                          <p:stCondLst>
                                            <p:cond delay="0"/>
                                          </p:stCondLst>
                                        </p:cTn>
                                        <p:tgtEl>
                                          <p:spTgt spid="217"/>
                                        </p:tgtEl>
                                        <p:attrNameLst>
                                          <p:attrName>style.visibility</p:attrName>
                                        </p:attrNameLst>
                                      </p:cBhvr>
                                      <p:to>
                                        <p:strVal val="visible"/>
                                      </p:to>
                                    </p:set>
                                    <p:anim calcmode="lin" valueType="num">
                                      <p:cBhvr additive="base">
                                        <p:cTn id="14" dur="1000"/>
                                        <p:tgtEl>
                                          <p:spTgt spid="217"/>
                                        </p:tgtEl>
                                        <p:attrNameLst>
                                          <p:attrName>ppt_w</p:attrName>
                                        </p:attrNameLst>
                                      </p:cBhvr>
                                      <p:tavLst>
                                        <p:tav tm="0">
                                          <p:val>
                                            <p:strVal val="0"/>
                                          </p:val>
                                        </p:tav>
                                        <p:tav tm="100000">
                                          <p:val>
                                            <p:strVal val="#ppt_w"/>
                                          </p:val>
                                        </p:tav>
                                      </p:tavLst>
                                    </p:anim>
                                    <p:anim calcmode="lin" valueType="num">
                                      <p:cBhvr additive="base">
                                        <p:cTn id="15" dur="1000"/>
                                        <p:tgtEl>
                                          <p:spTgt spid="217"/>
                                        </p:tgtEl>
                                        <p:attrNameLst>
                                          <p:attrName>ppt_h</p:attrName>
                                        </p:attrNameLst>
                                      </p:cBhvr>
                                      <p:tavLst>
                                        <p:tav tm="0">
                                          <p:val>
                                            <p:strVal val="0"/>
                                          </p:val>
                                        </p:tav>
                                        <p:tav tm="100000">
                                          <p:val>
                                            <p:strVal val="#ppt_h"/>
                                          </p:val>
                                        </p:tav>
                                      </p:tavLst>
                                    </p:anim>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19"/>
                                        </p:tgtEl>
                                        <p:attrNameLst>
                                          <p:attrName>style.visibility</p:attrName>
                                        </p:attrNameLst>
                                      </p:cBhvr>
                                      <p:to>
                                        <p:strVal val="visible"/>
                                      </p:to>
                                    </p:set>
                                    <p:animEffect transition="in" filter="fade">
                                      <p:cBhvr>
                                        <p:cTn id="19" dur="2000"/>
                                        <p:tgtEl>
                                          <p:spTgt spid="219"/>
                                        </p:tgtEl>
                                      </p:cBhvr>
                                    </p:animEffect>
                                  </p:childTnLst>
                                </p:cTn>
                              </p:par>
                            </p:childTnLst>
                          </p:cTn>
                        </p:par>
                        <p:par>
                          <p:cTn id="20" fill="hold">
                            <p:stCondLst>
                              <p:cond delay="5000"/>
                            </p:stCondLst>
                            <p:childTnLst>
                              <p:par>
                                <p:cTn id="21" presetID="23" presetClass="entr" presetSubtype="16" fill="hold" nodeType="afterEffect">
                                  <p:stCondLst>
                                    <p:cond delay="5000"/>
                                  </p:stCondLst>
                                  <p:childTnLst>
                                    <p:set>
                                      <p:cBhvr>
                                        <p:cTn id="22" dur="1" fill="hold">
                                          <p:stCondLst>
                                            <p:cond delay="0"/>
                                          </p:stCondLst>
                                        </p:cTn>
                                        <p:tgtEl>
                                          <p:spTgt spid="218"/>
                                        </p:tgtEl>
                                        <p:attrNameLst>
                                          <p:attrName>style.visibility</p:attrName>
                                        </p:attrNameLst>
                                      </p:cBhvr>
                                      <p:to>
                                        <p:strVal val="visible"/>
                                      </p:to>
                                    </p:set>
                                    <p:anim calcmode="lin" valueType="num">
                                      <p:cBhvr additive="base">
                                        <p:cTn id="23" dur="500"/>
                                        <p:tgtEl>
                                          <p:spTgt spid="218"/>
                                        </p:tgtEl>
                                        <p:attrNameLst>
                                          <p:attrName>ppt_w</p:attrName>
                                        </p:attrNameLst>
                                      </p:cBhvr>
                                      <p:tavLst>
                                        <p:tav tm="0">
                                          <p:val>
                                            <p:strVal val="0"/>
                                          </p:val>
                                        </p:tav>
                                        <p:tav tm="100000">
                                          <p:val>
                                            <p:strVal val="#ppt_w"/>
                                          </p:val>
                                        </p:tav>
                                      </p:tavLst>
                                    </p:anim>
                                    <p:anim calcmode="lin" valueType="num">
                                      <p:cBhvr additive="base">
                                        <p:cTn id="24" dur="500"/>
                                        <p:tgtEl>
                                          <p:spTgt spid="218"/>
                                        </p:tgtEl>
                                        <p:attrNameLst>
                                          <p:attrName>ppt_h</p:attrName>
                                        </p:attrNameLst>
                                      </p:cBhvr>
                                      <p:tavLst>
                                        <p:tav tm="0">
                                          <p:val>
                                            <p:strVal val="0"/>
                                          </p:val>
                                        </p:tav>
                                        <p:tav tm="100000">
                                          <p:val>
                                            <p:strVal val="#ppt_h"/>
                                          </p:val>
                                        </p:tav>
                                      </p:tavLst>
                                    </p:anim>
                                  </p:childTnLst>
                                </p:cTn>
                              </p:par>
                            </p:childTnLst>
                          </p:cTn>
                        </p:par>
                        <p:par>
                          <p:cTn id="25" fill="hold">
                            <p:stCondLst>
                              <p:cond delay="5500"/>
                            </p:stCondLst>
                            <p:childTnLst>
                              <p:par>
                                <p:cTn id="26" presetID="10" presetClass="entr" presetSubtype="0"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fade">
                                      <p:cBhvr>
                                        <p:cTn id="28" dur="20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25"/>
        <p:cNvGrpSpPr/>
        <p:nvPr/>
      </p:nvGrpSpPr>
      <p:grpSpPr>
        <a:xfrm>
          <a:off x="0" y="0"/>
          <a:ext cx="0" cy="0"/>
          <a:chOff x="0" y="0"/>
          <a:chExt cx="0" cy="0"/>
        </a:xfrm>
      </p:grpSpPr>
      <p:sp>
        <p:nvSpPr>
          <p:cNvPr id="226" name="Google Shape;226;p19"/>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6.1 Fluid Work (p. 233-4)</a:t>
            </a:r>
            <a:endParaRPr sz="3300" b="0" i="0" u="none" strike="noStrike" cap="none">
              <a:solidFill>
                <a:srgbClr val="7B9899"/>
              </a:solidFill>
              <a:latin typeface="Georgia"/>
              <a:ea typeface="Georgia"/>
              <a:cs typeface="Georgia"/>
              <a:sym typeface="Georgia"/>
            </a:endParaRPr>
          </a:p>
        </p:txBody>
      </p:sp>
      <p:sp>
        <p:nvSpPr>
          <p:cNvPr id="227" name="Google Shape;227;p19"/>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8" name="Google Shape;228;p19"/>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9" name="Google Shape;229;p19"/>
          <p:cNvSpPr/>
          <p:nvPr/>
        </p:nvSpPr>
        <p:spPr>
          <a:xfrm>
            <a:off x="3200400" y="2706688"/>
            <a:ext cx="2524125" cy="646112"/>
          </a:xfrm>
          <a:prstGeom prst="rect">
            <a:avLst/>
          </a:prstGeom>
          <a:solidFill>
            <a:srgbClr val="FEF8C1"/>
          </a:solid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i="1">
                <a:solidFill>
                  <a:schemeClr val="dk1"/>
                </a:solidFill>
                <a:latin typeface="Georgia"/>
                <a:ea typeface="Georgia"/>
                <a:cs typeface="Georgia"/>
                <a:sym typeface="Georgia"/>
              </a:rPr>
              <a:t>w  =  -P</a:t>
            </a:r>
            <a:r>
              <a:rPr lang="en-US" sz="3600">
                <a:solidFill>
                  <a:schemeClr val="dk1"/>
                </a:solidFill>
                <a:latin typeface="Noto Sans Symbols"/>
                <a:ea typeface="Noto Sans Symbols"/>
                <a:cs typeface="Noto Sans Symbols"/>
                <a:sym typeface="Noto Sans Symbols"/>
              </a:rPr>
              <a:t>Δ</a:t>
            </a:r>
            <a:r>
              <a:rPr lang="en-US" sz="3600" i="1">
                <a:solidFill>
                  <a:schemeClr val="dk1"/>
                </a:solidFill>
                <a:latin typeface="Georgia"/>
                <a:ea typeface="Georgia"/>
                <a:cs typeface="Georgia"/>
                <a:sym typeface="Georgia"/>
              </a:rPr>
              <a:t>V </a:t>
            </a:r>
            <a:endParaRPr sz="3600">
              <a:solidFill>
                <a:schemeClr val="dk1"/>
              </a:solidFill>
              <a:latin typeface="Georgia"/>
              <a:ea typeface="Georgia"/>
              <a:cs typeface="Georgia"/>
              <a:sym typeface="Georgia"/>
            </a:endParaRPr>
          </a:p>
        </p:txBody>
      </p:sp>
      <p:sp>
        <p:nvSpPr>
          <p:cNvPr id="230" name="Google Shape;230;p19"/>
          <p:cNvSpPr/>
          <p:nvPr/>
        </p:nvSpPr>
        <p:spPr>
          <a:xfrm rot="10800000">
            <a:off x="4343400" y="3200400"/>
            <a:ext cx="228600" cy="457200"/>
          </a:xfrm>
          <a:prstGeom prst="downArrow">
            <a:avLst>
              <a:gd name="adj1" fmla="val 50000"/>
              <a:gd name="adj2" fmla="val 50000"/>
            </a:avLst>
          </a:prstGeom>
          <a:solidFill>
            <a:srgbClr val="FF0000"/>
          </a:solidFill>
          <a:ln w="12700" cap="flat" cmpd="sng">
            <a:solidFill>
              <a:srgbClr val="984835"/>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31" name="Google Shape;231;p19"/>
          <p:cNvSpPr txBox="1">
            <a:spLocks noGrp="1"/>
          </p:cNvSpPr>
          <p:nvPr>
            <p:ph type="body" idx="1"/>
          </p:nvPr>
        </p:nvSpPr>
        <p:spPr>
          <a:xfrm>
            <a:off x="301625" y="1524000"/>
            <a:ext cx="8504238" cy="45720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Gases do work via volume change according to the formula below.  The system is often a gas-filled piston.  </a:t>
            </a:r>
            <a:endParaRPr/>
          </a:p>
          <a:p>
            <a:pPr marL="273050" marR="0" lvl="0" indent="-12731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a:p>
            <a:pPr marL="273050" marR="0" lvl="0" indent="-273050" algn="l" rtl="0">
              <a:spcBef>
                <a:spcPts val="540"/>
              </a:spcBef>
              <a:spcAft>
                <a:spcPts val="0"/>
              </a:spcAft>
              <a:buClr>
                <a:schemeClr val="accent1"/>
              </a:buClr>
              <a:buFont typeface="Noto Sans Symbols"/>
              <a:buNone/>
            </a:pPr>
            <a:endParaRPr sz="2700" b="0" i="0" u="none" strike="noStrike" cap="none">
              <a:solidFill>
                <a:schemeClr val="dk1"/>
              </a:solidFill>
              <a:latin typeface="Georgia"/>
              <a:ea typeface="Georgia"/>
              <a:cs typeface="Georgia"/>
              <a:sym typeface="Georgia"/>
            </a:endParaRPr>
          </a:p>
          <a:p>
            <a:pPr marL="273050" marR="0" lvl="0" indent="-273050" algn="l" rtl="0">
              <a:spcBef>
                <a:spcPts val="560"/>
              </a:spcBef>
              <a:spcAft>
                <a:spcPts val="0"/>
              </a:spcAft>
              <a:buClr>
                <a:schemeClr val="accent1"/>
              </a:buClr>
              <a:buSzPts val="2380"/>
              <a:buFont typeface="Noto Sans Symbols"/>
              <a:buChar char="●"/>
            </a:pPr>
            <a:r>
              <a:rPr lang="en-US" sz="2700" b="0" i="0" u="none" strike="noStrike" cap="none">
                <a:solidFill>
                  <a:schemeClr val="dk1"/>
                </a:solidFill>
                <a:latin typeface="Georgia"/>
                <a:ea typeface="Georgia"/>
                <a:cs typeface="Georgia"/>
                <a:sym typeface="Georgia"/>
              </a:rPr>
              <a:t>When a gas expands (+</a:t>
            </a:r>
            <a:r>
              <a:rPr lang="en-US" sz="2700" b="0" i="0" u="none" strike="noStrike" cap="none">
                <a:solidFill>
                  <a:schemeClr val="dk1"/>
                </a:solidFill>
                <a:latin typeface="Noto Sans Symbols"/>
                <a:ea typeface="Noto Sans Symbols"/>
                <a:cs typeface="Noto Sans Symbols"/>
                <a:sym typeface="Noto Sans Symbols"/>
              </a:rPr>
              <a:t>Δ</a:t>
            </a:r>
            <a:r>
              <a:rPr lang="en-US" sz="2800" b="0" i="1" u="none" strike="noStrike" cap="none">
                <a:solidFill>
                  <a:schemeClr val="dk1"/>
                </a:solidFill>
                <a:latin typeface="Georgia"/>
                <a:ea typeface="Georgia"/>
                <a:cs typeface="Georgia"/>
                <a:sym typeface="Georgia"/>
              </a:rPr>
              <a:t>V</a:t>
            </a:r>
            <a:r>
              <a:rPr lang="en-US" sz="2700" b="0" i="0" u="none" strike="noStrike" cap="none">
                <a:solidFill>
                  <a:schemeClr val="dk1"/>
                </a:solidFill>
                <a:latin typeface="Georgia"/>
                <a:ea typeface="Georgia"/>
                <a:cs typeface="Georgia"/>
                <a:sym typeface="Georgia"/>
              </a:rPr>
              <a:t>), work is negative. </a:t>
            </a:r>
            <a:endParaRPr/>
          </a:p>
          <a:p>
            <a:pPr marL="273050" marR="0" lvl="0" indent="-273050" algn="l" rtl="0">
              <a:spcBef>
                <a:spcPts val="54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When a gas compresses (-</a:t>
            </a:r>
            <a:r>
              <a:rPr lang="en-US" sz="2700" b="0" i="0" u="none" strike="noStrike" cap="none">
                <a:solidFill>
                  <a:schemeClr val="dk1"/>
                </a:solidFill>
                <a:latin typeface="Noto Sans Symbols"/>
                <a:ea typeface="Noto Sans Symbols"/>
                <a:cs typeface="Noto Sans Symbols"/>
                <a:sym typeface="Noto Sans Symbols"/>
              </a:rPr>
              <a:t>Δ</a:t>
            </a:r>
            <a:r>
              <a:rPr lang="en-US" sz="2700" b="0" i="1" u="none" strike="noStrike" cap="none">
                <a:solidFill>
                  <a:schemeClr val="dk1"/>
                </a:solidFill>
                <a:latin typeface="Georgia"/>
                <a:ea typeface="Georgia"/>
                <a:cs typeface="Georgia"/>
                <a:sym typeface="Georgia"/>
              </a:rPr>
              <a:t>V</a:t>
            </a:r>
            <a:r>
              <a:rPr lang="en-US" sz="2700" b="0" i="0" u="none" strike="noStrike" cap="none">
                <a:solidFill>
                  <a:schemeClr val="dk1"/>
                </a:solidFill>
                <a:latin typeface="Georgia"/>
                <a:ea typeface="Georgia"/>
                <a:cs typeface="Georgia"/>
                <a:sym typeface="Georgia"/>
              </a:rPr>
              <a:t>), work is positive. </a:t>
            </a:r>
            <a:endParaRPr/>
          </a:p>
          <a:p>
            <a:pPr marL="273050" marR="0" lvl="0" indent="-12731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a:p>
            <a:pPr marL="273050" marR="0" lvl="0" indent="-273050" algn="l" rtl="0">
              <a:spcBef>
                <a:spcPts val="54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Units of gas expansion/compression work are conveniently L · atm.  </a:t>
            </a:r>
            <a:r>
              <a:rPr lang="en-US" sz="2700" b="1" i="0" u="none" strike="noStrike" cap="none">
                <a:solidFill>
                  <a:schemeClr val="dk1"/>
                </a:solidFill>
                <a:latin typeface="Georgia"/>
                <a:ea typeface="Georgia"/>
                <a:cs typeface="Georgia"/>
                <a:sym typeface="Georgia"/>
              </a:rPr>
              <a:t>1 L · atm  =  101.3 J</a:t>
            </a:r>
            <a:r>
              <a:rPr lang="en-US" sz="2700" b="0" i="0" u="none" strike="noStrike" cap="none">
                <a:solidFill>
                  <a:schemeClr val="dk1"/>
                </a:solidFill>
                <a:latin typeface="Georgia"/>
                <a:ea typeface="Georgia"/>
                <a:cs typeface="Georgia"/>
                <a:sym typeface="Georgia"/>
              </a:rPr>
              <a: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31">
                                            <p:txEl>
                                              <p:pRg st="0" end="0"/>
                                            </p:txEl>
                                          </p:spTgt>
                                        </p:tgtEl>
                                        <p:attrNameLst>
                                          <p:attrName>style.visibility</p:attrName>
                                        </p:attrNameLst>
                                      </p:cBhvr>
                                      <p:to>
                                        <p:strVal val="visible"/>
                                      </p:to>
                                    </p:set>
                                    <p:animEffect transition="in" filter="fade">
                                      <p:cBhvr>
                                        <p:cTn id="7" dur="2000"/>
                                        <p:tgtEl>
                                          <p:spTgt spid="23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31">
                                            <p:txEl>
                                              <p:pRg st="1" end="1"/>
                                            </p:txEl>
                                          </p:spTgt>
                                        </p:tgtEl>
                                        <p:attrNameLst>
                                          <p:attrName>style.visibility</p:attrName>
                                        </p:attrNameLst>
                                      </p:cBhvr>
                                      <p:to>
                                        <p:strVal val="visible"/>
                                      </p:to>
                                    </p:set>
                                    <p:animEffect transition="in" filter="fade">
                                      <p:cBhvr>
                                        <p:cTn id="10" dur="2000"/>
                                        <p:tgtEl>
                                          <p:spTgt spid="23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1">
                                            <p:txEl>
                                              <p:pRg st="2" end="2"/>
                                            </p:txEl>
                                          </p:spTgt>
                                        </p:tgtEl>
                                        <p:attrNameLst>
                                          <p:attrName>style.visibility</p:attrName>
                                        </p:attrNameLst>
                                      </p:cBhvr>
                                      <p:to>
                                        <p:strVal val="visible"/>
                                      </p:to>
                                    </p:set>
                                    <p:animEffect transition="in" filter="fade">
                                      <p:cBhvr>
                                        <p:cTn id="13" dur="2000"/>
                                        <p:tgtEl>
                                          <p:spTgt spid="231">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31">
                                            <p:txEl>
                                              <p:pRg st="3" end="3"/>
                                            </p:txEl>
                                          </p:spTgt>
                                        </p:tgtEl>
                                        <p:attrNameLst>
                                          <p:attrName>style.visibility</p:attrName>
                                        </p:attrNameLst>
                                      </p:cBhvr>
                                      <p:to>
                                        <p:strVal val="visible"/>
                                      </p:to>
                                    </p:set>
                                    <p:animEffect transition="in" filter="fade">
                                      <p:cBhvr>
                                        <p:cTn id="16" dur="2000"/>
                                        <p:tgtEl>
                                          <p:spTgt spid="231">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31">
                                            <p:txEl>
                                              <p:pRg st="4" end="4"/>
                                            </p:txEl>
                                          </p:spTgt>
                                        </p:tgtEl>
                                        <p:attrNameLst>
                                          <p:attrName>style.visibility</p:attrName>
                                        </p:attrNameLst>
                                      </p:cBhvr>
                                      <p:to>
                                        <p:strVal val="visible"/>
                                      </p:to>
                                    </p:set>
                                    <p:animEffect transition="in" filter="fade">
                                      <p:cBhvr>
                                        <p:cTn id="19" dur="2000"/>
                                        <p:tgtEl>
                                          <p:spTgt spid="231">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31">
                                            <p:txEl>
                                              <p:pRg st="5" end="5"/>
                                            </p:txEl>
                                          </p:spTgt>
                                        </p:tgtEl>
                                        <p:attrNameLst>
                                          <p:attrName>style.visibility</p:attrName>
                                        </p:attrNameLst>
                                      </p:cBhvr>
                                      <p:to>
                                        <p:strVal val="visible"/>
                                      </p:to>
                                    </p:set>
                                    <p:animEffect transition="in" filter="fade">
                                      <p:cBhvr>
                                        <p:cTn id="22" dur="2000"/>
                                        <p:tgtEl>
                                          <p:spTgt spid="231">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31">
                                            <p:txEl>
                                              <p:pRg st="6" end="6"/>
                                            </p:txEl>
                                          </p:spTgt>
                                        </p:tgtEl>
                                        <p:attrNameLst>
                                          <p:attrName>style.visibility</p:attrName>
                                        </p:attrNameLst>
                                      </p:cBhvr>
                                      <p:to>
                                        <p:strVal val="visible"/>
                                      </p:to>
                                    </p:set>
                                    <p:animEffect transition="in" filter="fade">
                                      <p:cBhvr>
                                        <p:cTn id="25" dur="2000"/>
                                        <p:tgtEl>
                                          <p:spTgt spid="231">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29"/>
                                        </p:tgtEl>
                                        <p:attrNameLst>
                                          <p:attrName>style.visibility</p:attrName>
                                        </p:attrNameLst>
                                      </p:cBhvr>
                                      <p:to>
                                        <p:strVal val="visible"/>
                                      </p:to>
                                    </p:set>
                                    <p:animEffect transition="in" filter="fade">
                                      <p:cBhvr>
                                        <p:cTn id="28" dur="2000"/>
                                        <p:tgtEl>
                                          <p:spTgt spid="22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1"/>
                                          </p:stCondLst>
                                        </p:cTn>
                                        <p:tgtEl>
                                          <p:spTgt spid="2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36"/>
        <p:cNvGrpSpPr/>
        <p:nvPr/>
      </p:nvGrpSpPr>
      <p:grpSpPr>
        <a:xfrm>
          <a:off x="0" y="0"/>
          <a:ext cx="0" cy="0"/>
          <a:chOff x="0" y="0"/>
          <a:chExt cx="0" cy="0"/>
        </a:xfrm>
      </p:grpSpPr>
      <p:sp>
        <p:nvSpPr>
          <p:cNvPr id="237" name="Google Shape;237;p20"/>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6.1 Fluid Work (p. 233-4)</a:t>
            </a:r>
            <a:endParaRPr sz="3300" b="0" i="0" u="none" strike="noStrike" cap="none">
              <a:solidFill>
                <a:srgbClr val="7B9899"/>
              </a:solidFill>
              <a:latin typeface="Georgia"/>
              <a:ea typeface="Georgia"/>
              <a:cs typeface="Georgia"/>
              <a:sym typeface="Georgia"/>
            </a:endParaRPr>
          </a:p>
        </p:txBody>
      </p:sp>
      <p:sp>
        <p:nvSpPr>
          <p:cNvPr id="238" name="Google Shape;238;p20"/>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39" name="Google Shape;239;p20"/>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0" name="Google Shape;240;p20"/>
          <p:cNvSpPr txBox="1">
            <a:spLocks noGrp="1"/>
          </p:cNvSpPr>
          <p:nvPr>
            <p:ph type="body" idx="1"/>
          </p:nvPr>
        </p:nvSpPr>
        <p:spPr>
          <a:xfrm>
            <a:off x="301625" y="1524000"/>
            <a:ext cx="8504238" cy="1447800"/>
          </a:xfrm>
          <a:prstGeom prst="rect">
            <a:avLst/>
          </a:prstGeom>
          <a:noFill/>
          <a:ln>
            <a:noFill/>
          </a:ln>
        </p:spPr>
        <p:txBody>
          <a:bodyPr spcFirstLastPara="1" wrap="square" lIns="91425" tIns="45700" rIns="91425" bIns="45700" anchor="t" anchorCtr="0">
            <a:noAutofit/>
          </a:bodyPr>
          <a:lstStyle/>
          <a:p>
            <a:pPr marL="0" marR="0" lvl="0" indent="12700" algn="l" rtl="0">
              <a:spcBef>
                <a:spcPts val="0"/>
              </a:spcBef>
              <a:spcAft>
                <a:spcPts val="0"/>
              </a:spcAft>
              <a:buClr>
                <a:schemeClr val="accent1"/>
              </a:buClr>
              <a:buFont typeface="Noto Sans Symbols"/>
              <a:buNone/>
            </a:pPr>
            <a:r>
              <a:rPr lang="en-US" sz="2000" b="0" i="0" u="none" strike="noStrike" cap="none">
                <a:solidFill>
                  <a:schemeClr val="dk1"/>
                </a:solidFill>
                <a:latin typeface="Georgia"/>
                <a:ea typeface="Georgia"/>
                <a:cs typeface="Georgia"/>
                <a:sym typeface="Georgia"/>
              </a:rPr>
              <a:t>One mol H</a:t>
            </a:r>
            <a:r>
              <a:rPr lang="en-US" sz="2000" b="0" i="0" u="none" strike="noStrike" cap="none" baseline="-25000">
                <a:solidFill>
                  <a:schemeClr val="dk1"/>
                </a:solidFill>
                <a:latin typeface="Georgia"/>
                <a:ea typeface="Georgia"/>
                <a:cs typeface="Georgia"/>
                <a:sym typeface="Georgia"/>
              </a:rPr>
              <a:t>2</a:t>
            </a:r>
            <a:r>
              <a:rPr lang="en-US" sz="2000" b="0" i="0" u="none" strike="noStrike" cap="none">
                <a:solidFill>
                  <a:schemeClr val="dk1"/>
                </a:solidFill>
                <a:latin typeface="Georgia"/>
                <a:ea typeface="Georgia"/>
                <a:cs typeface="Georgia"/>
                <a:sym typeface="Georgia"/>
              </a:rPr>
              <a:t>O</a:t>
            </a:r>
            <a:r>
              <a:rPr lang="en-US" sz="2000" b="0" i="0" u="none" strike="noStrike" cap="none" baseline="-25000">
                <a:solidFill>
                  <a:schemeClr val="dk1"/>
                </a:solidFill>
                <a:latin typeface="Georgia"/>
                <a:ea typeface="Georgia"/>
                <a:cs typeface="Georgia"/>
                <a:sym typeface="Georgia"/>
              </a:rPr>
              <a:t>(g)</a:t>
            </a:r>
            <a:r>
              <a:rPr lang="en-US" sz="2000" b="0" i="0" u="none" strike="noStrike" cap="none">
                <a:solidFill>
                  <a:schemeClr val="dk1"/>
                </a:solidFill>
                <a:latin typeface="Georgia"/>
                <a:ea typeface="Georgia"/>
                <a:cs typeface="Georgia"/>
                <a:sym typeface="Georgia"/>
              </a:rPr>
              <a:t> at 1.00 atm and 100. °C has a volume of 30.6 L.  When condensed to 1 mol H</a:t>
            </a:r>
            <a:r>
              <a:rPr lang="en-US" sz="2000" b="0" i="0" u="none" strike="noStrike" cap="none" baseline="-25000">
                <a:solidFill>
                  <a:schemeClr val="dk1"/>
                </a:solidFill>
                <a:latin typeface="Georgia"/>
                <a:ea typeface="Georgia"/>
                <a:cs typeface="Georgia"/>
                <a:sym typeface="Georgia"/>
              </a:rPr>
              <a:t>2</a:t>
            </a:r>
            <a:r>
              <a:rPr lang="en-US" sz="2000" b="0" i="0" u="none" strike="noStrike" cap="none">
                <a:solidFill>
                  <a:schemeClr val="dk1"/>
                </a:solidFill>
                <a:latin typeface="Georgia"/>
                <a:ea typeface="Georgia"/>
                <a:cs typeface="Georgia"/>
                <a:sym typeface="Georgia"/>
              </a:rPr>
              <a:t>O</a:t>
            </a:r>
            <a:r>
              <a:rPr lang="en-US" sz="2000" b="0" i="0" u="none" strike="noStrike" cap="none" baseline="-25000">
                <a:solidFill>
                  <a:schemeClr val="dk1"/>
                </a:solidFill>
                <a:latin typeface="Georgia"/>
                <a:ea typeface="Georgia"/>
                <a:cs typeface="Georgia"/>
                <a:sym typeface="Georgia"/>
              </a:rPr>
              <a:t>(l)</a:t>
            </a:r>
            <a:r>
              <a:rPr lang="en-US" sz="2000" b="0" i="0" u="none" strike="noStrike" cap="none">
                <a:solidFill>
                  <a:schemeClr val="dk1"/>
                </a:solidFill>
                <a:latin typeface="Georgia"/>
                <a:ea typeface="Georgia"/>
                <a:cs typeface="Georgia"/>
                <a:sym typeface="Georgia"/>
              </a:rPr>
              <a:t>, 40.66 kJ of heat is released.  Calculate </a:t>
            </a:r>
            <a:r>
              <a:rPr lang="en-US" sz="2000" b="0" i="0" u="none" strike="noStrike" cap="none">
                <a:solidFill>
                  <a:schemeClr val="dk1"/>
                </a:solidFill>
                <a:latin typeface="Noto Sans Symbols"/>
                <a:ea typeface="Noto Sans Symbols"/>
                <a:cs typeface="Noto Sans Symbols"/>
                <a:sym typeface="Noto Sans Symbols"/>
              </a:rPr>
              <a:t>Δ</a:t>
            </a:r>
            <a:r>
              <a:rPr lang="en-US" sz="2000" b="0" i="1" u="none" strike="noStrike" cap="none">
                <a:solidFill>
                  <a:schemeClr val="dk1"/>
                </a:solidFill>
                <a:latin typeface="Georgia"/>
                <a:ea typeface="Georgia"/>
                <a:cs typeface="Georgia"/>
                <a:sym typeface="Georgia"/>
              </a:rPr>
              <a:t>E</a:t>
            </a:r>
            <a:r>
              <a:rPr lang="en-US" sz="2000" b="0" i="0" u="none" strike="noStrike" cap="none">
                <a:solidFill>
                  <a:schemeClr val="dk1"/>
                </a:solidFill>
                <a:latin typeface="Georgia"/>
                <a:ea typeface="Georgia"/>
                <a:cs typeface="Georgia"/>
                <a:sym typeface="Georgia"/>
              </a:rPr>
              <a:t> for the condensation of 1 mol of H</a:t>
            </a:r>
            <a:r>
              <a:rPr lang="en-US" sz="2000" b="0" i="0" u="none" strike="noStrike" cap="none" baseline="-25000">
                <a:solidFill>
                  <a:schemeClr val="dk1"/>
                </a:solidFill>
                <a:latin typeface="Georgia"/>
                <a:ea typeface="Georgia"/>
                <a:cs typeface="Georgia"/>
                <a:sym typeface="Georgia"/>
              </a:rPr>
              <a:t>2</a:t>
            </a:r>
            <a:r>
              <a:rPr lang="en-US" sz="2000" b="0" i="0" u="none" strike="noStrike" cap="none">
                <a:solidFill>
                  <a:schemeClr val="dk1"/>
                </a:solidFill>
                <a:latin typeface="Georgia"/>
                <a:ea typeface="Georgia"/>
                <a:cs typeface="Georgia"/>
                <a:sym typeface="Georgia"/>
              </a:rPr>
              <a:t>O</a:t>
            </a:r>
            <a:r>
              <a:rPr lang="en-US" sz="2000" b="0" i="0" u="none" strike="noStrike" cap="none" baseline="-25000">
                <a:solidFill>
                  <a:schemeClr val="dk1"/>
                </a:solidFill>
                <a:latin typeface="Georgia"/>
                <a:ea typeface="Georgia"/>
                <a:cs typeface="Georgia"/>
                <a:sym typeface="Georgia"/>
              </a:rPr>
              <a:t>(g)</a:t>
            </a:r>
            <a:r>
              <a:rPr lang="en-US" sz="2000" b="0" i="0" u="none" strike="noStrike" cap="none">
                <a:solidFill>
                  <a:schemeClr val="dk1"/>
                </a:solidFill>
                <a:latin typeface="Georgia"/>
                <a:ea typeface="Georgia"/>
                <a:cs typeface="Georgia"/>
                <a:sym typeface="Georgia"/>
              </a:rPr>
              <a:t> at 1.00 atm and 100. °C; the density of H</a:t>
            </a:r>
            <a:r>
              <a:rPr lang="en-US" sz="2000" b="0" i="0" u="none" strike="noStrike" cap="none" baseline="-25000">
                <a:solidFill>
                  <a:schemeClr val="dk1"/>
                </a:solidFill>
                <a:latin typeface="Georgia"/>
                <a:ea typeface="Georgia"/>
                <a:cs typeface="Georgia"/>
                <a:sym typeface="Georgia"/>
              </a:rPr>
              <a:t>2</a:t>
            </a:r>
            <a:r>
              <a:rPr lang="en-US" sz="2000" b="0" i="0" u="none" strike="noStrike" cap="none">
                <a:solidFill>
                  <a:schemeClr val="dk1"/>
                </a:solidFill>
                <a:latin typeface="Georgia"/>
                <a:ea typeface="Georgia"/>
                <a:cs typeface="Georgia"/>
                <a:sym typeface="Georgia"/>
              </a:rPr>
              <a:t>O</a:t>
            </a:r>
            <a:r>
              <a:rPr lang="en-US" sz="2000" b="0" i="0" u="none" strike="noStrike" cap="none" baseline="-25000">
                <a:solidFill>
                  <a:schemeClr val="dk1"/>
                </a:solidFill>
                <a:latin typeface="Georgia"/>
                <a:ea typeface="Georgia"/>
                <a:cs typeface="Georgia"/>
                <a:sym typeface="Georgia"/>
              </a:rPr>
              <a:t>(l)</a:t>
            </a:r>
            <a:r>
              <a:rPr lang="en-US" sz="2000" b="0" i="0" u="none" strike="noStrike" cap="none">
                <a:solidFill>
                  <a:schemeClr val="dk1"/>
                </a:solidFill>
                <a:latin typeface="Georgia"/>
                <a:ea typeface="Georgia"/>
                <a:cs typeface="Georgia"/>
                <a:sym typeface="Georgia"/>
              </a:rPr>
              <a:t> under these conditions is 0.996 g/mL.</a:t>
            </a:r>
            <a:endParaRPr/>
          </a:p>
        </p:txBody>
      </p:sp>
      <p:sp>
        <p:nvSpPr>
          <p:cNvPr id="241" name="Google Shape;241;p20"/>
          <p:cNvSpPr txBox="1"/>
          <p:nvPr/>
        </p:nvSpPr>
        <p:spPr>
          <a:xfrm>
            <a:off x="381000" y="3657600"/>
            <a:ext cx="1905000" cy="4619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solidFill>
                  <a:srgbClr val="0000FF"/>
                </a:solidFill>
                <a:latin typeface="Georgia"/>
                <a:ea typeface="Georgia"/>
                <a:cs typeface="Georgia"/>
                <a:sym typeface="Georgia"/>
              </a:rPr>
              <a:t>1 mol H</a:t>
            </a:r>
            <a:r>
              <a:rPr lang="en-US" sz="2400" baseline="-25000">
                <a:solidFill>
                  <a:srgbClr val="0000FF"/>
                </a:solidFill>
                <a:latin typeface="Georgia"/>
                <a:ea typeface="Georgia"/>
                <a:cs typeface="Georgia"/>
                <a:sym typeface="Georgia"/>
              </a:rPr>
              <a:t>2</a:t>
            </a:r>
            <a:r>
              <a:rPr lang="en-US" sz="2400">
                <a:solidFill>
                  <a:srgbClr val="0000FF"/>
                </a:solidFill>
                <a:latin typeface="Georgia"/>
                <a:ea typeface="Georgia"/>
                <a:cs typeface="Georgia"/>
                <a:sym typeface="Georgia"/>
              </a:rPr>
              <a:t>O</a:t>
            </a:r>
            <a:r>
              <a:rPr lang="en-US" sz="2400" baseline="-25000">
                <a:solidFill>
                  <a:srgbClr val="0000FF"/>
                </a:solidFill>
                <a:latin typeface="Georgia"/>
                <a:ea typeface="Georgia"/>
                <a:cs typeface="Georgia"/>
                <a:sym typeface="Georgia"/>
              </a:rPr>
              <a:t>(l)</a:t>
            </a:r>
            <a:endParaRPr sz="1800">
              <a:solidFill>
                <a:srgbClr val="0000FF"/>
              </a:solidFill>
              <a:latin typeface="Arial"/>
              <a:ea typeface="Arial"/>
              <a:cs typeface="Arial"/>
              <a:sym typeface="Arial"/>
            </a:endParaRPr>
          </a:p>
        </p:txBody>
      </p:sp>
      <p:sp>
        <p:nvSpPr>
          <p:cNvPr id="242" name="Google Shape;242;p20"/>
          <p:cNvSpPr txBox="1"/>
          <p:nvPr/>
        </p:nvSpPr>
        <p:spPr>
          <a:xfrm>
            <a:off x="4419600" y="3657600"/>
            <a:ext cx="2286000" cy="12001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rgbClr val="0000FF"/>
                </a:solidFill>
                <a:latin typeface="Georgia"/>
                <a:ea typeface="Georgia"/>
                <a:cs typeface="Georgia"/>
                <a:sym typeface="Georgia"/>
              </a:rPr>
              <a:t>1 mL H</a:t>
            </a:r>
            <a:r>
              <a:rPr lang="en-US" sz="2400" baseline="-25000">
                <a:solidFill>
                  <a:srgbClr val="0000FF"/>
                </a:solidFill>
                <a:latin typeface="Georgia"/>
                <a:ea typeface="Georgia"/>
                <a:cs typeface="Georgia"/>
                <a:sym typeface="Georgia"/>
              </a:rPr>
              <a:t>2</a:t>
            </a:r>
            <a:r>
              <a:rPr lang="en-US" sz="2400" u="sng">
                <a:solidFill>
                  <a:srgbClr val="0000FF"/>
                </a:solidFill>
                <a:latin typeface="Georgia"/>
                <a:ea typeface="Georgia"/>
                <a:cs typeface="Georgia"/>
                <a:sym typeface="Georgia"/>
              </a:rPr>
              <a:t>O</a:t>
            </a:r>
            <a:r>
              <a:rPr lang="en-US" sz="2400" baseline="-25000">
                <a:solidFill>
                  <a:srgbClr val="0000FF"/>
                </a:solidFill>
                <a:latin typeface="Georgia"/>
                <a:ea typeface="Georgia"/>
                <a:cs typeface="Georgia"/>
                <a:sym typeface="Georgia"/>
              </a:rPr>
              <a:t>(l)</a:t>
            </a:r>
            <a:endParaRPr sz="2400">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Georgia"/>
                <a:ea typeface="Georgia"/>
                <a:cs typeface="Georgia"/>
                <a:sym typeface="Georgia"/>
              </a:rPr>
              <a:t>0.996 g H</a:t>
            </a:r>
            <a:r>
              <a:rPr lang="en-US" sz="2400" baseline="-25000">
                <a:solidFill>
                  <a:srgbClr val="0000FF"/>
                </a:solidFill>
                <a:latin typeface="Georgia"/>
                <a:ea typeface="Georgia"/>
                <a:cs typeface="Georgia"/>
                <a:sym typeface="Georgia"/>
              </a:rPr>
              <a:t>2</a:t>
            </a:r>
            <a:r>
              <a:rPr lang="en-US" sz="2400">
                <a:solidFill>
                  <a:srgbClr val="0000FF"/>
                </a:solidFill>
                <a:latin typeface="Georgia"/>
                <a:ea typeface="Georgia"/>
                <a:cs typeface="Georgia"/>
                <a:sym typeface="Georgia"/>
              </a:rPr>
              <a:t>O</a:t>
            </a:r>
            <a:r>
              <a:rPr lang="en-US" sz="2400" baseline="-25000">
                <a:solidFill>
                  <a:srgbClr val="0000FF"/>
                </a:solidFill>
                <a:latin typeface="Georgia"/>
                <a:ea typeface="Georgia"/>
                <a:cs typeface="Georgia"/>
                <a:sym typeface="Georgia"/>
              </a:rPr>
              <a:t>(l)</a:t>
            </a:r>
            <a:endParaRPr sz="2400">
              <a:solidFill>
                <a:srgbClr val="0000FF"/>
              </a:solidFill>
              <a:latin typeface="Georgia"/>
              <a:ea typeface="Georgia"/>
              <a:cs typeface="Georgia"/>
              <a:sym typeface="Georgia"/>
            </a:endParaRPr>
          </a:p>
          <a:p>
            <a:pPr marL="0" marR="0" lvl="0" indent="0" algn="ctr" rtl="0">
              <a:spcBef>
                <a:spcPts val="0"/>
              </a:spcBef>
              <a:spcAft>
                <a:spcPts val="0"/>
              </a:spcAft>
              <a:buNone/>
            </a:pPr>
            <a:endParaRPr sz="2400">
              <a:solidFill>
                <a:srgbClr val="0000FF"/>
              </a:solidFill>
              <a:latin typeface="Georgia"/>
              <a:ea typeface="Georgia"/>
              <a:cs typeface="Georgia"/>
              <a:sym typeface="Georgia"/>
            </a:endParaRPr>
          </a:p>
        </p:txBody>
      </p:sp>
      <p:sp>
        <p:nvSpPr>
          <p:cNvPr id="243" name="Google Shape;243;p20"/>
          <p:cNvSpPr txBox="1"/>
          <p:nvPr/>
        </p:nvSpPr>
        <p:spPr>
          <a:xfrm>
            <a:off x="2286000" y="3676650"/>
            <a:ext cx="2133600" cy="8302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rgbClr val="0000FF"/>
                </a:solidFill>
                <a:latin typeface="Georgia"/>
                <a:ea typeface="Georgia"/>
                <a:cs typeface="Georgia"/>
                <a:sym typeface="Georgia"/>
              </a:rPr>
              <a:t>18.02 g H</a:t>
            </a:r>
            <a:r>
              <a:rPr lang="en-US" sz="2400" baseline="-25000">
                <a:solidFill>
                  <a:srgbClr val="0000FF"/>
                </a:solidFill>
                <a:latin typeface="Georgia"/>
                <a:ea typeface="Georgia"/>
                <a:cs typeface="Georgia"/>
                <a:sym typeface="Georgia"/>
              </a:rPr>
              <a:t>2</a:t>
            </a:r>
            <a:r>
              <a:rPr lang="en-US" sz="2400" u="sng">
                <a:solidFill>
                  <a:srgbClr val="0000FF"/>
                </a:solidFill>
                <a:latin typeface="Georgia"/>
                <a:ea typeface="Georgia"/>
                <a:cs typeface="Georgia"/>
                <a:sym typeface="Georgia"/>
              </a:rPr>
              <a:t>O</a:t>
            </a:r>
            <a:r>
              <a:rPr lang="en-US" sz="2400" baseline="-25000">
                <a:solidFill>
                  <a:srgbClr val="0000FF"/>
                </a:solidFill>
                <a:latin typeface="Georgia"/>
                <a:ea typeface="Georgia"/>
                <a:cs typeface="Georgia"/>
                <a:sym typeface="Georgia"/>
              </a:rPr>
              <a:t>(l)</a:t>
            </a:r>
            <a:endParaRPr sz="2400" u="sng">
              <a:solidFill>
                <a:srgbClr val="0000FF"/>
              </a:solidFill>
              <a:latin typeface="Georgia"/>
              <a:ea typeface="Georgia"/>
              <a:cs typeface="Georgia"/>
              <a:sym typeface="Georgia"/>
            </a:endParaRPr>
          </a:p>
          <a:p>
            <a:pPr marL="0" marR="0" lvl="0" indent="0" algn="ctr" rtl="0">
              <a:spcBef>
                <a:spcPts val="0"/>
              </a:spcBef>
              <a:spcAft>
                <a:spcPts val="0"/>
              </a:spcAft>
              <a:buNone/>
            </a:pPr>
            <a:r>
              <a:rPr lang="en-US" sz="2400">
                <a:solidFill>
                  <a:srgbClr val="0000FF"/>
                </a:solidFill>
                <a:latin typeface="Georgia"/>
                <a:ea typeface="Georgia"/>
                <a:cs typeface="Georgia"/>
                <a:sym typeface="Georgia"/>
              </a:rPr>
              <a:t>1 mol H</a:t>
            </a:r>
            <a:r>
              <a:rPr lang="en-US" sz="2400" baseline="-25000">
                <a:solidFill>
                  <a:srgbClr val="0000FF"/>
                </a:solidFill>
                <a:latin typeface="Georgia"/>
                <a:ea typeface="Georgia"/>
                <a:cs typeface="Georgia"/>
                <a:sym typeface="Georgia"/>
              </a:rPr>
              <a:t>2</a:t>
            </a:r>
            <a:r>
              <a:rPr lang="en-US" sz="2400">
                <a:solidFill>
                  <a:srgbClr val="0000FF"/>
                </a:solidFill>
                <a:latin typeface="Georgia"/>
                <a:ea typeface="Georgia"/>
                <a:cs typeface="Georgia"/>
                <a:sym typeface="Georgia"/>
              </a:rPr>
              <a:t>O</a:t>
            </a:r>
            <a:r>
              <a:rPr lang="en-US" sz="2400" baseline="-25000">
                <a:solidFill>
                  <a:srgbClr val="0000FF"/>
                </a:solidFill>
                <a:latin typeface="Georgia"/>
                <a:ea typeface="Georgia"/>
                <a:cs typeface="Georgia"/>
                <a:sym typeface="Georgia"/>
              </a:rPr>
              <a:t>(l)</a:t>
            </a:r>
            <a:endParaRPr sz="2400">
              <a:solidFill>
                <a:srgbClr val="0000FF"/>
              </a:solidFill>
              <a:latin typeface="Arial"/>
              <a:ea typeface="Arial"/>
              <a:cs typeface="Arial"/>
              <a:sym typeface="Arial"/>
            </a:endParaRPr>
          </a:p>
        </p:txBody>
      </p:sp>
      <p:sp>
        <p:nvSpPr>
          <p:cNvPr id="244" name="Google Shape;244;p20"/>
          <p:cNvSpPr txBox="1"/>
          <p:nvPr/>
        </p:nvSpPr>
        <p:spPr>
          <a:xfrm>
            <a:off x="6400800" y="3657600"/>
            <a:ext cx="2514600" cy="4619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0000FF"/>
                </a:solidFill>
                <a:latin typeface="Georgia"/>
                <a:ea typeface="Georgia"/>
                <a:cs typeface="Georgia"/>
                <a:sym typeface="Georgia"/>
              </a:rPr>
              <a:t>=  </a:t>
            </a:r>
            <a:r>
              <a:rPr lang="en-US" sz="2400">
                <a:solidFill>
                  <a:srgbClr val="008000"/>
                </a:solidFill>
                <a:latin typeface="Georgia"/>
                <a:ea typeface="Georgia"/>
                <a:cs typeface="Georgia"/>
                <a:sym typeface="Georgia"/>
              </a:rPr>
              <a:t>18.1 mL H</a:t>
            </a:r>
            <a:r>
              <a:rPr lang="en-US" sz="2400" baseline="-25000">
                <a:solidFill>
                  <a:srgbClr val="008000"/>
                </a:solidFill>
                <a:latin typeface="Georgia"/>
                <a:ea typeface="Georgia"/>
                <a:cs typeface="Georgia"/>
                <a:sym typeface="Georgia"/>
              </a:rPr>
              <a:t>2</a:t>
            </a:r>
            <a:r>
              <a:rPr lang="en-US" sz="2400">
                <a:solidFill>
                  <a:srgbClr val="008000"/>
                </a:solidFill>
                <a:latin typeface="Georgia"/>
                <a:ea typeface="Georgia"/>
                <a:cs typeface="Georgia"/>
                <a:sym typeface="Georgia"/>
              </a:rPr>
              <a:t>O</a:t>
            </a:r>
            <a:r>
              <a:rPr lang="en-US" sz="2400" baseline="-25000">
                <a:solidFill>
                  <a:srgbClr val="008000"/>
                </a:solidFill>
                <a:latin typeface="Georgia"/>
                <a:ea typeface="Georgia"/>
                <a:cs typeface="Georgia"/>
                <a:sym typeface="Georgia"/>
              </a:rPr>
              <a:t>(l)</a:t>
            </a:r>
            <a:endParaRPr sz="1800">
              <a:solidFill>
                <a:srgbClr val="008000"/>
              </a:solidFill>
              <a:latin typeface="Arial"/>
              <a:ea typeface="Arial"/>
              <a:cs typeface="Arial"/>
              <a:sym typeface="Arial"/>
            </a:endParaRPr>
          </a:p>
        </p:txBody>
      </p:sp>
      <p:sp>
        <p:nvSpPr>
          <p:cNvPr id="245" name="Google Shape;245;p20"/>
          <p:cNvSpPr/>
          <p:nvPr/>
        </p:nvSpPr>
        <p:spPr>
          <a:xfrm>
            <a:off x="430213" y="5786438"/>
            <a:ext cx="7442200" cy="4619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dk1"/>
                </a:solidFill>
                <a:latin typeface="Noto Sans Symbols"/>
                <a:ea typeface="Noto Sans Symbols"/>
                <a:cs typeface="Noto Sans Symbols"/>
                <a:sym typeface="Noto Sans Symbols"/>
              </a:rPr>
              <a:t>Δ</a:t>
            </a:r>
            <a:r>
              <a:rPr lang="en-US" sz="2400" i="1">
                <a:solidFill>
                  <a:schemeClr val="dk1"/>
                </a:solidFill>
                <a:latin typeface="Georgia"/>
                <a:ea typeface="Georgia"/>
                <a:cs typeface="Georgia"/>
                <a:sym typeface="Georgia"/>
              </a:rPr>
              <a:t>E  =  q  </a:t>
            </a:r>
            <a:r>
              <a:rPr lang="en-US" sz="2400" i="1">
                <a:solidFill>
                  <a:schemeClr val="dk1"/>
                </a:solidFill>
                <a:latin typeface="Arial"/>
                <a:ea typeface="Arial"/>
                <a:cs typeface="Arial"/>
                <a:sym typeface="Arial"/>
              </a:rPr>
              <a:t>-  </a:t>
            </a:r>
            <a:r>
              <a:rPr lang="en-US" sz="2400" i="1">
                <a:solidFill>
                  <a:schemeClr val="dk1"/>
                </a:solidFill>
                <a:latin typeface="Georgia"/>
                <a:ea typeface="Georgia"/>
                <a:cs typeface="Georgia"/>
                <a:sym typeface="Georgia"/>
              </a:rPr>
              <a:t>P</a:t>
            </a:r>
            <a:r>
              <a:rPr lang="en-US" sz="2400">
                <a:solidFill>
                  <a:schemeClr val="dk1"/>
                </a:solidFill>
                <a:latin typeface="Noto Sans Symbols"/>
                <a:ea typeface="Noto Sans Symbols"/>
                <a:cs typeface="Noto Sans Symbols"/>
                <a:sym typeface="Noto Sans Symbols"/>
              </a:rPr>
              <a:t>Δ</a:t>
            </a:r>
            <a:r>
              <a:rPr lang="en-US" sz="2400" i="1">
                <a:solidFill>
                  <a:schemeClr val="dk1"/>
                </a:solidFill>
                <a:latin typeface="Georgia"/>
                <a:ea typeface="Georgia"/>
                <a:cs typeface="Georgia"/>
                <a:sym typeface="Georgia"/>
              </a:rPr>
              <a:t>V  =  -</a:t>
            </a:r>
            <a:r>
              <a:rPr lang="en-US" sz="2400">
                <a:solidFill>
                  <a:schemeClr val="dk1"/>
                </a:solidFill>
                <a:latin typeface="Georgia"/>
                <a:ea typeface="Georgia"/>
                <a:cs typeface="Georgia"/>
                <a:sym typeface="Georgia"/>
              </a:rPr>
              <a:t>40.66 kJ  </a:t>
            </a:r>
            <a:r>
              <a:rPr lang="en-US" sz="2400">
                <a:solidFill>
                  <a:schemeClr val="lt1"/>
                </a:solidFill>
                <a:latin typeface="Georgia"/>
                <a:ea typeface="Georgia"/>
                <a:cs typeface="Georgia"/>
                <a:sym typeface="Georgia"/>
              </a:rPr>
              <a:t>+  3.10 kJ  </a:t>
            </a:r>
            <a:r>
              <a:rPr lang="en-US" sz="2400" b="1">
                <a:solidFill>
                  <a:schemeClr val="dk1"/>
                </a:solidFill>
                <a:latin typeface="Georgia"/>
                <a:ea typeface="Georgia"/>
                <a:cs typeface="Georgia"/>
                <a:sym typeface="Georgia"/>
              </a:rPr>
              <a:t>=  -37.56 kJ</a:t>
            </a:r>
            <a:endParaRPr sz="2400" b="1">
              <a:solidFill>
                <a:schemeClr val="dk1"/>
              </a:solidFill>
              <a:latin typeface="Arial"/>
              <a:ea typeface="Arial"/>
              <a:cs typeface="Arial"/>
              <a:sym typeface="Arial"/>
            </a:endParaRPr>
          </a:p>
        </p:txBody>
      </p:sp>
      <p:sp>
        <p:nvSpPr>
          <p:cNvPr id="246" name="Google Shape;246;p20"/>
          <p:cNvSpPr/>
          <p:nvPr/>
        </p:nvSpPr>
        <p:spPr>
          <a:xfrm>
            <a:off x="76200" y="4805363"/>
            <a:ext cx="5583238" cy="4619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i="1">
                <a:solidFill>
                  <a:srgbClr val="C00000"/>
                </a:solidFill>
                <a:latin typeface="Georgia"/>
                <a:ea typeface="Georgia"/>
                <a:cs typeface="Georgia"/>
                <a:sym typeface="Georgia"/>
              </a:rPr>
              <a:t>-P</a:t>
            </a:r>
            <a:r>
              <a:rPr lang="en-US" sz="2400">
                <a:solidFill>
                  <a:srgbClr val="C00000"/>
                </a:solidFill>
                <a:latin typeface="Noto Sans Symbols"/>
                <a:ea typeface="Noto Sans Symbols"/>
                <a:cs typeface="Noto Sans Symbols"/>
                <a:sym typeface="Noto Sans Symbols"/>
              </a:rPr>
              <a:t>Δ</a:t>
            </a:r>
            <a:r>
              <a:rPr lang="en-US" sz="2400" i="1">
                <a:solidFill>
                  <a:srgbClr val="C00000"/>
                </a:solidFill>
                <a:latin typeface="Georgia"/>
                <a:ea typeface="Georgia"/>
                <a:cs typeface="Georgia"/>
                <a:sym typeface="Georgia"/>
              </a:rPr>
              <a:t>V  = </a:t>
            </a:r>
            <a:r>
              <a:rPr lang="en-US" sz="2400">
                <a:solidFill>
                  <a:srgbClr val="C00000"/>
                </a:solidFill>
                <a:latin typeface="Georgia"/>
                <a:ea typeface="Georgia"/>
                <a:cs typeface="Georgia"/>
                <a:sym typeface="Georgia"/>
              </a:rPr>
              <a:t>-(1.00 atm)(</a:t>
            </a:r>
            <a:r>
              <a:rPr lang="en-US" sz="2400">
                <a:solidFill>
                  <a:srgbClr val="008000"/>
                </a:solidFill>
                <a:latin typeface="Georgia"/>
                <a:ea typeface="Georgia"/>
                <a:cs typeface="Georgia"/>
                <a:sym typeface="Georgia"/>
              </a:rPr>
              <a:t>0.0181 L</a:t>
            </a:r>
            <a:r>
              <a:rPr lang="en-US" sz="2400">
                <a:solidFill>
                  <a:srgbClr val="C00000"/>
                </a:solidFill>
                <a:latin typeface="Georgia"/>
                <a:ea typeface="Georgia"/>
                <a:cs typeface="Georgia"/>
                <a:sym typeface="Georgia"/>
              </a:rPr>
              <a:t> – 30.6 L)</a:t>
            </a:r>
            <a:endParaRPr sz="2400">
              <a:solidFill>
                <a:srgbClr val="C00000"/>
              </a:solidFill>
              <a:latin typeface="Arial"/>
              <a:ea typeface="Arial"/>
              <a:cs typeface="Arial"/>
              <a:sym typeface="Arial"/>
            </a:endParaRPr>
          </a:p>
        </p:txBody>
      </p:sp>
      <p:sp>
        <p:nvSpPr>
          <p:cNvPr id="247" name="Google Shape;247;p20"/>
          <p:cNvSpPr txBox="1"/>
          <p:nvPr/>
        </p:nvSpPr>
        <p:spPr>
          <a:xfrm>
            <a:off x="5029200" y="4808538"/>
            <a:ext cx="2133600" cy="83026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rgbClr val="C00000"/>
                </a:solidFill>
                <a:latin typeface="Georgia"/>
                <a:ea typeface="Georgia"/>
                <a:cs typeface="Georgia"/>
                <a:sym typeface="Georgia"/>
              </a:rPr>
              <a:t>101.3 J</a:t>
            </a:r>
            <a:endParaRPr/>
          </a:p>
          <a:p>
            <a:pPr marL="0" marR="0" lvl="0" indent="0" algn="ctr" rtl="0">
              <a:spcBef>
                <a:spcPts val="0"/>
              </a:spcBef>
              <a:spcAft>
                <a:spcPts val="0"/>
              </a:spcAft>
              <a:buNone/>
            </a:pPr>
            <a:r>
              <a:rPr lang="en-US" sz="2400">
                <a:solidFill>
                  <a:srgbClr val="C00000"/>
                </a:solidFill>
                <a:latin typeface="Georgia"/>
                <a:ea typeface="Georgia"/>
                <a:cs typeface="Georgia"/>
                <a:sym typeface="Georgia"/>
              </a:rPr>
              <a:t>L · atm</a:t>
            </a:r>
            <a:endParaRPr sz="2400">
              <a:solidFill>
                <a:srgbClr val="C00000"/>
              </a:solidFill>
              <a:latin typeface="Arial"/>
              <a:ea typeface="Arial"/>
              <a:cs typeface="Arial"/>
              <a:sym typeface="Arial"/>
            </a:endParaRPr>
          </a:p>
        </p:txBody>
      </p:sp>
      <p:sp>
        <p:nvSpPr>
          <p:cNvPr id="248" name="Google Shape;248;p20"/>
          <p:cNvSpPr txBox="1"/>
          <p:nvPr/>
        </p:nvSpPr>
        <p:spPr>
          <a:xfrm>
            <a:off x="6019800" y="4805363"/>
            <a:ext cx="2133600" cy="83026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u="sng">
                <a:solidFill>
                  <a:srgbClr val="C00000"/>
                </a:solidFill>
                <a:latin typeface="Georgia"/>
                <a:ea typeface="Georgia"/>
                <a:cs typeface="Georgia"/>
                <a:sym typeface="Georgia"/>
              </a:rPr>
              <a:t>1 kJ</a:t>
            </a:r>
            <a:endParaRPr/>
          </a:p>
          <a:p>
            <a:pPr marL="0" marR="0" lvl="0" indent="0" algn="ctr" rtl="0">
              <a:spcBef>
                <a:spcPts val="0"/>
              </a:spcBef>
              <a:spcAft>
                <a:spcPts val="0"/>
              </a:spcAft>
              <a:buNone/>
            </a:pPr>
            <a:r>
              <a:rPr lang="en-US" sz="2400">
                <a:solidFill>
                  <a:srgbClr val="C00000"/>
                </a:solidFill>
                <a:latin typeface="Georgia"/>
                <a:ea typeface="Georgia"/>
                <a:cs typeface="Georgia"/>
                <a:sym typeface="Georgia"/>
              </a:rPr>
              <a:t>10</a:t>
            </a:r>
            <a:r>
              <a:rPr lang="en-US" sz="2400" baseline="30000">
                <a:solidFill>
                  <a:srgbClr val="C00000"/>
                </a:solidFill>
                <a:latin typeface="Georgia"/>
                <a:ea typeface="Georgia"/>
                <a:cs typeface="Georgia"/>
                <a:sym typeface="Georgia"/>
              </a:rPr>
              <a:t>3</a:t>
            </a:r>
            <a:r>
              <a:rPr lang="en-US" sz="2400">
                <a:solidFill>
                  <a:srgbClr val="C00000"/>
                </a:solidFill>
                <a:latin typeface="Georgia"/>
                <a:ea typeface="Georgia"/>
                <a:cs typeface="Georgia"/>
                <a:sym typeface="Georgia"/>
              </a:rPr>
              <a:t> J</a:t>
            </a:r>
            <a:endParaRPr sz="2400">
              <a:solidFill>
                <a:srgbClr val="C00000"/>
              </a:solidFill>
              <a:latin typeface="Arial"/>
              <a:ea typeface="Arial"/>
              <a:cs typeface="Arial"/>
              <a:sym typeface="Arial"/>
            </a:endParaRPr>
          </a:p>
        </p:txBody>
      </p:sp>
      <p:sp>
        <p:nvSpPr>
          <p:cNvPr id="249" name="Google Shape;249;p20"/>
          <p:cNvSpPr txBox="1"/>
          <p:nvPr/>
        </p:nvSpPr>
        <p:spPr>
          <a:xfrm>
            <a:off x="7467600" y="4800600"/>
            <a:ext cx="1524000" cy="4619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C00000"/>
                </a:solidFill>
                <a:latin typeface="Georgia"/>
                <a:ea typeface="Georgia"/>
                <a:cs typeface="Georgia"/>
                <a:sym typeface="Georgia"/>
              </a:rPr>
              <a:t>=  </a:t>
            </a:r>
            <a:r>
              <a:rPr lang="en-US" sz="2400">
                <a:solidFill>
                  <a:schemeClr val="lt1"/>
                </a:solidFill>
                <a:latin typeface="Georgia"/>
                <a:ea typeface="Georgia"/>
                <a:cs typeface="Georgia"/>
                <a:sym typeface="Georgia"/>
              </a:rPr>
              <a:t>3.10 kJ</a:t>
            </a:r>
            <a:endParaRPr sz="1800">
              <a:solidFill>
                <a:schemeClr val="lt1"/>
              </a:solidFill>
              <a:latin typeface="Arial"/>
              <a:ea typeface="Arial"/>
              <a:cs typeface="Arial"/>
              <a:sym typeface="Arial"/>
            </a:endParaRPr>
          </a:p>
        </p:txBody>
      </p:sp>
      <p:sp>
        <p:nvSpPr>
          <p:cNvPr id="250" name="Google Shape;250;p20"/>
          <p:cNvSpPr/>
          <p:nvPr/>
        </p:nvSpPr>
        <p:spPr>
          <a:xfrm>
            <a:off x="533400" y="2895600"/>
            <a:ext cx="2882900" cy="646113"/>
          </a:xfrm>
          <a:prstGeom prst="rect">
            <a:avLst/>
          </a:prstGeom>
          <a:solidFill>
            <a:srgbClr val="FEF8C1"/>
          </a:solid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dk1"/>
                </a:solidFill>
                <a:latin typeface="Noto Sans Symbols"/>
                <a:ea typeface="Noto Sans Symbols"/>
                <a:cs typeface="Noto Sans Symbols"/>
                <a:sym typeface="Noto Sans Symbols"/>
              </a:rPr>
              <a:t>Δ</a:t>
            </a:r>
            <a:r>
              <a:rPr lang="en-US" sz="3600" i="1">
                <a:solidFill>
                  <a:schemeClr val="dk1"/>
                </a:solidFill>
                <a:latin typeface="Georgia"/>
                <a:ea typeface="Georgia"/>
                <a:cs typeface="Georgia"/>
                <a:sym typeface="Georgia"/>
              </a:rPr>
              <a:t>E  =  q  +  w</a:t>
            </a:r>
            <a:endParaRPr sz="3600">
              <a:solidFill>
                <a:schemeClr val="dk1"/>
              </a:solidFill>
              <a:latin typeface="Georgia"/>
              <a:ea typeface="Georgia"/>
              <a:cs typeface="Georgia"/>
              <a:sym typeface="Georgia"/>
            </a:endParaRPr>
          </a:p>
        </p:txBody>
      </p:sp>
      <p:sp>
        <p:nvSpPr>
          <p:cNvPr id="251" name="Google Shape;251;p20"/>
          <p:cNvSpPr/>
          <p:nvPr/>
        </p:nvSpPr>
        <p:spPr>
          <a:xfrm>
            <a:off x="6010275" y="2895600"/>
            <a:ext cx="2524125" cy="646113"/>
          </a:xfrm>
          <a:prstGeom prst="rect">
            <a:avLst/>
          </a:prstGeom>
          <a:solidFill>
            <a:srgbClr val="93A3F5"/>
          </a:solid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i="1">
                <a:solidFill>
                  <a:schemeClr val="dk1"/>
                </a:solidFill>
                <a:latin typeface="Georgia"/>
                <a:ea typeface="Georgia"/>
                <a:cs typeface="Georgia"/>
                <a:sym typeface="Georgia"/>
              </a:rPr>
              <a:t>w  =  -P</a:t>
            </a:r>
            <a:r>
              <a:rPr lang="en-US" sz="3600">
                <a:solidFill>
                  <a:schemeClr val="dk1"/>
                </a:solidFill>
                <a:latin typeface="Noto Sans Symbols"/>
                <a:ea typeface="Noto Sans Symbols"/>
                <a:cs typeface="Noto Sans Symbols"/>
                <a:sym typeface="Noto Sans Symbols"/>
              </a:rPr>
              <a:t>Δ</a:t>
            </a:r>
            <a:r>
              <a:rPr lang="en-US" sz="3600" i="1">
                <a:solidFill>
                  <a:schemeClr val="dk1"/>
                </a:solidFill>
                <a:latin typeface="Georgia"/>
                <a:ea typeface="Georgia"/>
                <a:cs typeface="Georgia"/>
                <a:sym typeface="Georgia"/>
              </a:rPr>
              <a:t>V </a:t>
            </a:r>
            <a:endParaRPr sz="3600">
              <a:solidFill>
                <a:schemeClr val="dk1"/>
              </a:solidFill>
              <a:latin typeface="Georgia"/>
              <a:ea typeface="Georgia"/>
              <a:cs typeface="Georgia"/>
              <a:sym typeface="Georgia"/>
            </a:endParaRPr>
          </a:p>
        </p:txBody>
      </p:sp>
      <p:sp>
        <p:nvSpPr>
          <p:cNvPr id="252" name="Google Shape;252;p20"/>
          <p:cNvSpPr/>
          <p:nvPr/>
        </p:nvSpPr>
        <p:spPr>
          <a:xfrm>
            <a:off x="2895600" y="2895600"/>
            <a:ext cx="3286125" cy="646113"/>
          </a:xfrm>
          <a:prstGeom prst="rect">
            <a:avLst/>
          </a:prstGeom>
          <a:solidFill>
            <a:srgbClr val="BBCFB9"/>
          </a:solid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dk1"/>
                </a:solidFill>
                <a:latin typeface="Noto Sans Symbols"/>
                <a:ea typeface="Noto Sans Symbols"/>
                <a:cs typeface="Noto Sans Symbols"/>
                <a:sym typeface="Noto Sans Symbols"/>
              </a:rPr>
              <a:t>Δ</a:t>
            </a:r>
            <a:r>
              <a:rPr lang="en-US" sz="3600" i="1">
                <a:solidFill>
                  <a:schemeClr val="dk1"/>
                </a:solidFill>
                <a:latin typeface="Georgia"/>
                <a:ea typeface="Georgia"/>
                <a:cs typeface="Georgia"/>
                <a:sym typeface="Georgia"/>
              </a:rPr>
              <a:t>E  =  q  -</a:t>
            </a:r>
            <a:r>
              <a:rPr lang="en-US" sz="3600" i="1">
                <a:solidFill>
                  <a:schemeClr val="dk1"/>
                </a:solidFill>
                <a:latin typeface="Arial"/>
                <a:ea typeface="Arial"/>
                <a:cs typeface="Arial"/>
                <a:sym typeface="Arial"/>
              </a:rPr>
              <a:t>  </a:t>
            </a:r>
            <a:r>
              <a:rPr lang="en-US" sz="3600" i="1">
                <a:solidFill>
                  <a:schemeClr val="dk1"/>
                </a:solidFill>
                <a:latin typeface="Georgia"/>
                <a:ea typeface="Georgia"/>
                <a:cs typeface="Georgia"/>
                <a:sym typeface="Georgia"/>
              </a:rPr>
              <a:t>P</a:t>
            </a:r>
            <a:r>
              <a:rPr lang="en-US" sz="3600">
                <a:solidFill>
                  <a:schemeClr val="dk1"/>
                </a:solidFill>
                <a:latin typeface="Noto Sans Symbols"/>
                <a:ea typeface="Noto Sans Symbols"/>
                <a:cs typeface="Noto Sans Symbols"/>
                <a:sym typeface="Noto Sans Symbols"/>
              </a:rPr>
              <a:t>Δ</a:t>
            </a:r>
            <a:r>
              <a:rPr lang="en-US" sz="3600" i="1">
                <a:solidFill>
                  <a:schemeClr val="dk1"/>
                </a:solidFill>
                <a:latin typeface="Georgia"/>
                <a:ea typeface="Georgia"/>
                <a:cs typeface="Georgia"/>
                <a:sym typeface="Georgia"/>
              </a:rPr>
              <a:t>V</a:t>
            </a:r>
            <a:endParaRPr sz="360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251"/>
                                        </p:tgtEl>
                                      </p:cBhvr>
                                    </p:animEffect>
                                    <p:set>
                                      <p:cBhvr>
                                        <p:cTn id="7" dur="1" fill="hold">
                                          <p:stCondLst>
                                            <p:cond delay="2000"/>
                                          </p:stCondLst>
                                        </p:cTn>
                                        <p:tgtEl>
                                          <p:spTgt spid="251"/>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2000"/>
                                        <p:tgtEl>
                                          <p:spTgt spid="250"/>
                                        </p:tgtEl>
                                      </p:cBhvr>
                                    </p:animEffect>
                                    <p:set>
                                      <p:cBhvr>
                                        <p:cTn id="10" dur="1" fill="hold">
                                          <p:stCondLst>
                                            <p:cond delay="2000"/>
                                          </p:stCondLst>
                                        </p:cTn>
                                        <p:tgtEl>
                                          <p:spTgt spid="250"/>
                                        </p:tgtEl>
                                        <p:attrNameLst>
                                          <p:attrName>style.visibility</p:attrName>
                                        </p:attrNameLst>
                                      </p:cBhvr>
                                      <p:to>
                                        <p:strVal val="hidden"/>
                                      </p:to>
                                    </p:set>
                                  </p:childTnLst>
                                </p:cTn>
                              </p:par>
                              <p:par>
                                <p:cTn id="11" presetID="10" presetClass="entr" presetSubtype="0" fill="hold" nodeType="withEffect">
                                  <p:stCondLst>
                                    <p:cond delay="0"/>
                                  </p:stCondLst>
                                  <p:childTnLst>
                                    <p:set>
                                      <p:cBhvr>
                                        <p:cTn id="12" dur="1" fill="hold">
                                          <p:stCondLst>
                                            <p:cond delay="0"/>
                                          </p:stCondLst>
                                        </p:cTn>
                                        <p:tgtEl>
                                          <p:spTgt spid="252"/>
                                        </p:tgtEl>
                                        <p:attrNameLst>
                                          <p:attrName>style.visibility</p:attrName>
                                        </p:attrNameLst>
                                      </p:cBhvr>
                                      <p:to>
                                        <p:strVal val="visible"/>
                                      </p:to>
                                    </p:set>
                                    <p:animEffect transition="in" filter="fade">
                                      <p:cBhvr>
                                        <p:cTn id="13" dur="2000"/>
                                        <p:tgtEl>
                                          <p:spTgt spid="25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41"/>
                                        </p:tgtEl>
                                        <p:attrNameLst>
                                          <p:attrName>style.visibility</p:attrName>
                                        </p:attrNameLst>
                                      </p:cBhvr>
                                      <p:to>
                                        <p:strVal val="visible"/>
                                      </p:to>
                                    </p:set>
                                    <p:animEffect transition="in" filter="fade">
                                      <p:cBhvr>
                                        <p:cTn id="18" dur="500"/>
                                        <p:tgtEl>
                                          <p:spTgt spid="24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43"/>
                                        </p:tgtEl>
                                        <p:attrNameLst>
                                          <p:attrName>style.visibility</p:attrName>
                                        </p:attrNameLst>
                                      </p:cBhvr>
                                      <p:to>
                                        <p:strVal val="visible"/>
                                      </p:to>
                                    </p:set>
                                    <p:animEffect transition="in" filter="fade">
                                      <p:cBhvr>
                                        <p:cTn id="23" dur="500"/>
                                        <p:tgtEl>
                                          <p:spTgt spid="24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42"/>
                                        </p:tgtEl>
                                        <p:attrNameLst>
                                          <p:attrName>style.visibility</p:attrName>
                                        </p:attrNameLst>
                                      </p:cBhvr>
                                      <p:to>
                                        <p:strVal val="visible"/>
                                      </p:to>
                                    </p:set>
                                    <p:animEffect transition="in" filter="fade">
                                      <p:cBhvr>
                                        <p:cTn id="28" dur="500"/>
                                        <p:tgtEl>
                                          <p:spTgt spid="24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44"/>
                                        </p:tgtEl>
                                        <p:attrNameLst>
                                          <p:attrName>style.visibility</p:attrName>
                                        </p:attrNameLst>
                                      </p:cBhvr>
                                      <p:to>
                                        <p:strVal val="visible"/>
                                      </p:to>
                                    </p:set>
                                    <p:animEffect transition="in" filter="fade">
                                      <p:cBhvr>
                                        <p:cTn id="33" dur="500"/>
                                        <p:tgtEl>
                                          <p:spTgt spid="24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46"/>
                                        </p:tgtEl>
                                        <p:attrNameLst>
                                          <p:attrName>style.visibility</p:attrName>
                                        </p:attrNameLst>
                                      </p:cBhvr>
                                      <p:to>
                                        <p:strVal val="visible"/>
                                      </p:to>
                                    </p:set>
                                    <p:animEffect transition="in" filter="fade">
                                      <p:cBhvr>
                                        <p:cTn id="38" dur="1000"/>
                                        <p:tgtEl>
                                          <p:spTgt spid="24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47"/>
                                        </p:tgtEl>
                                        <p:attrNameLst>
                                          <p:attrName>style.visibility</p:attrName>
                                        </p:attrNameLst>
                                      </p:cBhvr>
                                      <p:to>
                                        <p:strVal val="visible"/>
                                      </p:to>
                                    </p:set>
                                    <p:animEffect transition="in" filter="fade">
                                      <p:cBhvr>
                                        <p:cTn id="43" dur="500"/>
                                        <p:tgtEl>
                                          <p:spTgt spid="24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48"/>
                                        </p:tgtEl>
                                        <p:attrNameLst>
                                          <p:attrName>style.visibility</p:attrName>
                                        </p:attrNameLst>
                                      </p:cBhvr>
                                      <p:to>
                                        <p:strVal val="visible"/>
                                      </p:to>
                                    </p:set>
                                    <p:animEffect transition="in" filter="fade">
                                      <p:cBhvr>
                                        <p:cTn id="48" dur="500"/>
                                        <p:tgtEl>
                                          <p:spTgt spid="24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49"/>
                                        </p:tgtEl>
                                        <p:attrNameLst>
                                          <p:attrName>style.visibility</p:attrName>
                                        </p:attrNameLst>
                                      </p:cBhvr>
                                      <p:to>
                                        <p:strVal val="visible"/>
                                      </p:to>
                                    </p:set>
                                    <p:animEffect transition="in" filter="fade">
                                      <p:cBhvr>
                                        <p:cTn id="53" dur="500"/>
                                        <p:tgtEl>
                                          <p:spTgt spid="24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45"/>
                                        </p:tgtEl>
                                        <p:attrNameLst>
                                          <p:attrName>style.visibility</p:attrName>
                                        </p:attrNameLst>
                                      </p:cBhvr>
                                      <p:to>
                                        <p:strVal val="visible"/>
                                      </p:to>
                                    </p:set>
                                    <p:animEffect transition="in" filter="fade">
                                      <p:cBhvr>
                                        <p:cTn id="58" dur="1000"/>
                                        <p:tgtEl>
                                          <p:spTgt spid="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57"/>
        <p:cNvGrpSpPr/>
        <p:nvPr/>
      </p:nvGrpSpPr>
      <p:grpSpPr>
        <a:xfrm>
          <a:off x="0" y="0"/>
          <a:ext cx="0" cy="0"/>
          <a:chOff x="0" y="0"/>
          <a:chExt cx="0" cy="0"/>
        </a:xfrm>
      </p:grpSpPr>
      <p:sp>
        <p:nvSpPr>
          <p:cNvPr id="258" name="Google Shape;258;p21"/>
          <p:cNvSpPr txBox="1">
            <a:spLocks noGrp="1"/>
          </p:cNvSpPr>
          <p:nvPr>
            <p:ph type="title"/>
          </p:nvPr>
        </p:nvSpPr>
        <p:spPr>
          <a:xfrm>
            <a:off x="301625" y="307975"/>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2800" b="0" i="0" u="none" strike="noStrike" cap="none">
                <a:solidFill>
                  <a:srgbClr val="7A9798"/>
                </a:solidFill>
                <a:latin typeface="Georgia"/>
                <a:ea typeface="Georgia"/>
                <a:cs typeface="Georgia"/>
                <a:sym typeface="Georgia"/>
              </a:rPr>
              <a:t>What work is done when a gas is compressed from 45 L to 20 L at a constant external pressure of 5 atm?</a:t>
            </a:r>
            <a:endParaRPr sz="2800" b="0" i="0" u="none" strike="noStrike" cap="none">
              <a:solidFill>
                <a:srgbClr val="7B9899"/>
              </a:solidFill>
              <a:latin typeface="Georgia"/>
              <a:ea typeface="Georgia"/>
              <a:cs typeface="Georgia"/>
              <a:sym typeface="Georgia"/>
            </a:endParaRPr>
          </a:p>
        </p:txBody>
      </p:sp>
      <p:sp>
        <p:nvSpPr>
          <p:cNvPr id="259" name="Google Shape;259;p21"/>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60" name="Google Shape;260;p21"/>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61" name="Google Shape;261;p21"/>
          <p:cNvSpPr/>
          <p:nvPr/>
        </p:nvSpPr>
        <p:spPr>
          <a:xfrm>
            <a:off x="457200" y="4230688"/>
            <a:ext cx="2524125" cy="6461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i="1">
                <a:solidFill>
                  <a:srgbClr val="0000FF"/>
                </a:solidFill>
                <a:latin typeface="Georgia"/>
                <a:ea typeface="Georgia"/>
                <a:cs typeface="Georgia"/>
                <a:sym typeface="Georgia"/>
              </a:rPr>
              <a:t>w  =  -P</a:t>
            </a:r>
            <a:r>
              <a:rPr lang="en-US" sz="3600">
                <a:solidFill>
                  <a:srgbClr val="0000FF"/>
                </a:solidFill>
                <a:latin typeface="Noto Sans Symbols"/>
                <a:ea typeface="Noto Sans Symbols"/>
                <a:cs typeface="Noto Sans Symbols"/>
                <a:sym typeface="Noto Sans Symbols"/>
              </a:rPr>
              <a:t>Δ</a:t>
            </a:r>
            <a:r>
              <a:rPr lang="en-US" sz="3600" i="1">
                <a:solidFill>
                  <a:srgbClr val="0000FF"/>
                </a:solidFill>
                <a:latin typeface="Georgia"/>
                <a:ea typeface="Georgia"/>
                <a:cs typeface="Georgia"/>
                <a:sym typeface="Georgia"/>
              </a:rPr>
              <a:t>V </a:t>
            </a:r>
            <a:endParaRPr sz="3600">
              <a:solidFill>
                <a:srgbClr val="0000FF"/>
              </a:solidFill>
              <a:latin typeface="Georgia"/>
              <a:ea typeface="Georgia"/>
              <a:cs typeface="Georgia"/>
              <a:sym typeface="Georgia"/>
            </a:endParaRPr>
          </a:p>
        </p:txBody>
      </p:sp>
      <p:sp>
        <p:nvSpPr>
          <p:cNvPr id="262" name="Google Shape;262;p21"/>
          <p:cNvSpPr/>
          <p:nvPr/>
        </p:nvSpPr>
        <p:spPr>
          <a:xfrm>
            <a:off x="457200" y="4992688"/>
            <a:ext cx="4541838" cy="6461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i="1">
                <a:solidFill>
                  <a:srgbClr val="0000FF"/>
                </a:solidFill>
                <a:latin typeface="Georgia"/>
                <a:ea typeface="Georgia"/>
                <a:cs typeface="Georgia"/>
                <a:sym typeface="Georgia"/>
              </a:rPr>
              <a:t>w  =  -</a:t>
            </a:r>
            <a:r>
              <a:rPr lang="en-US" sz="3600">
                <a:solidFill>
                  <a:srgbClr val="0000FF"/>
                </a:solidFill>
                <a:latin typeface="Georgia"/>
                <a:ea typeface="Georgia"/>
                <a:cs typeface="Georgia"/>
                <a:sym typeface="Georgia"/>
              </a:rPr>
              <a:t>(5 atm)(-25 L)</a:t>
            </a:r>
            <a:r>
              <a:rPr lang="en-US" sz="3600" i="1">
                <a:solidFill>
                  <a:srgbClr val="0000FF"/>
                </a:solidFill>
                <a:latin typeface="Georgia"/>
                <a:ea typeface="Georgia"/>
                <a:cs typeface="Georgia"/>
                <a:sym typeface="Georgia"/>
              </a:rPr>
              <a:t> </a:t>
            </a:r>
            <a:endParaRPr sz="3600">
              <a:solidFill>
                <a:srgbClr val="0000FF"/>
              </a:solidFill>
              <a:latin typeface="Georgia"/>
              <a:ea typeface="Georgia"/>
              <a:cs typeface="Georgia"/>
              <a:sym typeface="Georgia"/>
            </a:endParaRPr>
          </a:p>
        </p:txBody>
      </p:sp>
      <p:sp>
        <p:nvSpPr>
          <p:cNvPr id="263" name="Google Shape;263;p21"/>
          <p:cNvSpPr/>
          <p:nvPr/>
        </p:nvSpPr>
        <p:spPr>
          <a:xfrm>
            <a:off x="457200" y="5754688"/>
            <a:ext cx="3948113" cy="6461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i="1">
                <a:solidFill>
                  <a:srgbClr val="0000FF"/>
                </a:solidFill>
                <a:latin typeface="Georgia"/>
                <a:ea typeface="Georgia"/>
                <a:cs typeface="Georgia"/>
                <a:sym typeface="Georgia"/>
              </a:rPr>
              <a:t>w  =  + </a:t>
            </a:r>
            <a:r>
              <a:rPr lang="en-US" sz="3600">
                <a:solidFill>
                  <a:srgbClr val="0000FF"/>
                </a:solidFill>
                <a:latin typeface="Georgia"/>
                <a:ea typeface="Georgia"/>
                <a:cs typeface="Georgia"/>
                <a:sym typeface="Georgia"/>
              </a:rPr>
              <a:t>125 L · atm</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1"/>
                                        </p:tgtEl>
                                        <p:attrNameLst>
                                          <p:attrName>style.visibility</p:attrName>
                                        </p:attrNameLst>
                                      </p:cBhvr>
                                      <p:to>
                                        <p:strVal val="visible"/>
                                      </p:to>
                                    </p:set>
                                    <p:animEffect transition="in" filter="fade">
                                      <p:cBhvr>
                                        <p:cTn id="7" dur="1230"/>
                                        <p:tgtEl>
                                          <p:spTgt spid="2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2"/>
                                        </p:tgtEl>
                                        <p:attrNameLst>
                                          <p:attrName>style.visibility</p:attrName>
                                        </p:attrNameLst>
                                      </p:cBhvr>
                                      <p:to>
                                        <p:strVal val="visible"/>
                                      </p:to>
                                    </p:set>
                                    <p:animEffect transition="in" filter="fade">
                                      <p:cBhvr>
                                        <p:cTn id="12" dur="1230"/>
                                        <p:tgtEl>
                                          <p:spTgt spid="26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3"/>
                                        </p:tgtEl>
                                        <p:attrNameLst>
                                          <p:attrName>style.visibility</p:attrName>
                                        </p:attrNameLst>
                                      </p:cBhvr>
                                      <p:to>
                                        <p:strVal val="visible"/>
                                      </p:to>
                                    </p:set>
                                    <p:animEffect transition="in" filter="fade">
                                      <p:cBhvr>
                                        <p:cTn id="17" dur="1230"/>
                                        <p:tgtEl>
                                          <p:spTgt spid="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68"/>
        <p:cNvGrpSpPr/>
        <p:nvPr/>
      </p:nvGrpSpPr>
      <p:grpSpPr>
        <a:xfrm>
          <a:off x="0" y="0"/>
          <a:ext cx="0" cy="0"/>
          <a:chOff x="0" y="0"/>
          <a:chExt cx="0" cy="0"/>
        </a:xfrm>
      </p:grpSpPr>
      <p:sp>
        <p:nvSpPr>
          <p:cNvPr id="269" name="Google Shape;269;p22"/>
          <p:cNvSpPr txBox="1">
            <a:spLocks noGrp="1"/>
          </p:cNvSpPr>
          <p:nvPr>
            <p:ph type="title"/>
          </p:nvPr>
        </p:nvSpPr>
        <p:spPr>
          <a:xfrm>
            <a:off x="301625" y="228600"/>
            <a:ext cx="8534400" cy="758825"/>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300" b="0" i="0" u="none" strike="noStrike" cap="none">
                <a:solidFill>
                  <a:srgbClr val="7A9798"/>
                </a:solidFill>
                <a:latin typeface="Georgia"/>
                <a:ea typeface="Georgia"/>
                <a:cs typeface="Georgia"/>
                <a:sym typeface="Georgia"/>
              </a:rPr>
              <a:t>6.2 Enthalpy</a:t>
            </a:r>
            <a:endParaRPr sz="3300" b="0" i="1" u="none" strike="noStrike" cap="none">
              <a:solidFill>
                <a:srgbClr val="7B9899"/>
              </a:solidFill>
              <a:latin typeface="Georgia"/>
              <a:ea typeface="Georgia"/>
              <a:cs typeface="Georgia"/>
              <a:sym typeface="Georgia"/>
            </a:endParaRPr>
          </a:p>
        </p:txBody>
      </p:sp>
      <p:sp>
        <p:nvSpPr>
          <p:cNvPr id="270" name="Google Shape;270;p22"/>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1" name="Google Shape;271;p22"/>
          <p:cNvSpPr/>
          <p:nvPr/>
        </p:nvSpPr>
        <p:spPr>
          <a:xfrm>
            <a:off x="0" y="0"/>
            <a:ext cx="9144000" cy="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2" name="Google Shape;272;p22"/>
          <p:cNvSpPr txBox="1">
            <a:spLocks noGrp="1"/>
          </p:cNvSpPr>
          <p:nvPr>
            <p:ph type="body" idx="1"/>
          </p:nvPr>
        </p:nvSpPr>
        <p:spPr>
          <a:xfrm>
            <a:off x="301625" y="1600200"/>
            <a:ext cx="8504238" cy="9906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b="0" i="0" u="none" strike="noStrike" cap="none">
                <a:solidFill>
                  <a:schemeClr val="dk1"/>
                </a:solidFill>
                <a:latin typeface="Georgia"/>
                <a:ea typeface="Georgia"/>
                <a:cs typeface="Georgia"/>
                <a:sym typeface="Georgia"/>
              </a:rPr>
              <a:t>Enthalpy </a:t>
            </a:r>
            <a:r>
              <a:rPr lang="en-US" sz="2700" b="0" i="1" u="none" strike="noStrike" cap="none">
                <a:solidFill>
                  <a:schemeClr val="dk1"/>
                </a:solidFill>
                <a:latin typeface="Georgia"/>
                <a:ea typeface="Georgia"/>
                <a:cs typeface="Georgia"/>
                <a:sym typeface="Georgia"/>
              </a:rPr>
              <a:t>(H)</a:t>
            </a:r>
            <a:r>
              <a:rPr lang="en-US" sz="2700" b="0" i="0" u="none" strike="noStrike" cap="none">
                <a:solidFill>
                  <a:schemeClr val="dk1"/>
                </a:solidFill>
                <a:latin typeface="Georgia"/>
                <a:ea typeface="Georgia"/>
                <a:cs typeface="Georgia"/>
                <a:sym typeface="Georgia"/>
              </a:rPr>
              <a:t> is the heat evolved in a chemical reaction at constant pressure.  It is defined as:  </a:t>
            </a:r>
            <a:endParaRPr/>
          </a:p>
          <a:p>
            <a:pPr marL="273050" marR="0" lvl="0" indent="-273050" algn="l" rtl="0">
              <a:spcBef>
                <a:spcPts val="540"/>
              </a:spcBef>
              <a:spcAft>
                <a:spcPts val="0"/>
              </a:spcAft>
              <a:buClr>
                <a:schemeClr val="accent1"/>
              </a:buClr>
              <a:buFont typeface="Noto Sans Symbols"/>
              <a:buNone/>
            </a:pPr>
            <a:endParaRPr sz="2700" b="0" i="0" u="none" strike="noStrike" cap="none">
              <a:solidFill>
                <a:schemeClr val="dk1"/>
              </a:solidFill>
              <a:latin typeface="Georgia"/>
              <a:ea typeface="Georgia"/>
              <a:cs typeface="Georgia"/>
              <a:sym typeface="Georgia"/>
            </a:endParaRPr>
          </a:p>
        </p:txBody>
      </p:sp>
      <p:sp>
        <p:nvSpPr>
          <p:cNvPr id="273" name="Google Shape;273;p22"/>
          <p:cNvSpPr txBox="1"/>
          <p:nvPr/>
        </p:nvSpPr>
        <p:spPr>
          <a:xfrm>
            <a:off x="914400" y="2819400"/>
            <a:ext cx="3200400" cy="762000"/>
          </a:xfrm>
          <a:prstGeom prst="rect">
            <a:avLst/>
          </a:prstGeom>
          <a:solidFill>
            <a:srgbClr val="FEF8C1"/>
          </a:solidFill>
          <a:ln w="28575" cap="flat" cmpd="sng">
            <a:solidFill>
              <a:srgbClr val="0000FF"/>
            </a:solidFill>
            <a:prstDash val="solid"/>
            <a:miter lim="8000"/>
            <a:headEnd type="none" w="sm" len="sm"/>
            <a:tailEnd type="none" w="sm" len="sm"/>
          </a:ln>
        </p:spPr>
        <p:txBody>
          <a:bodyPr spcFirstLastPara="1" wrap="square" lIns="91425" tIns="45700" rIns="91425" bIns="45700" anchor="ctr" anchorCtr="1">
            <a:noAutofit/>
          </a:bodyPr>
          <a:lstStyle/>
          <a:p>
            <a:pPr marL="273050" marR="0" lvl="0" indent="-273050" algn="l" rtl="0">
              <a:spcBef>
                <a:spcPts val="0"/>
              </a:spcBef>
              <a:spcAft>
                <a:spcPts val="0"/>
              </a:spcAft>
              <a:buClr>
                <a:schemeClr val="accent1"/>
              </a:buClr>
              <a:buFont typeface="Noto Sans Symbols"/>
              <a:buNone/>
            </a:pPr>
            <a:r>
              <a:rPr lang="en-US" sz="3600" i="1">
                <a:solidFill>
                  <a:srgbClr val="0000FF"/>
                </a:solidFill>
                <a:latin typeface="Georgia"/>
                <a:ea typeface="Georgia"/>
                <a:cs typeface="Georgia"/>
                <a:sym typeface="Georgia"/>
              </a:rPr>
              <a:t>H  =  E  +  PV</a:t>
            </a:r>
            <a:endParaRPr/>
          </a:p>
        </p:txBody>
      </p:sp>
      <p:sp>
        <p:nvSpPr>
          <p:cNvPr id="274" name="Google Shape;274;p22"/>
          <p:cNvSpPr txBox="1"/>
          <p:nvPr/>
        </p:nvSpPr>
        <p:spPr>
          <a:xfrm>
            <a:off x="4648200" y="2514600"/>
            <a:ext cx="3733800" cy="14478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Font typeface="Noto Sans Symbols"/>
              <a:buNone/>
            </a:pPr>
            <a:r>
              <a:rPr lang="en-US" sz="2700" i="1">
                <a:solidFill>
                  <a:srgbClr val="0000FF"/>
                </a:solidFill>
                <a:latin typeface="Georgia"/>
                <a:ea typeface="Georgia"/>
                <a:cs typeface="Georgia"/>
                <a:sym typeface="Georgia"/>
              </a:rPr>
              <a:t>E  =  </a:t>
            </a:r>
            <a:r>
              <a:rPr lang="en-US" sz="2700">
                <a:solidFill>
                  <a:srgbClr val="0000FF"/>
                </a:solidFill>
                <a:latin typeface="Georgia"/>
                <a:ea typeface="Georgia"/>
                <a:cs typeface="Georgia"/>
                <a:sym typeface="Georgia"/>
              </a:rPr>
              <a:t>system energy</a:t>
            </a:r>
            <a:endParaRPr/>
          </a:p>
          <a:p>
            <a:pPr marL="273050" marR="0" lvl="0" indent="-273050" algn="l" rtl="0">
              <a:spcBef>
                <a:spcPts val="540"/>
              </a:spcBef>
              <a:spcAft>
                <a:spcPts val="0"/>
              </a:spcAft>
              <a:buClr>
                <a:schemeClr val="accent1"/>
              </a:buClr>
              <a:buFont typeface="Noto Sans Symbols"/>
              <a:buNone/>
            </a:pPr>
            <a:r>
              <a:rPr lang="en-US" sz="2700" i="1">
                <a:solidFill>
                  <a:srgbClr val="0000FF"/>
                </a:solidFill>
                <a:latin typeface="Georgia"/>
                <a:ea typeface="Georgia"/>
                <a:cs typeface="Georgia"/>
                <a:sym typeface="Georgia"/>
              </a:rPr>
              <a:t>P  =  </a:t>
            </a:r>
            <a:r>
              <a:rPr lang="en-US" sz="2700">
                <a:solidFill>
                  <a:srgbClr val="0000FF"/>
                </a:solidFill>
                <a:latin typeface="Georgia"/>
                <a:ea typeface="Georgia"/>
                <a:cs typeface="Georgia"/>
                <a:sym typeface="Georgia"/>
              </a:rPr>
              <a:t>system pressure</a:t>
            </a:r>
            <a:endParaRPr/>
          </a:p>
          <a:p>
            <a:pPr marL="273050" marR="0" lvl="0" indent="-273050" algn="l" rtl="0">
              <a:spcBef>
                <a:spcPts val="540"/>
              </a:spcBef>
              <a:spcAft>
                <a:spcPts val="0"/>
              </a:spcAft>
              <a:buClr>
                <a:schemeClr val="accent1"/>
              </a:buClr>
              <a:buFont typeface="Noto Sans Symbols"/>
              <a:buNone/>
            </a:pPr>
            <a:r>
              <a:rPr lang="en-US" sz="2700" i="1">
                <a:solidFill>
                  <a:srgbClr val="0000FF"/>
                </a:solidFill>
                <a:latin typeface="Georgia"/>
                <a:ea typeface="Georgia"/>
                <a:cs typeface="Georgia"/>
                <a:sym typeface="Georgia"/>
              </a:rPr>
              <a:t>V  =  </a:t>
            </a:r>
            <a:r>
              <a:rPr lang="en-US" sz="2700">
                <a:solidFill>
                  <a:srgbClr val="0000FF"/>
                </a:solidFill>
                <a:latin typeface="Georgia"/>
                <a:ea typeface="Georgia"/>
                <a:cs typeface="Georgia"/>
                <a:sym typeface="Georgia"/>
              </a:rPr>
              <a:t>system volume</a:t>
            </a:r>
            <a:endParaRPr/>
          </a:p>
          <a:p>
            <a:pPr marL="273050" marR="0" lvl="0" indent="-273050" algn="l" rtl="0">
              <a:spcBef>
                <a:spcPts val="540"/>
              </a:spcBef>
              <a:spcAft>
                <a:spcPts val="0"/>
              </a:spcAft>
              <a:buClr>
                <a:schemeClr val="accent1"/>
              </a:buClr>
              <a:buFont typeface="Noto Sans Symbols"/>
              <a:buNone/>
            </a:pPr>
            <a:endParaRPr sz="2700" i="1">
              <a:solidFill>
                <a:srgbClr val="0000FF"/>
              </a:solidFill>
              <a:latin typeface="Georgia"/>
              <a:ea typeface="Georgia"/>
              <a:cs typeface="Georgia"/>
              <a:sym typeface="Georgia"/>
            </a:endParaRPr>
          </a:p>
        </p:txBody>
      </p:sp>
      <p:sp>
        <p:nvSpPr>
          <p:cNvPr id="275" name="Google Shape;275;p22"/>
          <p:cNvSpPr txBox="1"/>
          <p:nvPr/>
        </p:nvSpPr>
        <p:spPr>
          <a:xfrm>
            <a:off x="304800" y="3962400"/>
            <a:ext cx="8504238" cy="990600"/>
          </a:xfrm>
          <a:prstGeom prst="rect">
            <a:avLst/>
          </a:prstGeom>
          <a:noFill/>
          <a:ln>
            <a:noFill/>
          </a:ln>
        </p:spPr>
        <p:txBody>
          <a:bodyPr spcFirstLastPara="1" wrap="square" lIns="91425" tIns="45700" rIns="91425" bIns="45700" anchor="t" anchorCtr="0">
            <a:noAutofit/>
          </a:bodyPr>
          <a:lstStyle/>
          <a:p>
            <a:pPr marL="273050" marR="0" lvl="0" indent="-273050" algn="l" rtl="0">
              <a:spcBef>
                <a:spcPts val="0"/>
              </a:spcBef>
              <a:spcAft>
                <a:spcPts val="0"/>
              </a:spcAft>
              <a:buClr>
                <a:schemeClr val="accent1"/>
              </a:buClr>
              <a:buSzPts val="2295"/>
              <a:buFont typeface="Noto Sans Symbols"/>
              <a:buChar char="●"/>
            </a:pPr>
            <a:r>
              <a:rPr lang="en-US" sz="2700">
                <a:solidFill>
                  <a:schemeClr val="dk1"/>
                </a:solidFill>
                <a:latin typeface="Georgia"/>
                <a:ea typeface="Georgia"/>
                <a:cs typeface="Georgia"/>
                <a:sym typeface="Georgia"/>
              </a:rPr>
              <a:t>Since </a:t>
            </a:r>
            <a:r>
              <a:rPr lang="en-US" sz="2700" i="1">
                <a:solidFill>
                  <a:schemeClr val="dk1"/>
                </a:solidFill>
                <a:latin typeface="Georgia"/>
                <a:ea typeface="Georgia"/>
                <a:cs typeface="Georgia"/>
                <a:sym typeface="Georgia"/>
              </a:rPr>
              <a:t>E</a:t>
            </a:r>
            <a:r>
              <a:rPr lang="en-US" sz="2700">
                <a:solidFill>
                  <a:schemeClr val="dk1"/>
                </a:solidFill>
                <a:latin typeface="Georgia"/>
                <a:ea typeface="Georgia"/>
                <a:cs typeface="Georgia"/>
                <a:sym typeface="Georgia"/>
              </a:rPr>
              <a:t>, </a:t>
            </a:r>
            <a:r>
              <a:rPr lang="en-US" sz="2700" i="1">
                <a:solidFill>
                  <a:schemeClr val="dk1"/>
                </a:solidFill>
                <a:latin typeface="Georgia"/>
                <a:ea typeface="Georgia"/>
                <a:cs typeface="Georgia"/>
                <a:sym typeface="Georgia"/>
              </a:rPr>
              <a:t>P</a:t>
            </a:r>
            <a:r>
              <a:rPr lang="en-US" sz="2700">
                <a:solidFill>
                  <a:schemeClr val="dk1"/>
                </a:solidFill>
                <a:latin typeface="Georgia"/>
                <a:ea typeface="Georgia"/>
                <a:cs typeface="Georgia"/>
                <a:sym typeface="Georgia"/>
              </a:rPr>
              <a:t> and </a:t>
            </a:r>
            <a:r>
              <a:rPr lang="en-US" sz="2700" i="1">
                <a:solidFill>
                  <a:schemeClr val="dk1"/>
                </a:solidFill>
                <a:latin typeface="Georgia"/>
                <a:ea typeface="Georgia"/>
                <a:cs typeface="Georgia"/>
                <a:sym typeface="Georgia"/>
              </a:rPr>
              <a:t>V</a:t>
            </a:r>
            <a:r>
              <a:rPr lang="en-US" sz="2700">
                <a:solidFill>
                  <a:schemeClr val="dk1"/>
                </a:solidFill>
                <a:latin typeface="Georgia"/>
                <a:ea typeface="Georgia"/>
                <a:cs typeface="Georgia"/>
                <a:sym typeface="Georgia"/>
              </a:rPr>
              <a:t> are all state functions, so is </a:t>
            </a:r>
            <a:r>
              <a:rPr lang="en-US" sz="2700" i="1">
                <a:solidFill>
                  <a:schemeClr val="dk1"/>
                </a:solidFill>
                <a:latin typeface="Georgia"/>
                <a:ea typeface="Georgia"/>
                <a:cs typeface="Georgia"/>
                <a:sym typeface="Georgia"/>
              </a:rPr>
              <a:t>H</a:t>
            </a:r>
            <a:r>
              <a:rPr lang="en-US" sz="2700">
                <a:solidFill>
                  <a:schemeClr val="dk1"/>
                </a:solidFill>
                <a:latin typeface="Georgia"/>
                <a:ea typeface="Georgia"/>
                <a:cs typeface="Georgia"/>
                <a:sym typeface="Georgia"/>
              </a:rPr>
              <a:t>.</a:t>
            </a:r>
            <a:endParaRPr/>
          </a:p>
          <a:p>
            <a:pPr marL="273050" marR="0" lvl="0" indent="-273050" algn="l" rtl="0">
              <a:spcBef>
                <a:spcPts val="540"/>
              </a:spcBef>
              <a:spcAft>
                <a:spcPts val="0"/>
              </a:spcAft>
              <a:buClr>
                <a:schemeClr val="accent1"/>
              </a:buClr>
              <a:buSzPts val="2295"/>
              <a:buFont typeface="Noto Sans Symbols"/>
              <a:buChar char="●"/>
            </a:pPr>
            <a:r>
              <a:rPr lang="en-US" sz="2700">
                <a:solidFill>
                  <a:schemeClr val="dk1"/>
                </a:solidFill>
                <a:latin typeface="Noto Sans Symbols"/>
                <a:ea typeface="Noto Sans Symbols"/>
                <a:cs typeface="Noto Sans Symbols"/>
                <a:sym typeface="Noto Sans Symbols"/>
              </a:rPr>
              <a:t>Δ</a:t>
            </a:r>
            <a:r>
              <a:rPr lang="en-US" sz="2700" i="1">
                <a:solidFill>
                  <a:schemeClr val="dk1"/>
                </a:solidFill>
                <a:latin typeface="Georgia"/>
                <a:ea typeface="Georgia"/>
                <a:cs typeface="Georgia"/>
                <a:sym typeface="Georgia"/>
              </a:rPr>
              <a:t>H </a:t>
            </a:r>
            <a:r>
              <a:rPr lang="en-US" sz="2700">
                <a:solidFill>
                  <a:schemeClr val="dk1"/>
                </a:solidFill>
                <a:latin typeface="Georgia"/>
                <a:ea typeface="Georgia"/>
                <a:cs typeface="Georgia"/>
                <a:sym typeface="Georgia"/>
              </a:rPr>
              <a:t>represents only heat exchanged; </a:t>
            </a:r>
            <a:r>
              <a:rPr lang="en-US" sz="2700">
                <a:solidFill>
                  <a:schemeClr val="dk1"/>
                </a:solidFill>
                <a:latin typeface="Noto Sans Symbols"/>
                <a:ea typeface="Noto Sans Symbols"/>
                <a:cs typeface="Noto Sans Symbols"/>
                <a:sym typeface="Noto Sans Symbols"/>
              </a:rPr>
              <a:t>Δ</a:t>
            </a:r>
            <a:r>
              <a:rPr lang="en-US" sz="2700" i="1">
                <a:solidFill>
                  <a:schemeClr val="dk1"/>
                </a:solidFill>
                <a:latin typeface="Georgia"/>
                <a:ea typeface="Georgia"/>
                <a:cs typeface="Georgia"/>
                <a:sym typeface="Georgia"/>
              </a:rPr>
              <a:t>E </a:t>
            </a:r>
            <a:r>
              <a:rPr lang="en-US" sz="2700">
                <a:solidFill>
                  <a:schemeClr val="dk1"/>
                </a:solidFill>
                <a:latin typeface="Georgia"/>
                <a:ea typeface="Georgia"/>
                <a:cs typeface="Georgia"/>
                <a:sym typeface="Georgia"/>
              </a:rPr>
              <a:t>represents heat and work exchanged.  For many reactions, the values of </a:t>
            </a:r>
            <a:r>
              <a:rPr lang="en-US" sz="2700">
                <a:solidFill>
                  <a:schemeClr val="dk1"/>
                </a:solidFill>
                <a:latin typeface="Noto Sans Symbols"/>
                <a:ea typeface="Noto Sans Symbols"/>
                <a:cs typeface="Noto Sans Symbols"/>
                <a:sym typeface="Noto Sans Symbols"/>
              </a:rPr>
              <a:t>Δ</a:t>
            </a:r>
            <a:r>
              <a:rPr lang="en-US" sz="2700" i="1">
                <a:solidFill>
                  <a:schemeClr val="dk1"/>
                </a:solidFill>
                <a:latin typeface="Georgia"/>
                <a:ea typeface="Georgia"/>
                <a:cs typeface="Georgia"/>
                <a:sym typeface="Georgia"/>
              </a:rPr>
              <a:t>H</a:t>
            </a:r>
            <a:r>
              <a:rPr lang="en-US" sz="2700" i="1">
                <a:solidFill>
                  <a:schemeClr val="dk1"/>
                </a:solidFill>
                <a:latin typeface="Arial"/>
                <a:ea typeface="Arial"/>
                <a:cs typeface="Arial"/>
                <a:sym typeface="Arial"/>
              </a:rPr>
              <a:t> </a:t>
            </a:r>
            <a:r>
              <a:rPr lang="en-US" sz="2700">
                <a:solidFill>
                  <a:schemeClr val="dk1"/>
                </a:solidFill>
                <a:latin typeface="Georgia"/>
                <a:ea typeface="Georgia"/>
                <a:cs typeface="Georgia"/>
                <a:sym typeface="Georgia"/>
              </a:rPr>
              <a:t>and</a:t>
            </a:r>
            <a:r>
              <a:rPr lang="en-US" sz="2700">
                <a:solidFill>
                  <a:schemeClr val="dk1"/>
                </a:solidFill>
                <a:latin typeface="Noto Sans Symbols"/>
                <a:ea typeface="Noto Sans Symbols"/>
                <a:cs typeface="Noto Sans Symbols"/>
                <a:sym typeface="Noto Sans Symbols"/>
              </a:rPr>
              <a:t> Δ</a:t>
            </a:r>
            <a:r>
              <a:rPr lang="en-US" sz="2700" i="1">
                <a:solidFill>
                  <a:schemeClr val="dk1"/>
                </a:solidFill>
                <a:latin typeface="Georgia"/>
                <a:ea typeface="Georgia"/>
                <a:cs typeface="Georgia"/>
                <a:sym typeface="Georgia"/>
              </a:rPr>
              <a:t>E </a:t>
            </a:r>
            <a:r>
              <a:rPr lang="en-US" sz="2700">
                <a:solidFill>
                  <a:schemeClr val="dk1"/>
                </a:solidFill>
                <a:latin typeface="Georgia"/>
                <a:ea typeface="Georgia"/>
                <a:cs typeface="Georgia"/>
                <a:sym typeface="Georgia"/>
              </a:rPr>
              <a:t>are similar in magnitude.</a:t>
            </a:r>
            <a:endParaRPr/>
          </a:p>
          <a:p>
            <a:pPr marL="273050" marR="0" lvl="0" indent="-127317" algn="l" rtl="0">
              <a:spcBef>
                <a:spcPts val="540"/>
              </a:spcBef>
              <a:spcAft>
                <a:spcPts val="0"/>
              </a:spcAft>
              <a:buClr>
                <a:schemeClr val="accent1"/>
              </a:buClr>
              <a:buSzPts val="2295"/>
              <a:buFont typeface="Noto Sans Symbols"/>
              <a:buNone/>
            </a:pPr>
            <a:endParaRPr sz="2700">
              <a:solidFill>
                <a:schemeClr val="dk1"/>
              </a:solidFill>
              <a:latin typeface="Georgia"/>
              <a:ea typeface="Georgia"/>
              <a:cs typeface="Georgia"/>
              <a:sym typeface="Georgia"/>
            </a:endParaRPr>
          </a:p>
          <a:p>
            <a:pPr marL="273050" marR="0" lvl="0" indent="-273050" algn="l" rtl="0">
              <a:spcBef>
                <a:spcPts val="540"/>
              </a:spcBef>
              <a:spcAft>
                <a:spcPts val="0"/>
              </a:spcAft>
              <a:buClr>
                <a:schemeClr val="accent1"/>
              </a:buClr>
              <a:buFont typeface="Noto Sans Symbols"/>
              <a:buNone/>
            </a:pPr>
            <a:endParaRPr sz="2700">
              <a:solidFill>
                <a:schemeClr val="dk1"/>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2693</Words>
  <Application>Microsoft Macintosh PowerPoint</Application>
  <PresentationFormat>On-screen Show (4:3)</PresentationFormat>
  <Paragraphs>259</Paragraphs>
  <Slides>25</Slides>
  <Notes>25</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Civic</vt:lpstr>
      <vt:lpstr>Zumdahl Chapter 6</vt:lpstr>
      <vt:lpstr>6.1 Energy</vt:lpstr>
      <vt:lpstr>6.1 System vs Surroundings</vt:lpstr>
      <vt:lpstr>6.1 Components of Energy</vt:lpstr>
      <vt:lpstr>6.1 Exothermic vs Endothermic Reactions</vt:lpstr>
      <vt:lpstr>6.1 Fluid Work (p. 233-4)</vt:lpstr>
      <vt:lpstr>6.1 Fluid Work (p. 233-4)</vt:lpstr>
      <vt:lpstr>What work is done when a gas is compressed from 45 L to 20 L at a constant external pressure of 5 atm?</vt:lpstr>
      <vt:lpstr>6.2 Enthalpy</vt:lpstr>
      <vt:lpstr>6.2 Calorimetry</vt:lpstr>
      <vt:lpstr>6.2 Constant Pressure Calorimetry</vt:lpstr>
      <vt:lpstr>6.2 Constant Pressure Calorimetry</vt:lpstr>
      <vt:lpstr>6.2 Constant Volume Calorimetry</vt:lpstr>
      <vt:lpstr>6.2 Constant Volume Calorimetry</vt:lpstr>
      <vt:lpstr>6.2 Enthalpy</vt:lpstr>
      <vt:lpstr>6.3 Calculating ΔHreaction</vt:lpstr>
      <vt:lpstr>6.3 Calculating ΔHreaction</vt:lpstr>
      <vt:lpstr>6.3 Hess’ Law</vt:lpstr>
      <vt:lpstr>6.3 Calculating ΔHreaction</vt:lpstr>
      <vt:lpstr>6.4 Standard States</vt:lpstr>
      <vt:lpstr>6.4 Standard Enthapy of Formation</vt:lpstr>
      <vt:lpstr>6.4 Standard Enthapy of Formation</vt:lpstr>
      <vt:lpstr>6.4 Standard Enthapy of Formation</vt:lpstr>
      <vt:lpstr>6.4 Standard Enthapy of Reaction, 1111111</vt:lpstr>
      <vt:lpstr>6.4 Standard Enthapy of Reaction, 1112111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Zumdahl Chapter 6</dc:title>
  <cp:lastModifiedBy>Kathie DeMonte</cp:lastModifiedBy>
  <cp:revision>1</cp:revision>
  <dcterms:created xsi:type="dcterms:W3CDTF">2018-12-10T20:33:16Z</dcterms:created>
  <dcterms:modified xsi:type="dcterms:W3CDTF">2018-12-10T20:33:42Z</dcterms:modified>
</cp:coreProperties>
</file>