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Default Extension="fntdata" ContentType="application/x-fontdata"/>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Raleway"/>
      <p:regular r:id="rId25"/>
      <p:bold r:id="rId26"/>
      <p:italic r:id="rId27"/>
      <p:boldItalic r:id="rId28"/>
    </p:embeddedFont>
    <p:embeddedFont>
      <p:font typeface="Lato"/>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p="http://schemas.openxmlformats.org/presentationml/2006/main" xmlns:mv="urn:schemas-microsoft-com:mac:vml" xmlns:mc="http://schemas.openxmlformats.org/markup-compatibility/2006" xmlns:r="http://schemas.openxmlformats.org/officeDocument/2006/relationships" xmlns:a="http://schemas.openxmlformats.org/drawingml/2006/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showComments="0">
  <p:normalViewPr horzBarState="maximized">
    <p:restoredLeft sz="15620"/>
    <p:restoredTop sz="94660"/>
  </p:normalViewPr>
  <p:slideViewPr>
    <p:cSldViewPr snapToGrid="0">
      <p:cViewPr>
        <p:scale>
          <a:sx n="125" d="100"/>
          <a:sy n="125" d="100"/>
        </p:scale>
        <p:origin x="-792" y="-15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font" Target="fonts/font1.fntdata"/><Relationship Id="rId26" Type="http://schemas.openxmlformats.org/officeDocument/2006/relationships/font" Target="fonts/font2.fntdata"/><Relationship Id="rId27" Type="http://schemas.openxmlformats.org/officeDocument/2006/relationships/font" Target="fonts/font3.fntdata"/><Relationship Id="rId28" Type="http://schemas.openxmlformats.org/officeDocument/2006/relationships/font" Target="fonts/font4.fntdata"/><Relationship Id="rId29" Type="http://schemas.openxmlformats.org/officeDocument/2006/relationships/font" Target="fonts/font5.fntdata"/><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font" Target="fonts/font6.fntdata"/><Relationship Id="rId31" Type="http://schemas.openxmlformats.org/officeDocument/2006/relationships/font" Target="fonts/font7.fntdata"/><Relationship Id="rId32" Type="http://schemas.openxmlformats.org/officeDocument/2006/relationships/font" Target="fonts/font8.fntdata"/><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7"/>
        <p:cNvGrpSpPr/>
        <p:nvPr/>
      </p:nvGrpSpPr>
      <p:grpSpPr>
        <a:xfrm>
          <a:off x="0" y="0"/>
          <a:ext cx="0" cy="0"/>
          <a:chOff x="0" y="0"/>
          <a:chExt cx="0" cy="0"/>
        </a:xfrm>
      </p:grpSpPr>
      <p:sp>
        <p:nvSpPr>
          <p:cNvPr id="88" name="Google Shape;88;g440bf2d6f4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40bf2d6f4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5"/>
        <p:cNvGrpSpPr/>
        <p:nvPr/>
      </p:nvGrpSpPr>
      <p:grpSpPr>
        <a:xfrm>
          <a:off x="0" y="0"/>
          <a:ext cx="0" cy="0"/>
          <a:chOff x="0" y="0"/>
          <a:chExt cx="0" cy="0"/>
        </a:xfrm>
      </p:grpSpPr>
      <p:sp>
        <p:nvSpPr>
          <p:cNvPr id="96" name="Google Shape;96;g440bf2d6f4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40bf2d6f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3"/>
        <p:cNvGrpSpPr/>
        <p:nvPr/>
      </p:nvGrpSpPr>
      <p:grpSpPr>
        <a:xfrm>
          <a:off x="0" y="0"/>
          <a:ext cx="0" cy="0"/>
          <a:chOff x="0" y="0"/>
          <a:chExt cx="0" cy="0"/>
        </a:xfrm>
      </p:grpSpPr>
      <p:sp>
        <p:nvSpPr>
          <p:cNvPr id="104" name="Google Shape;104;g440bf2d6f4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40bf2d6f4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Periodic Trends and Bonding</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Reactivity</a:t>
            </a:r>
            <a:endParaRPr lang="en-US" dirty="0"/>
          </a:p>
        </p:txBody>
      </p:sp>
      <p:sp>
        <p:nvSpPr>
          <p:cNvPr id="3" name="Text Placeholder 2"/>
          <p:cNvSpPr>
            <a:spLocks noGrp="1"/>
          </p:cNvSpPr>
          <p:nvPr>
            <p:ph type="body" idx="1"/>
          </p:nvPr>
        </p:nvSpPr>
        <p:spPr>
          <a:xfrm>
            <a:off x="729450" y="1895995"/>
            <a:ext cx="7688700" cy="2261100"/>
          </a:xfrm>
        </p:spPr>
        <p:txBody>
          <a:bodyPr/>
          <a:lstStyle/>
          <a:p>
            <a:r>
              <a:rPr lang="en-US" sz="1800" dirty="0" smtClean="0"/>
              <a:t>Metals</a:t>
            </a:r>
          </a:p>
          <a:p>
            <a:pPr lvl="1"/>
            <a:r>
              <a:rPr lang="en-US" sz="1400" dirty="0" smtClean="0"/>
              <a:t>Reactivity </a:t>
            </a:r>
            <a:r>
              <a:rPr lang="en-US" sz="1400" dirty="0" smtClean="0"/>
              <a:t>increases going down a group and decreasing going across the periodic </a:t>
            </a:r>
            <a:r>
              <a:rPr lang="en-US" sz="1400" dirty="0" smtClean="0"/>
              <a:t>table</a:t>
            </a:r>
          </a:p>
          <a:p>
            <a:pPr lvl="1"/>
            <a:r>
              <a:rPr lang="en-US" sz="1400" dirty="0" smtClean="0"/>
              <a:t>Most reactive metals are on the bottom-left of periodic table (alkali metals)</a:t>
            </a:r>
            <a:endParaRPr lang="en-US" sz="1800" dirty="0" smtClean="0"/>
          </a:p>
          <a:p>
            <a:r>
              <a:rPr lang="en-US" sz="1800" dirty="0" smtClean="0"/>
              <a:t>Non-metals</a:t>
            </a:r>
          </a:p>
          <a:p>
            <a:pPr lvl="1"/>
            <a:r>
              <a:rPr lang="en-US" sz="1400" dirty="0" smtClean="0"/>
              <a:t>Reactivity decreases going down a group and increases going across the periodic table (except noble gases)	</a:t>
            </a:r>
          </a:p>
          <a:p>
            <a:pPr lvl="1"/>
            <a:r>
              <a:rPr lang="en-US" sz="1400" dirty="0" smtClean="0"/>
              <a:t>Most reactive nonmetals are on the top-right of the periodic table (halogens)</a:t>
            </a:r>
          </a:p>
          <a:p>
            <a:pPr lvl="1"/>
            <a:endParaRPr lang="en-US" sz="16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Types of Bonding and EVERYTHING that goes with it</a:t>
            </a:r>
            <a:endParaRPr lang="en-US"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Bonds based on Electronegativity</a:t>
            </a:r>
            <a:endParaRPr lang="en-US" dirty="0"/>
          </a:p>
        </p:txBody>
      </p:sp>
      <p:sp>
        <p:nvSpPr>
          <p:cNvPr id="3" name="Text Placeholder 2"/>
          <p:cNvSpPr>
            <a:spLocks noGrp="1"/>
          </p:cNvSpPr>
          <p:nvPr>
            <p:ph type="body" idx="1"/>
          </p:nvPr>
        </p:nvSpPr>
        <p:spPr/>
        <p:txBody>
          <a:bodyPr/>
          <a:lstStyle/>
          <a:p>
            <a:r>
              <a:rPr lang="en-US" sz="1800" dirty="0" smtClean="0"/>
              <a:t>The greater the difference in electronegativity between two atoms that are bonding together, the more polar the bond, meaning that one atom pulls the electrons in the bond closer to it instead of the electrons being shared right between the two atoms. </a:t>
            </a:r>
          </a:p>
          <a:p>
            <a:pPr>
              <a:buNone/>
            </a:pPr>
            <a:r>
              <a:rPr lang="en-US" sz="1800" dirty="0" smtClean="0"/>
              <a:t>				Difference in electronegativities (</a:t>
            </a:r>
            <a:r>
              <a:rPr lang="en-US" sz="1800" dirty="0" err="1" smtClean="0">
                <a:latin typeface="Lucida Grande"/>
                <a:ea typeface="Lucida Grande"/>
                <a:cs typeface="Lucida Grande"/>
              </a:rPr>
              <a:t>Δ</a:t>
            </a:r>
            <a:r>
              <a:rPr lang="en-US" sz="1800" baseline="-25000" dirty="0" err="1" smtClean="0"/>
              <a:t>x</a:t>
            </a:r>
            <a:r>
              <a:rPr lang="en-US" sz="1800" dirty="0" smtClean="0"/>
              <a:t>)</a:t>
            </a:r>
          </a:p>
          <a:p>
            <a:r>
              <a:rPr lang="en-US" sz="1800" dirty="0" smtClean="0"/>
              <a:t>Ionic 		</a:t>
            </a:r>
            <a:r>
              <a:rPr lang="en-US" sz="1800" dirty="0" err="1" smtClean="0">
                <a:latin typeface="Lucida Grande"/>
                <a:ea typeface="Lucida Grande"/>
                <a:cs typeface="Lucida Grande"/>
              </a:rPr>
              <a:t>Δ</a:t>
            </a:r>
            <a:r>
              <a:rPr lang="en-US" sz="1800" baseline="-25000" dirty="0" err="1" smtClean="0"/>
              <a:t>x</a:t>
            </a:r>
            <a:r>
              <a:rPr lang="en-US" sz="1800" baseline="-25000" dirty="0" smtClean="0"/>
              <a:t> </a:t>
            </a:r>
            <a:r>
              <a:rPr lang="en-US" sz="1800" dirty="0" smtClean="0"/>
              <a:t>&gt; 1.7</a:t>
            </a:r>
          </a:p>
          <a:p>
            <a:r>
              <a:rPr lang="en-US" sz="1800" dirty="0" smtClean="0"/>
              <a:t>Polar Covalent	1.7 </a:t>
            </a:r>
            <a:r>
              <a:rPr lang="en-US" sz="1800" dirty="0" smtClean="0">
                <a:latin typeface="ＭＳ ゴシック"/>
                <a:ea typeface="ＭＳ ゴシック"/>
                <a:cs typeface="ＭＳ ゴシック"/>
              </a:rPr>
              <a:t>≥ </a:t>
            </a:r>
            <a:r>
              <a:rPr lang="en-US" sz="1800" dirty="0" err="1" smtClean="0">
                <a:latin typeface="Lucida Grande"/>
                <a:ea typeface="Lucida Grande"/>
                <a:cs typeface="Lucida Grande"/>
              </a:rPr>
              <a:t>Δ</a:t>
            </a:r>
            <a:r>
              <a:rPr lang="en-US" sz="1800" baseline="-25000" dirty="0" err="1" smtClean="0"/>
              <a:t>x</a:t>
            </a:r>
            <a:r>
              <a:rPr lang="en-US" sz="1800" baseline="-25000" dirty="0" smtClean="0"/>
              <a:t> </a:t>
            </a:r>
            <a:r>
              <a:rPr lang="en-US" sz="1800" dirty="0" smtClean="0">
                <a:latin typeface="ＭＳ ゴシック"/>
                <a:ea typeface="ＭＳ ゴシック"/>
                <a:cs typeface="ＭＳ ゴシック"/>
              </a:rPr>
              <a:t>≥ 0.5</a:t>
            </a:r>
            <a:endParaRPr lang="en-US" sz="1800" dirty="0" smtClean="0"/>
          </a:p>
          <a:p>
            <a:r>
              <a:rPr lang="en-US" sz="1800" dirty="0" smtClean="0"/>
              <a:t>Covalent		 </a:t>
            </a:r>
            <a:r>
              <a:rPr lang="en-US" sz="1800" dirty="0" err="1" smtClean="0">
                <a:latin typeface="Lucida Grande"/>
                <a:ea typeface="Lucida Grande"/>
                <a:cs typeface="Lucida Grande"/>
              </a:rPr>
              <a:t>Δ</a:t>
            </a:r>
            <a:r>
              <a:rPr lang="en-US" sz="1800" baseline="-25000" dirty="0" err="1" smtClean="0"/>
              <a:t>x</a:t>
            </a:r>
            <a:r>
              <a:rPr lang="en-US" sz="1800" baseline="-25000" dirty="0" smtClean="0"/>
              <a:t> </a:t>
            </a:r>
            <a:r>
              <a:rPr lang="en-US" sz="1800" dirty="0" smtClean="0"/>
              <a:t>&lt; 0.5</a:t>
            </a:r>
          </a:p>
          <a:p>
            <a:endParaRPr 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Bonds</a:t>
            </a:r>
            <a:endParaRPr lang="en-US" dirty="0"/>
          </a:p>
        </p:txBody>
      </p:sp>
      <p:sp>
        <p:nvSpPr>
          <p:cNvPr id="3" name="Text Placeholder 2"/>
          <p:cNvSpPr>
            <a:spLocks noGrp="1"/>
          </p:cNvSpPr>
          <p:nvPr>
            <p:ph type="body" idx="1"/>
          </p:nvPr>
        </p:nvSpPr>
        <p:spPr/>
        <p:txBody>
          <a:bodyPr/>
          <a:lstStyle/>
          <a:p>
            <a:r>
              <a:rPr lang="en-US" sz="1800" dirty="0" smtClean="0"/>
              <a:t>Ionic</a:t>
            </a:r>
          </a:p>
          <a:p>
            <a:r>
              <a:rPr lang="en-US" sz="1800" dirty="0" smtClean="0"/>
              <a:t>Covalent</a:t>
            </a:r>
          </a:p>
          <a:p>
            <a:r>
              <a:rPr lang="en-US" sz="1800" dirty="0" smtClean="0"/>
              <a:t>Metallic</a:t>
            </a:r>
          </a:p>
          <a:p>
            <a:endParaRPr lang="en-US" sz="1800" dirty="0" smtClean="0"/>
          </a:p>
          <a:p>
            <a:pPr>
              <a:buFontTx/>
              <a:buChar char="•"/>
            </a:pPr>
            <a:r>
              <a:rPr lang="en-US" sz="1800" dirty="0" smtClean="0"/>
              <a:t>Know general properties of the three types of compounds and be able to explain these properties based on structure</a:t>
            </a:r>
          </a:p>
          <a:p>
            <a:pPr lvl="1">
              <a:buFontTx/>
              <a:buChar char="•"/>
            </a:pPr>
            <a:r>
              <a:rPr lang="en-US" sz="1600" dirty="0" smtClean="0"/>
              <a:t>Example: boiling point, conductivity, malleability….. </a:t>
            </a: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Structures</a:t>
            </a:r>
            <a:endParaRPr lang="en-US" dirty="0"/>
          </a:p>
        </p:txBody>
      </p:sp>
      <p:sp>
        <p:nvSpPr>
          <p:cNvPr id="3" name="Text Placeholder 2"/>
          <p:cNvSpPr>
            <a:spLocks noGrp="1"/>
          </p:cNvSpPr>
          <p:nvPr>
            <p:ph type="body" idx="1"/>
          </p:nvPr>
        </p:nvSpPr>
        <p:spPr/>
        <p:txBody>
          <a:bodyPr/>
          <a:lstStyle/>
          <a:p>
            <a:r>
              <a:rPr lang="en-US" sz="1700" dirty="0" smtClean="0"/>
              <a:t>This is a way for us to represent how molecules form through the sharing of electrons in covalent bonds. </a:t>
            </a:r>
          </a:p>
          <a:p>
            <a:r>
              <a:rPr lang="en-US" sz="1700" dirty="0" smtClean="0"/>
              <a:t>Steps:</a:t>
            </a:r>
          </a:p>
          <a:p>
            <a:pPr lvl="1"/>
            <a:r>
              <a:rPr lang="en-US" sz="1500" dirty="0" smtClean="0"/>
              <a:t>Count number of valence electrons</a:t>
            </a:r>
          </a:p>
          <a:p>
            <a:pPr lvl="1"/>
            <a:r>
              <a:rPr lang="en-US" sz="1500" dirty="0" smtClean="0"/>
              <a:t>Attach each atom using a single bond </a:t>
            </a:r>
          </a:p>
          <a:p>
            <a:pPr lvl="1"/>
            <a:r>
              <a:rPr lang="en-US" sz="1500" dirty="0" smtClean="0"/>
              <a:t>Make sure that each atom has 8 electrons around it by adding lone pairs when necessary (H and He can only have 2, B can only have 6)</a:t>
            </a: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Structures Cont.</a:t>
            </a:r>
            <a:endParaRPr lang="en-US" dirty="0"/>
          </a:p>
        </p:txBody>
      </p:sp>
      <p:sp>
        <p:nvSpPr>
          <p:cNvPr id="3" name="Text Placeholder 2"/>
          <p:cNvSpPr>
            <a:spLocks noGrp="1"/>
          </p:cNvSpPr>
          <p:nvPr>
            <p:ph type="body" idx="1"/>
          </p:nvPr>
        </p:nvSpPr>
        <p:spPr/>
        <p:txBody>
          <a:bodyPr/>
          <a:lstStyle/>
          <a:p>
            <a:r>
              <a:rPr lang="en-US" sz="1500" dirty="0" smtClean="0"/>
              <a:t>Add up number of electrons in structure</a:t>
            </a:r>
          </a:p>
          <a:p>
            <a:pPr lvl="1"/>
            <a:r>
              <a:rPr lang="en-US" sz="1500" dirty="0" smtClean="0"/>
              <a:t>If more than valence electrons “take away a pair, take away a pair, make them share”</a:t>
            </a:r>
          </a:p>
          <a:p>
            <a:pPr lvl="1"/>
            <a:r>
              <a:rPr lang="en-US" sz="1500" dirty="0" smtClean="0"/>
              <a:t>If not enough, add lone pairs to CENTRAL atom only</a:t>
            </a:r>
            <a:endParaRPr lang="en-US" sz="1500"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Structures cont.</a:t>
            </a:r>
            <a:endParaRPr lang="en-US" dirty="0"/>
          </a:p>
        </p:txBody>
      </p:sp>
      <p:sp>
        <p:nvSpPr>
          <p:cNvPr id="3" name="Text Placeholder 2"/>
          <p:cNvSpPr>
            <a:spLocks noGrp="1"/>
          </p:cNvSpPr>
          <p:nvPr>
            <p:ph type="body" idx="1"/>
          </p:nvPr>
        </p:nvSpPr>
        <p:spPr>
          <a:xfrm>
            <a:off x="729450" y="2078875"/>
            <a:ext cx="7688700" cy="1080885"/>
          </a:xfrm>
        </p:spPr>
        <p:txBody>
          <a:bodyPr/>
          <a:lstStyle/>
          <a:p>
            <a:r>
              <a:rPr lang="en-US" sz="1500" dirty="0" smtClean="0"/>
              <a:t>Resonance Structures – occurs when there is more than one acceptable </a:t>
            </a:r>
            <a:r>
              <a:rPr lang="en-US" sz="1500" dirty="0" err="1" smtClean="0"/>
              <a:t>lewis</a:t>
            </a:r>
            <a:r>
              <a:rPr lang="en-US" sz="1500" dirty="0" smtClean="0"/>
              <a:t> structure for the same molecule.  The actual structure of the molecule is an average of all the resonance structures.</a:t>
            </a:r>
            <a:endParaRPr lang="en-US" sz="1500" dirty="0"/>
          </a:p>
        </p:txBody>
      </p:sp>
      <p:pic>
        <p:nvPicPr>
          <p:cNvPr id="4" name="Picture 3"/>
          <p:cNvPicPr>
            <a:picLocks noChangeAspect="1"/>
          </p:cNvPicPr>
          <p:nvPr/>
        </p:nvPicPr>
        <p:blipFill>
          <a:blip r:embed="rId2"/>
          <a:stretch>
            <a:fillRect/>
          </a:stretch>
        </p:blipFill>
        <p:spPr>
          <a:xfrm>
            <a:off x="4641005" y="2745741"/>
            <a:ext cx="2904064" cy="199897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Structures – Formal Charge</a:t>
            </a:r>
            <a:endParaRPr lang="en-US" dirty="0"/>
          </a:p>
        </p:txBody>
      </p:sp>
      <p:sp>
        <p:nvSpPr>
          <p:cNvPr id="3" name="Text Placeholder 2"/>
          <p:cNvSpPr>
            <a:spLocks noGrp="1"/>
          </p:cNvSpPr>
          <p:nvPr>
            <p:ph type="body" idx="1"/>
          </p:nvPr>
        </p:nvSpPr>
        <p:spPr/>
        <p:txBody>
          <a:bodyPr/>
          <a:lstStyle/>
          <a:p>
            <a:r>
              <a:rPr lang="en-US" sz="1500" dirty="0" smtClean="0"/>
              <a:t>Sometimes multiple </a:t>
            </a:r>
            <a:r>
              <a:rPr lang="en-US" sz="1500" dirty="0" err="1" smtClean="0"/>
              <a:t>lewis</a:t>
            </a:r>
            <a:r>
              <a:rPr lang="en-US" sz="1500" dirty="0" smtClean="0"/>
              <a:t> structures for the same molecule seem to work and we need to figure out which one is most likely the one the molecule is most like.  We do this through calculating formal charge.</a:t>
            </a:r>
          </a:p>
          <a:p>
            <a:r>
              <a:rPr lang="en-US" sz="1500" dirty="0" smtClean="0"/>
              <a:t>Formal charge: the difference between the number of valance electrons that element has verse the number of valence electrons that an atom has in the molecule</a:t>
            </a:r>
          </a:p>
          <a:p>
            <a:pPr>
              <a:buNone/>
            </a:pPr>
            <a:r>
              <a:rPr lang="en-US" sz="1500" dirty="0" smtClean="0"/>
              <a:t>		</a:t>
            </a:r>
            <a:r>
              <a:rPr lang="en-US" sz="1500" b="1" dirty="0" smtClean="0"/>
              <a:t>FC = (# of VE on free atom) – (# of VE assigned to atom in the molecule)</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Structure – Formal Charge</a:t>
            </a:r>
            <a:endParaRPr lang="en-US" dirty="0"/>
          </a:p>
        </p:txBody>
      </p:sp>
      <p:sp>
        <p:nvSpPr>
          <p:cNvPr id="3" name="Text Placeholder 2"/>
          <p:cNvSpPr>
            <a:spLocks noGrp="1"/>
          </p:cNvSpPr>
          <p:nvPr>
            <p:ph type="body" idx="1"/>
          </p:nvPr>
        </p:nvSpPr>
        <p:spPr/>
        <p:txBody>
          <a:bodyPr/>
          <a:lstStyle/>
          <a:p>
            <a:pPr>
              <a:buNone/>
            </a:pPr>
            <a:r>
              <a:rPr lang="en-US" sz="1500" b="1" dirty="0" smtClean="0"/>
              <a:t>Rules:</a:t>
            </a:r>
          </a:p>
          <a:p>
            <a:pPr marL="488950" indent="-342900">
              <a:buAutoNum type="arabicPeriod"/>
            </a:pPr>
            <a:r>
              <a:rPr lang="en-US" sz="1500" b="1" dirty="0" smtClean="0"/>
              <a:t>The sum of the formal charges must equal the charge on the molecule.</a:t>
            </a:r>
          </a:p>
          <a:p>
            <a:pPr marL="488950" indent="-342900">
              <a:buAutoNum type="arabicPeriod"/>
            </a:pPr>
            <a:r>
              <a:rPr lang="en-US" sz="1500" b="1" dirty="0" smtClean="0"/>
              <a:t>All atoms want to have a formal charge as close to zero as possible</a:t>
            </a:r>
          </a:p>
          <a:p>
            <a:pPr marL="488950" indent="-342900">
              <a:buAutoNum type="arabicPeriod"/>
            </a:pPr>
            <a:r>
              <a:rPr lang="en-US" sz="1500" b="1" dirty="0" smtClean="0"/>
              <a:t>If an atom has a negative formal charge, it must be the most electronegative atom in the molecule.</a:t>
            </a:r>
          </a:p>
          <a:p>
            <a:pPr marL="488950" indent="-342900">
              <a:buAutoNum type="arabicPeriod"/>
            </a:pPr>
            <a:endParaRPr lang="en-US" sz="1500" b="1"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VSEPR Theory </a:t>
            </a:r>
            <a:endParaRPr lang="en-US" dirty="0"/>
          </a:p>
        </p:txBody>
      </p:sp>
      <p:sp>
        <p:nvSpPr>
          <p:cNvPr id="3" name="Text Placeholder 2"/>
          <p:cNvSpPr>
            <a:spLocks noGrp="1"/>
          </p:cNvSpPr>
          <p:nvPr>
            <p:ph type="body" idx="1"/>
          </p:nvPr>
        </p:nvSpPr>
        <p:spPr/>
        <p:txBody>
          <a:bodyPr/>
          <a:lstStyle/>
          <a:p>
            <a:pPr>
              <a:buNone/>
            </a:pPr>
            <a:r>
              <a:rPr lang="en-US" sz="1500" b="1" dirty="0" smtClean="0"/>
              <a:t>Valence Shell Electron Pair Repulsion</a:t>
            </a:r>
          </a:p>
          <a:p>
            <a:pPr>
              <a:buFontTx/>
              <a:buChar char="-"/>
            </a:pPr>
            <a:r>
              <a:rPr lang="en-US" sz="1500" b="1" dirty="0" smtClean="0"/>
              <a:t>Electrons arrange themselves to be as far as possible from other electrons </a:t>
            </a:r>
          </a:p>
          <a:p>
            <a:pPr>
              <a:buFontTx/>
              <a:buChar char="-"/>
            </a:pPr>
            <a:endParaRPr lang="en-US" sz="1500" b="1" dirty="0" smtClean="0"/>
          </a:p>
          <a:p>
            <a:pPr>
              <a:buNone/>
            </a:pPr>
            <a:r>
              <a:rPr lang="en-US" sz="1700" b="1" dirty="0" smtClean="0"/>
              <a:t>*need to memorize the shape, bond angle*</a:t>
            </a:r>
            <a:endParaRPr lang="en-US" sz="1700" b="1"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Atomic Radius</a:t>
            </a:r>
            <a:endParaRPr/>
          </a:p>
          <a:p>
            <a:pPr marL="0" lvl="0" indent="0" algn="l" rtl="0">
              <a:spcBef>
                <a:spcPts val="0"/>
              </a:spcBef>
              <a:spcAft>
                <a:spcPts val="0"/>
              </a:spcAft>
              <a:buNone/>
            </a:pPr>
            <a:endParaRPr/>
          </a:p>
        </p:txBody>
      </p:sp>
      <p:sp>
        <p:nvSpPr>
          <p:cNvPr id="92" name="Google Shape;92;p14"/>
          <p:cNvSpPr txBox="1">
            <a:spLocks noGrp="1"/>
          </p:cNvSpPr>
          <p:nvPr>
            <p:ph type="body" idx="1"/>
          </p:nvPr>
        </p:nvSpPr>
        <p:spPr>
          <a:xfrm>
            <a:off x="727650" y="1807263"/>
            <a:ext cx="7688700" cy="458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Half the distance between the nuclei in a molecule of two identical atoms</a:t>
            </a:r>
            <a:endParaRPr sz="1800"/>
          </a:p>
        </p:txBody>
      </p:sp>
      <p:pic>
        <p:nvPicPr>
          <p:cNvPr id="93" name="Google Shape;93;p14"/>
          <p:cNvPicPr preferRelativeResize="0"/>
          <p:nvPr/>
        </p:nvPicPr>
        <p:blipFill>
          <a:blip r:embed="rId3">
            <a:alphaModFix/>
          </a:blip>
          <a:stretch>
            <a:fillRect/>
          </a:stretch>
        </p:blipFill>
        <p:spPr>
          <a:xfrm>
            <a:off x="1211300" y="2527150"/>
            <a:ext cx="4369951" cy="2461925"/>
          </a:xfrm>
          <a:prstGeom prst="rect">
            <a:avLst/>
          </a:prstGeom>
          <a:noFill/>
          <a:ln>
            <a:noFill/>
          </a:ln>
        </p:spPr>
      </p:pic>
      <p:sp>
        <p:nvSpPr>
          <p:cNvPr id="94" name="Google Shape;94;p14"/>
          <p:cNvSpPr txBox="1"/>
          <p:nvPr/>
        </p:nvSpPr>
        <p:spPr>
          <a:xfrm>
            <a:off x="6408525" y="2581050"/>
            <a:ext cx="2305200" cy="2217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Decreases going across the periodic table because of an increase in effective nuclear charge</a:t>
            </a:r>
            <a:endParaRPr/>
          </a:p>
          <a:p>
            <a:pPr marL="457200" lvl="0" indent="-317500" algn="l" rtl="0">
              <a:spcBef>
                <a:spcPts val="0"/>
              </a:spcBef>
              <a:spcAft>
                <a:spcPts val="0"/>
              </a:spcAft>
              <a:buSzPts val="1400"/>
              <a:buChar char="●"/>
            </a:pPr>
            <a:r>
              <a:rPr lang="en"/>
              <a:t>Increases going down the periodic table because increased orbital size</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Hybridization</a:t>
            </a:r>
            <a:endParaRPr lang="en-US" dirty="0"/>
          </a:p>
        </p:txBody>
      </p:sp>
      <p:sp>
        <p:nvSpPr>
          <p:cNvPr id="3" name="Text Placeholder 2"/>
          <p:cNvSpPr>
            <a:spLocks noGrp="1"/>
          </p:cNvSpPr>
          <p:nvPr>
            <p:ph type="body" idx="1"/>
          </p:nvPr>
        </p:nvSpPr>
        <p:spPr/>
        <p:txBody>
          <a:bodyPr/>
          <a:lstStyle/>
          <a:p>
            <a:pPr>
              <a:buFontTx/>
              <a:buChar char="-"/>
            </a:pPr>
            <a:r>
              <a:rPr lang="en-US" sz="1700" dirty="0" smtClean="0"/>
              <a:t>The mixing of atomic </a:t>
            </a:r>
            <a:r>
              <a:rPr lang="en-US" sz="1700" dirty="0" err="1" smtClean="0"/>
              <a:t>orbitals</a:t>
            </a:r>
            <a:r>
              <a:rPr lang="en-US" sz="1700" dirty="0" smtClean="0"/>
              <a:t> for bonding</a:t>
            </a:r>
          </a:p>
          <a:p>
            <a:pPr>
              <a:buNone/>
            </a:pPr>
            <a:r>
              <a:rPr lang="en-US" sz="1700" dirty="0" smtClean="0"/>
              <a:t>Hybridizations		When to use them</a:t>
            </a:r>
          </a:p>
          <a:p>
            <a:pPr>
              <a:buNone/>
            </a:pPr>
            <a:r>
              <a:rPr lang="en-US" sz="1700" dirty="0" err="1" smtClean="0"/>
              <a:t>s</a:t>
            </a:r>
            <a:r>
              <a:rPr lang="en-US" sz="1700" dirty="0" smtClean="0"/>
              <a:t> 				1 domain (</a:t>
            </a:r>
            <a:r>
              <a:rPr lang="en-US" sz="1700" dirty="0" err="1" smtClean="0"/>
              <a:t>steric</a:t>
            </a:r>
            <a:r>
              <a:rPr lang="en-US" sz="1700" dirty="0" smtClean="0"/>
              <a:t> number)</a:t>
            </a:r>
          </a:p>
          <a:p>
            <a:pPr>
              <a:buNone/>
            </a:pPr>
            <a:r>
              <a:rPr lang="en-US" sz="1700" dirty="0" smtClean="0"/>
              <a:t>Sp				2 domains</a:t>
            </a:r>
          </a:p>
          <a:p>
            <a:pPr>
              <a:buNone/>
            </a:pPr>
            <a:r>
              <a:rPr lang="en-US" sz="1700" dirty="0" smtClean="0"/>
              <a:t>Sp</a:t>
            </a:r>
            <a:r>
              <a:rPr lang="en-US" sz="1700" baseline="30000" dirty="0" smtClean="0"/>
              <a:t>2				</a:t>
            </a:r>
            <a:r>
              <a:rPr lang="en-US" sz="1700" dirty="0" smtClean="0"/>
              <a:t>3 domains</a:t>
            </a:r>
            <a:endParaRPr lang="en-US" sz="1700" baseline="30000" dirty="0" smtClean="0"/>
          </a:p>
          <a:p>
            <a:pPr>
              <a:buNone/>
            </a:pPr>
            <a:r>
              <a:rPr lang="en-US" sz="1700" dirty="0" smtClean="0"/>
              <a:t>Sp</a:t>
            </a:r>
            <a:r>
              <a:rPr lang="en-US" sz="1700" baseline="30000" dirty="0" smtClean="0"/>
              <a:t>3				</a:t>
            </a:r>
            <a:r>
              <a:rPr lang="en-US" sz="1700" dirty="0" smtClean="0"/>
              <a:t>4 domains</a:t>
            </a:r>
            <a:endParaRPr lang="en-US" sz="1700" baseline="30000" dirty="0" smtClean="0"/>
          </a:p>
          <a:p>
            <a:pPr>
              <a:buNone/>
            </a:pPr>
            <a:r>
              <a:rPr lang="en-US" sz="1700" dirty="0" smtClean="0"/>
              <a:t>Sp</a:t>
            </a:r>
            <a:r>
              <a:rPr lang="en-US" sz="1700" baseline="30000" dirty="0" smtClean="0"/>
              <a:t>3</a:t>
            </a:r>
            <a:r>
              <a:rPr lang="en-US" sz="1700" dirty="0" smtClean="0"/>
              <a:t>d			5 domains</a:t>
            </a:r>
          </a:p>
          <a:p>
            <a:pPr>
              <a:buNone/>
            </a:pPr>
            <a:r>
              <a:rPr lang="en-US" sz="1700" dirty="0" smtClean="0"/>
              <a:t>Sp</a:t>
            </a:r>
            <a:r>
              <a:rPr lang="en-US" sz="1700" baseline="30000" dirty="0" smtClean="0"/>
              <a:t>3</a:t>
            </a:r>
            <a:r>
              <a:rPr lang="en-US" sz="1700" dirty="0" smtClean="0"/>
              <a:t>d</a:t>
            </a:r>
            <a:r>
              <a:rPr lang="en-US" sz="1700" baseline="30000" dirty="0" smtClean="0"/>
              <a:t>2				</a:t>
            </a:r>
            <a:r>
              <a:rPr lang="en-US" sz="1700" dirty="0" smtClean="0"/>
              <a:t>6 domains</a:t>
            </a:r>
          </a:p>
          <a:p>
            <a:pPr>
              <a:buNone/>
            </a:pPr>
            <a:endParaRPr lang="en-US" sz="1700" dirty="0" smtClean="0"/>
          </a:p>
          <a:p>
            <a:pPr>
              <a:buNone/>
            </a:pPr>
            <a:endParaRPr lang="en-US" sz="1700" dirty="0" smtClean="0"/>
          </a:p>
          <a:p>
            <a:pPr>
              <a:buNone/>
            </a:pPr>
            <a:endParaRPr lang="en-US" sz="1700" dirty="0" smtClean="0"/>
          </a:p>
          <a:p>
            <a:pPr>
              <a:buNone/>
            </a:pPr>
            <a:endParaRPr lang="en-US" sz="1700" dirty="0" smtClean="0"/>
          </a:p>
          <a:p>
            <a:pPr>
              <a:buNone/>
            </a:pPr>
            <a:endParaRPr lang="en-US" sz="1700"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 Energies</a:t>
            </a:r>
            <a:endParaRPr lang="en-US" dirty="0"/>
          </a:p>
        </p:txBody>
      </p:sp>
      <p:sp>
        <p:nvSpPr>
          <p:cNvPr id="3" name="Text Placeholder 2"/>
          <p:cNvSpPr>
            <a:spLocks noGrp="1"/>
          </p:cNvSpPr>
          <p:nvPr>
            <p:ph type="body" idx="1"/>
          </p:nvPr>
        </p:nvSpPr>
        <p:spPr/>
        <p:txBody>
          <a:bodyPr/>
          <a:lstStyle/>
          <a:p>
            <a:r>
              <a:rPr lang="en-US" sz="1700" dirty="0" smtClean="0"/>
              <a:t>We can calculate the change in energy throughout the course of the reaction by calculating the amount of energy required to break the reactants apart and the amount of energy released when the bonds in the products are formed.</a:t>
            </a:r>
          </a:p>
          <a:p>
            <a:pPr lvl="1"/>
            <a:r>
              <a:rPr lang="en-US" sz="1500" dirty="0" smtClean="0"/>
              <a:t>Breaking bonds required energy (+ </a:t>
            </a:r>
            <a:r>
              <a:rPr lang="en-US" sz="1500" dirty="0" err="1" smtClean="0"/>
              <a:t>kj</a:t>
            </a:r>
            <a:r>
              <a:rPr lang="en-US" sz="1500" dirty="0" smtClean="0"/>
              <a:t>/mol)</a:t>
            </a:r>
          </a:p>
          <a:p>
            <a:pPr lvl="1"/>
            <a:r>
              <a:rPr lang="en-US" sz="1500" dirty="0" smtClean="0"/>
              <a:t>Making bonds releases energy ( - </a:t>
            </a:r>
            <a:r>
              <a:rPr lang="en-US" sz="1500" dirty="0" err="1" smtClean="0"/>
              <a:t>kj</a:t>
            </a:r>
            <a:r>
              <a:rPr lang="en-US" sz="1500" dirty="0" smtClean="0"/>
              <a:t>/mol)</a:t>
            </a:r>
            <a:endParaRPr lang="en-US" sz="1500"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 Energies Cont.</a:t>
            </a:r>
            <a:endParaRPr lang="en-US" dirty="0"/>
          </a:p>
        </p:txBody>
      </p:sp>
      <p:pic>
        <p:nvPicPr>
          <p:cNvPr id="5" name="Picture 4"/>
          <p:cNvPicPr>
            <a:picLocks noChangeAspect="1"/>
          </p:cNvPicPr>
          <p:nvPr/>
        </p:nvPicPr>
        <p:blipFill>
          <a:blip r:embed="rId2"/>
          <a:stretch>
            <a:fillRect/>
          </a:stretch>
        </p:blipFill>
        <p:spPr>
          <a:xfrm>
            <a:off x="1111250" y="2241550"/>
            <a:ext cx="6921500" cy="660400"/>
          </a:xfrm>
          <a:prstGeom prst="rect">
            <a:avLst/>
          </a:prstGeom>
        </p:spPr>
      </p:pic>
      <p:sp>
        <p:nvSpPr>
          <p:cNvPr id="6" name="TextBox 5"/>
          <p:cNvSpPr txBox="1"/>
          <p:nvPr/>
        </p:nvSpPr>
        <p:spPr>
          <a:xfrm>
            <a:off x="812800" y="3342640"/>
            <a:ext cx="7071360" cy="584776"/>
          </a:xfrm>
          <a:prstGeom prst="rect">
            <a:avLst/>
          </a:prstGeom>
          <a:noFill/>
        </p:spPr>
        <p:txBody>
          <a:bodyPr wrap="square" rtlCol="0">
            <a:spAutoFit/>
          </a:bodyPr>
          <a:lstStyle/>
          <a:p>
            <a:r>
              <a:rPr lang="en-US" sz="1600" dirty="0" smtClean="0"/>
              <a:t>*Have to break them to make them*</a:t>
            </a:r>
          </a:p>
          <a:p>
            <a:r>
              <a:rPr lang="en-US" sz="1600" dirty="0" smtClean="0"/>
              <a:t>*bond energies will be given to you*</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Ionization Energy	</a:t>
            </a:r>
            <a:endParaRPr/>
          </a:p>
        </p:txBody>
      </p:sp>
      <p:sp>
        <p:nvSpPr>
          <p:cNvPr id="100" name="Google Shape;100;p15"/>
          <p:cNvSpPr txBox="1">
            <a:spLocks noGrp="1"/>
          </p:cNvSpPr>
          <p:nvPr>
            <p:ph type="body" idx="1"/>
          </p:nvPr>
        </p:nvSpPr>
        <p:spPr>
          <a:xfrm>
            <a:off x="729450" y="1902400"/>
            <a:ext cx="7688700" cy="391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dirty="0"/>
              <a:t>The energy required to remove an electron from an atom or ion</a:t>
            </a:r>
            <a:endParaRPr sz="1800" dirty="0"/>
          </a:p>
        </p:txBody>
      </p:sp>
      <p:pic>
        <p:nvPicPr>
          <p:cNvPr id="101" name="Google Shape;101;p15"/>
          <p:cNvPicPr preferRelativeResize="0"/>
          <p:nvPr/>
        </p:nvPicPr>
        <p:blipFill rotWithShape="1">
          <a:blip r:embed="rId3">
            <a:alphaModFix/>
          </a:blip>
          <a:srcRect r="-13999" b="7011"/>
          <a:stretch/>
        </p:blipFill>
        <p:spPr>
          <a:xfrm>
            <a:off x="968625" y="2342750"/>
            <a:ext cx="2605150" cy="2411250"/>
          </a:xfrm>
          <a:prstGeom prst="rect">
            <a:avLst/>
          </a:prstGeom>
          <a:noFill/>
          <a:ln>
            <a:noFill/>
          </a:ln>
        </p:spPr>
      </p:pic>
      <p:sp>
        <p:nvSpPr>
          <p:cNvPr id="102" name="Google Shape;102;p15"/>
          <p:cNvSpPr txBox="1"/>
          <p:nvPr/>
        </p:nvSpPr>
        <p:spPr>
          <a:xfrm>
            <a:off x="4136300" y="2559000"/>
            <a:ext cx="4281900" cy="210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Generally:</a:t>
            </a:r>
            <a:endParaRPr/>
          </a:p>
          <a:p>
            <a:pPr marL="0" lvl="0" indent="0" algn="l" rtl="0">
              <a:spcBef>
                <a:spcPts val="0"/>
              </a:spcBef>
              <a:spcAft>
                <a:spcPts val="0"/>
              </a:spcAft>
              <a:buNone/>
            </a:pPr>
            <a:endParaRPr/>
          </a:p>
          <a:p>
            <a:pPr marL="0" lvl="0" indent="0" algn="l" rtl="0">
              <a:spcBef>
                <a:spcPts val="0"/>
              </a:spcBef>
              <a:spcAft>
                <a:spcPts val="0"/>
              </a:spcAft>
              <a:buNone/>
            </a:pPr>
            <a:r>
              <a:rPr lang="en"/>
              <a:t>Increases going across because increase in effective nuclear charge holds the atom/ions electrons more tightly to the nucleus</a:t>
            </a:r>
            <a:endParaRPr/>
          </a:p>
          <a:p>
            <a:pPr marL="0" lvl="0" indent="0" algn="l" rtl="0">
              <a:spcBef>
                <a:spcPts val="0"/>
              </a:spcBef>
              <a:spcAft>
                <a:spcPts val="0"/>
              </a:spcAft>
              <a:buNone/>
            </a:pPr>
            <a:endParaRPr/>
          </a:p>
          <a:p>
            <a:pPr marL="0" lvl="0" indent="0" algn="l" rtl="0">
              <a:spcBef>
                <a:spcPts val="0"/>
              </a:spcBef>
              <a:spcAft>
                <a:spcPts val="0"/>
              </a:spcAft>
              <a:buNone/>
            </a:pPr>
            <a:r>
              <a:rPr lang="en"/>
              <a:t>Decreases going down because the increased number of energy level shields the valence electrons from the nuclear charge, not forcing the electrons to stay as attracted to the nucleus </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Ionization Energy Cont.</a:t>
            </a:r>
            <a:endParaRPr/>
          </a:p>
        </p:txBody>
      </p:sp>
      <p:sp>
        <p:nvSpPr>
          <p:cNvPr id="108" name="Google Shape;108;p16"/>
          <p:cNvSpPr txBox="1">
            <a:spLocks noGrp="1"/>
          </p:cNvSpPr>
          <p:nvPr>
            <p:ph type="body" idx="1"/>
          </p:nvPr>
        </p:nvSpPr>
        <p:spPr>
          <a:xfrm>
            <a:off x="729450" y="1853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dirty="0"/>
              <a:t>Exceptions to the rule :) </a:t>
            </a:r>
            <a:endParaRPr sz="1800" dirty="0"/>
          </a:p>
        </p:txBody>
      </p:sp>
      <p:pic>
        <p:nvPicPr>
          <p:cNvPr id="109" name="Google Shape;109;p16"/>
          <p:cNvPicPr preferRelativeResize="0"/>
          <p:nvPr/>
        </p:nvPicPr>
        <p:blipFill rotWithShape="1">
          <a:blip r:embed="rId3">
            <a:alphaModFix/>
          </a:blip>
          <a:srcRect r="-13999" b="7011"/>
          <a:stretch/>
        </p:blipFill>
        <p:spPr>
          <a:xfrm>
            <a:off x="729450" y="2446800"/>
            <a:ext cx="2605150" cy="2411250"/>
          </a:xfrm>
          <a:prstGeom prst="rect">
            <a:avLst/>
          </a:prstGeom>
          <a:noFill/>
          <a:ln w="9525" cap="flat" cmpd="sng">
            <a:solidFill>
              <a:srgbClr val="000000"/>
            </a:solidFill>
            <a:prstDash val="solid"/>
            <a:round/>
            <a:headEnd type="none" w="sm" len="sm"/>
            <a:tailEnd type="none" w="sm" len="sm"/>
          </a:ln>
        </p:spPr>
      </p:pic>
      <p:sp>
        <p:nvSpPr>
          <p:cNvPr id="110" name="Google Shape;110;p16"/>
          <p:cNvSpPr txBox="1"/>
          <p:nvPr/>
        </p:nvSpPr>
        <p:spPr>
          <a:xfrm>
            <a:off x="4483815" y="1978470"/>
            <a:ext cx="4025700" cy="283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Be → </a:t>
            </a:r>
            <a:r>
              <a:rPr lang="en" dirty="0" smtClean="0"/>
              <a:t>B</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1s</a:t>
            </a:r>
            <a:r>
              <a:rPr lang="en-US" baseline="30000" dirty="0" smtClean="0"/>
              <a:t>2</a:t>
            </a:r>
            <a:r>
              <a:rPr lang="en-US" dirty="0" smtClean="0"/>
              <a:t>2s</a:t>
            </a:r>
            <a:r>
              <a:rPr lang="en-US" baseline="30000" dirty="0" smtClean="0"/>
              <a:t>2</a:t>
            </a:r>
            <a:r>
              <a:rPr lang="en-US" dirty="0" smtClean="0"/>
              <a:t>  </a:t>
            </a:r>
            <a:r>
              <a:rPr lang="en-US" dirty="0" err="1" smtClean="0"/>
              <a:t>vs</a:t>
            </a:r>
            <a:r>
              <a:rPr lang="en-US" dirty="0" smtClean="0"/>
              <a:t> 1s</a:t>
            </a:r>
            <a:r>
              <a:rPr lang="en-US" baseline="30000" dirty="0" smtClean="0"/>
              <a:t>2</a:t>
            </a:r>
            <a:r>
              <a:rPr lang="en-US" dirty="0" smtClean="0"/>
              <a:t>2s</a:t>
            </a:r>
            <a:r>
              <a:rPr lang="en-US" baseline="30000" dirty="0" smtClean="0"/>
              <a:t>2</a:t>
            </a:r>
            <a:r>
              <a:rPr lang="en-US" dirty="0" smtClean="0"/>
              <a:t>2p</a:t>
            </a:r>
            <a:r>
              <a:rPr lang="en-US" baseline="30000" dirty="0" smtClean="0"/>
              <a:t>1</a:t>
            </a:r>
          </a:p>
          <a:p>
            <a:pPr marL="0" lvl="0" indent="0" algn="l" rtl="0">
              <a:spcBef>
                <a:spcPts val="0"/>
              </a:spcBef>
              <a:spcAft>
                <a:spcPts val="0"/>
              </a:spcAft>
              <a:buNone/>
            </a:pPr>
            <a:endParaRPr lang="en-US" baseline="30000" dirty="0" smtClean="0"/>
          </a:p>
          <a:p>
            <a:pPr marL="0" lvl="0" indent="0" algn="l" rtl="0">
              <a:spcBef>
                <a:spcPts val="0"/>
              </a:spcBef>
              <a:spcAft>
                <a:spcPts val="0"/>
              </a:spcAft>
              <a:buFontTx/>
              <a:buChar char="•"/>
            </a:pPr>
            <a:r>
              <a:rPr lang="en-US" dirty="0" smtClean="0"/>
              <a:t>The filled 2s sublevel some shielding for the 2p electrons</a:t>
            </a:r>
          </a:p>
          <a:p>
            <a:pPr marL="0" lvl="0" indent="0" algn="l" rtl="0">
              <a:spcBef>
                <a:spcPts val="0"/>
              </a:spcBef>
              <a:spcAft>
                <a:spcPts val="0"/>
              </a:spcAft>
              <a:buFontTx/>
              <a:buChar char="•"/>
            </a:pPr>
            <a:endParaRPr lang="en-US" dirty="0" smtClean="0"/>
          </a:p>
          <a:p>
            <a:pPr marL="0" lvl="0" indent="0" algn="l" rtl="0">
              <a:spcBef>
                <a:spcPts val="0"/>
              </a:spcBef>
              <a:spcAft>
                <a:spcPts val="0"/>
              </a:spcAft>
            </a:pPr>
            <a:r>
              <a:rPr lang="en-US" dirty="0" smtClean="0"/>
              <a:t>N </a:t>
            </a:r>
            <a:r>
              <a:rPr lang="en-US" dirty="0" err="1" smtClean="0">
                <a:sym typeface="Wingdings"/>
              </a:rPr>
              <a:t></a:t>
            </a:r>
            <a:r>
              <a:rPr lang="en-US" dirty="0" smtClean="0">
                <a:sym typeface="Wingdings"/>
              </a:rPr>
              <a:t> O </a:t>
            </a:r>
          </a:p>
          <a:p>
            <a:pPr marL="0" lvl="0" indent="0" algn="l" rtl="0">
              <a:spcBef>
                <a:spcPts val="0"/>
              </a:spcBef>
              <a:spcAft>
                <a:spcPts val="0"/>
              </a:spcAft>
            </a:pPr>
            <a:endParaRPr lang="en-US" dirty="0" smtClean="0">
              <a:sym typeface="Wingdings"/>
            </a:endParaRPr>
          </a:p>
          <a:p>
            <a:pPr lvl="0"/>
            <a:r>
              <a:rPr lang="en-US" dirty="0" smtClean="0"/>
              <a:t>1s</a:t>
            </a:r>
            <a:r>
              <a:rPr lang="en-US" baseline="30000" dirty="0" smtClean="0"/>
              <a:t>2</a:t>
            </a:r>
            <a:r>
              <a:rPr lang="en-US" dirty="0" smtClean="0"/>
              <a:t>2s</a:t>
            </a:r>
            <a:r>
              <a:rPr lang="en-US" baseline="30000" dirty="0" smtClean="0"/>
              <a:t>2</a:t>
            </a:r>
            <a:r>
              <a:rPr lang="en-US" dirty="0" smtClean="0"/>
              <a:t>2p</a:t>
            </a:r>
            <a:r>
              <a:rPr lang="en-US" baseline="30000" dirty="0" smtClean="0"/>
              <a:t>3</a:t>
            </a:r>
            <a:r>
              <a:rPr lang="en-US" dirty="0" smtClean="0"/>
              <a:t> </a:t>
            </a:r>
            <a:r>
              <a:rPr lang="en-US" dirty="0" err="1" smtClean="0"/>
              <a:t>vs</a:t>
            </a:r>
            <a:r>
              <a:rPr lang="en-US" dirty="0" smtClean="0"/>
              <a:t> 1s</a:t>
            </a:r>
            <a:r>
              <a:rPr lang="en-US" baseline="30000" dirty="0" smtClean="0"/>
              <a:t>2</a:t>
            </a:r>
            <a:r>
              <a:rPr lang="en-US" dirty="0" smtClean="0"/>
              <a:t>2s</a:t>
            </a:r>
            <a:r>
              <a:rPr lang="en-US" baseline="30000" dirty="0" smtClean="0"/>
              <a:t>2</a:t>
            </a:r>
            <a:r>
              <a:rPr lang="en-US" dirty="0" smtClean="0"/>
              <a:t>2p</a:t>
            </a:r>
            <a:r>
              <a:rPr lang="en-US" baseline="30000" dirty="0" smtClean="0"/>
              <a:t>4</a:t>
            </a:r>
          </a:p>
          <a:p>
            <a:pPr lvl="0"/>
            <a:endParaRPr lang="en-US" baseline="30000" dirty="0" smtClean="0">
              <a:sym typeface="Wingdings"/>
            </a:endParaRPr>
          </a:p>
          <a:p>
            <a:pPr lvl="0"/>
            <a:r>
              <a:rPr lang="en-US" dirty="0" smtClean="0">
                <a:sym typeface="Wingdings"/>
              </a:rPr>
              <a:t>* The </a:t>
            </a:r>
            <a:r>
              <a:rPr lang="en-US" dirty="0" smtClean="0">
                <a:sym typeface="Wingdings"/>
              </a:rPr>
              <a:t>second electron going into the first 2p orbital creates some electron-electron repulsion </a:t>
            </a:r>
            <a:endParaRPr lang="en-US" dirty="0" smtClean="0">
              <a:sym typeface="Wingdings"/>
            </a:endParaRPr>
          </a:p>
          <a:p>
            <a:pPr marL="0" lvl="0" indent="0" algn="l" rtl="0">
              <a:spcBef>
                <a:spcPts val="0"/>
              </a:spcBef>
              <a:spcAft>
                <a:spcPts val="0"/>
              </a:spcAft>
            </a:pPr>
            <a:r>
              <a:rPr lang="en-US" sz="1800" dirty="0" smtClean="0"/>
              <a:t> </a:t>
            </a:r>
          </a:p>
          <a:p>
            <a:pPr marL="0" lvl="0" indent="0" algn="l" rtl="0">
              <a:spcBef>
                <a:spcPts val="0"/>
              </a:spcBef>
              <a:spcAft>
                <a:spcPts val="0"/>
              </a:spcAft>
              <a:buFontTx/>
              <a:buChar char="•"/>
            </a:pPr>
            <a:endParaRPr lang="en-US" sz="1800" dirty="0" smtClean="0"/>
          </a:p>
          <a:p>
            <a:pPr marL="0" lvl="0" indent="0" algn="l" rtl="0">
              <a:spcBef>
                <a:spcPts val="0"/>
              </a:spcBef>
              <a:spcAft>
                <a:spcPts val="0"/>
              </a:spcAft>
            </a:pPr>
            <a:endParaRPr sz="1800" dirty="0" smtClean="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fade">
                                      <p:cBhvr>
                                        <p:cTn id="12"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Affinity</a:t>
            </a:r>
            <a:endParaRPr lang="en-US" dirty="0"/>
          </a:p>
        </p:txBody>
      </p:sp>
      <p:sp>
        <p:nvSpPr>
          <p:cNvPr id="3" name="Text Placeholder 2"/>
          <p:cNvSpPr>
            <a:spLocks noGrp="1"/>
          </p:cNvSpPr>
          <p:nvPr>
            <p:ph type="body" idx="1"/>
          </p:nvPr>
        </p:nvSpPr>
        <p:spPr/>
        <p:txBody>
          <a:bodyPr/>
          <a:lstStyle/>
          <a:p>
            <a:pPr>
              <a:buFontTx/>
              <a:buChar char="-"/>
            </a:pPr>
            <a:r>
              <a:rPr lang="en-US" sz="1800" dirty="0" smtClean="0"/>
              <a:t>The energy change associated with the addition of an electron to an atom</a:t>
            </a:r>
          </a:p>
          <a:p>
            <a:pPr>
              <a:buNone/>
            </a:pPr>
            <a:r>
              <a:rPr lang="en-US" sz="1800" dirty="0" smtClean="0"/>
              <a:t>* When an electron is added, if favorable, the atom will lose energy, going to a lower energy state which is favorable. Losing energy is an exothermic heat exchange, meaning that the value of energy would be negative.</a:t>
            </a:r>
            <a:endParaRPr lang="en-US"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Affinity Cont.</a:t>
            </a:r>
            <a:endParaRPr lang="en-US" dirty="0"/>
          </a:p>
        </p:txBody>
      </p:sp>
      <p:pic>
        <p:nvPicPr>
          <p:cNvPr id="4" name="Picture 3"/>
          <p:cNvPicPr>
            <a:picLocks noChangeAspect="1"/>
          </p:cNvPicPr>
          <p:nvPr/>
        </p:nvPicPr>
        <p:blipFill>
          <a:blip r:embed="rId2"/>
          <a:stretch>
            <a:fillRect/>
          </a:stretch>
        </p:blipFill>
        <p:spPr>
          <a:xfrm>
            <a:off x="284480" y="2112010"/>
            <a:ext cx="4530965" cy="2338070"/>
          </a:xfrm>
          <a:prstGeom prst="rect">
            <a:avLst/>
          </a:prstGeom>
        </p:spPr>
      </p:pic>
      <p:sp>
        <p:nvSpPr>
          <p:cNvPr id="5" name="TextBox 4"/>
          <p:cNvSpPr txBox="1"/>
          <p:nvPr/>
        </p:nvSpPr>
        <p:spPr>
          <a:xfrm>
            <a:off x="5334000" y="1666240"/>
            <a:ext cx="3342640" cy="2893100"/>
          </a:xfrm>
          <a:prstGeom prst="rect">
            <a:avLst/>
          </a:prstGeom>
          <a:noFill/>
        </p:spPr>
        <p:txBody>
          <a:bodyPr wrap="square" rtlCol="0">
            <a:spAutoFit/>
          </a:bodyPr>
          <a:lstStyle/>
          <a:p>
            <a:r>
              <a:rPr lang="en-US" dirty="0" smtClean="0"/>
              <a:t>General Trend</a:t>
            </a:r>
          </a:p>
          <a:p>
            <a:endParaRPr lang="en-US" dirty="0" smtClean="0"/>
          </a:p>
          <a:p>
            <a:r>
              <a:rPr lang="en-US" dirty="0" smtClean="0"/>
              <a:t>Becomes more negative going across the periodic table because there is a greater nuclear charge attracting electron, making the addition of that electron more favorable</a:t>
            </a:r>
          </a:p>
          <a:p>
            <a:endParaRPr lang="en-US" dirty="0" smtClean="0"/>
          </a:p>
          <a:p>
            <a:r>
              <a:rPr lang="en-US" dirty="0" smtClean="0"/>
              <a:t>Becomes more positive going down the periodic table because the greater number of orbital shielding the nucleus decrease the extreme change in stability with the addition of an electron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Affinity Cont.</a:t>
            </a:r>
            <a:endParaRPr lang="en-US" dirty="0"/>
          </a:p>
        </p:txBody>
      </p:sp>
      <p:sp>
        <p:nvSpPr>
          <p:cNvPr id="3" name="Text Placeholder 2"/>
          <p:cNvSpPr>
            <a:spLocks noGrp="1"/>
          </p:cNvSpPr>
          <p:nvPr>
            <p:ph type="body" idx="1"/>
          </p:nvPr>
        </p:nvSpPr>
        <p:spPr>
          <a:xfrm>
            <a:off x="658330" y="1875675"/>
            <a:ext cx="3202470" cy="572885"/>
          </a:xfrm>
        </p:spPr>
        <p:txBody>
          <a:bodyPr/>
          <a:lstStyle/>
          <a:p>
            <a:pPr>
              <a:buNone/>
            </a:pPr>
            <a:r>
              <a:rPr lang="en-US" sz="1800" dirty="0" smtClean="0"/>
              <a:t>Exceptions to the rule </a:t>
            </a:r>
            <a:r>
              <a:rPr lang="en-US" sz="1800" dirty="0" err="1" smtClean="0">
                <a:sym typeface="Wingdings"/>
              </a:rPr>
              <a:t></a:t>
            </a:r>
            <a:r>
              <a:rPr lang="en-US" sz="1800" dirty="0" smtClean="0">
                <a:sym typeface="Wingdings"/>
              </a:rPr>
              <a:t> </a:t>
            </a:r>
            <a:endParaRPr lang="en-US" sz="1800" dirty="0"/>
          </a:p>
        </p:txBody>
      </p:sp>
      <p:pic>
        <p:nvPicPr>
          <p:cNvPr id="4" name="Picture 3"/>
          <p:cNvPicPr>
            <a:picLocks noChangeAspect="1"/>
          </p:cNvPicPr>
          <p:nvPr/>
        </p:nvPicPr>
        <p:blipFill>
          <a:blip r:embed="rId2"/>
          <a:stretch>
            <a:fillRect/>
          </a:stretch>
        </p:blipFill>
        <p:spPr>
          <a:xfrm>
            <a:off x="213360" y="2449830"/>
            <a:ext cx="4530965" cy="2338070"/>
          </a:xfrm>
          <a:prstGeom prst="rect">
            <a:avLst/>
          </a:prstGeom>
        </p:spPr>
      </p:pic>
      <p:sp>
        <p:nvSpPr>
          <p:cNvPr id="5" name="TextBox 4"/>
          <p:cNvSpPr txBox="1"/>
          <p:nvPr/>
        </p:nvSpPr>
        <p:spPr>
          <a:xfrm>
            <a:off x="5313680" y="1463040"/>
            <a:ext cx="3352800" cy="3323987"/>
          </a:xfrm>
          <a:prstGeom prst="rect">
            <a:avLst/>
          </a:prstGeom>
          <a:noFill/>
        </p:spPr>
        <p:txBody>
          <a:bodyPr wrap="square" rtlCol="0">
            <a:spAutoFit/>
          </a:bodyPr>
          <a:lstStyle/>
          <a:p>
            <a:r>
              <a:rPr lang="en-US" dirty="0" smtClean="0"/>
              <a:t>Carbon </a:t>
            </a:r>
            <a:r>
              <a:rPr lang="en-US" dirty="0" err="1" smtClean="0"/>
              <a:t>vs</a:t>
            </a:r>
            <a:r>
              <a:rPr lang="en-US" dirty="0" smtClean="0"/>
              <a:t> Nitrogen</a:t>
            </a:r>
          </a:p>
          <a:p>
            <a:endParaRPr lang="en-US" dirty="0" smtClean="0"/>
          </a:p>
          <a:p>
            <a:r>
              <a:rPr lang="en-US" dirty="0" smtClean="0"/>
              <a:t>Carbon would be more negative because adding another electron would not cause any repulsions in a single orbital, where in nitrogen case you are doubling up an orbital that previously had only one electron in it</a:t>
            </a:r>
          </a:p>
          <a:p>
            <a:endParaRPr lang="en-US" dirty="0" smtClean="0"/>
          </a:p>
          <a:p>
            <a:r>
              <a:rPr lang="en-US" dirty="0" smtClean="0"/>
              <a:t>Fluorine </a:t>
            </a:r>
            <a:r>
              <a:rPr lang="en-US" dirty="0" err="1" smtClean="0"/>
              <a:t>vs</a:t>
            </a:r>
            <a:r>
              <a:rPr lang="en-US" dirty="0" smtClean="0"/>
              <a:t> Chlorine </a:t>
            </a:r>
          </a:p>
          <a:p>
            <a:endParaRPr lang="en-US" dirty="0" smtClean="0"/>
          </a:p>
          <a:p>
            <a:r>
              <a:rPr lang="en-US" dirty="0" smtClean="0"/>
              <a:t>Chlorine would have a more negative electron affinity because fluorine is very small creating too many electron repulsions.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Electronegativity</a:t>
            </a:r>
            <a:endParaRPr lang="en-US" dirty="0"/>
          </a:p>
        </p:txBody>
      </p:sp>
      <p:sp>
        <p:nvSpPr>
          <p:cNvPr id="3" name="Text Placeholder 2"/>
          <p:cNvSpPr>
            <a:spLocks noGrp="1"/>
          </p:cNvSpPr>
          <p:nvPr>
            <p:ph type="body" idx="1"/>
          </p:nvPr>
        </p:nvSpPr>
        <p:spPr>
          <a:xfrm>
            <a:off x="719290" y="1906155"/>
            <a:ext cx="3994950" cy="542405"/>
          </a:xfrm>
        </p:spPr>
        <p:txBody>
          <a:bodyPr/>
          <a:lstStyle/>
          <a:p>
            <a:pPr>
              <a:buNone/>
            </a:pPr>
            <a:r>
              <a:rPr lang="en-US" sz="1800" dirty="0" smtClean="0"/>
              <a:t>- The ability to attract and electron</a:t>
            </a:r>
            <a:endParaRPr lang="en-US" sz="1800" dirty="0"/>
          </a:p>
        </p:txBody>
      </p:sp>
      <p:pic>
        <p:nvPicPr>
          <p:cNvPr id="4" name="Picture 3"/>
          <p:cNvPicPr>
            <a:picLocks noChangeAspect="1"/>
          </p:cNvPicPr>
          <p:nvPr/>
        </p:nvPicPr>
        <p:blipFill>
          <a:blip r:embed="rId2"/>
          <a:stretch>
            <a:fillRect/>
          </a:stretch>
        </p:blipFill>
        <p:spPr>
          <a:xfrm>
            <a:off x="568960" y="2336516"/>
            <a:ext cx="3688080" cy="2603784"/>
          </a:xfrm>
          <a:prstGeom prst="rect">
            <a:avLst/>
          </a:prstGeom>
        </p:spPr>
      </p:pic>
      <p:sp>
        <p:nvSpPr>
          <p:cNvPr id="6" name="TextBox 5"/>
          <p:cNvSpPr txBox="1"/>
          <p:nvPr/>
        </p:nvSpPr>
        <p:spPr>
          <a:xfrm>
            <a:off x="4836160" y="1432560"/>
            <a:ext cx="3728720" cy="2462213"/>
          </a:xfrm>
          <a:prstGeom prst="rect">
            <a:avLst/>
          </a:prstGeom>
          <a:noFill/>
        </p:spPr>
        <p:txBody>
          <a:bodyPr wrap="square" rtlCol="0">
            <a:spAutoFit/>
          </a:bodyPr>
          <a:lstStyle/>
          <a:p>
            <a:r>
              <a:rPr lang="en-US" dirty="0" smtClean="0"/>
              <a:t>General Trends</a:t>
            </a:r>
          </a:p>
          <a:p>
            <a:endParaRPr lang="en-US" dirty="0" smtClean="0"/>
          </a:p>
          <a:p>
            <a:r>
              <a:rPr lang="en-US" dirty="0" smtClean="0"/>
              <a:t>Increases going across the periodic table because the effective nuclear charge increases, allowing the protons to attract additional electrons easier</a:t>
            </a:r>
          </a:p>
          <a:p>
            <a:endParaRPr lang="en-US" dirty="0" smtClean="0"/>
          </a:p>
          <a:p>
            <a:r>
              <a:rPr lang="en-US" dirty="0" smtClean="0"/>
              <a:t>Decreases going down the periodic table because larger orbital shield the protons positive pull, not allowing it to pull electrons as easily.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Electronegativity Cont. </a:t>
            </a:r>
            <a:endParaRPr lang="en-US" dirty="0"/>
          </a:p>
        </p:txBody>
      </p:sp>
      <p:pic>
        <p:nvPicPr>
          <p:cNvPr id="4" name="Picture 3"/>
          <p:cNvPicPr>
            <a:picLocks noChangeAspect="1"/>
          </p:cNvPicPr>
          <p:nvPr/>
        </p:nvPicPr>
        <p:blipFill>
          <a:blip r:embed="rId2"/>
          <a:stretch>
            <a:fillRect/>
          </a:stretch>
        </p:blipFill>
        <p:spPr>
          <a:xfrm>
            <a:off x="650240" y="2234916"/>
            <a:ext cx="3688080" cy="2603784"/>
          </a:xfrm>
          <a:prstGeom prst="rect">
            <a:avLst/>
          </a:prstGeom>
        </p:spPr>
      </p:pic>
      <p:sp>
        <p:nvSpPr>
          <p:cNvPr id="5" name="TextBox 4"/>
          <p:cNvSpPr txBox="1"/>
          <p:nvPr/>
        </p:nvSpPr>
        <p:spPr>
          <a:xfrm>
            <a:off x="802640" y="1879600"/>
            <a:ext cx="2875280" cy="369332"/>
          </a:xfrm>
          <a:prstGeom prst="rect">
            <a:avLst/>
          </a:prstGeom>
          <a:noFill/>
        </p:spPr>
        <p:txBody>
          <a:bodyPr wrap="square" rtlCol="0">
            <a:spAutoFit/>
          </a:bodyPr>
          <a:lstStyle/>
          <a:p>
            <a:r>
              <a:rPr lang="en-US" sz="1800" dirty="0" smtClean="0">
                <a:solidFill>
                  <a:schemeClr val="bg1">
                    <a:lumMod val="50000"/>
                  </a:schemeClr>
                </a:solidFill>
                <a:latin typeface="Lato"/>
                <a:cs typeface="Lato"/>
              </a:rPr>
              <a:t>Exceptions to the rule </a:t>
            </a:r>
            <a:r>
              <a:rPr lang="en-US" sz="1800" dirty="0" err="1" smtClean="0">
                <a:solidFill>
                  <a:schemeClr val="bg1">
                    <a:lumMod val="50000"/>
                  </a:schemeClr>
                </a:solidFill>
                <a:latin typeface="Lato"/>
                <a:cs typeface="Lato"/>
                <a:sym typeface="Wingdings"/>
              </a:rPr>
              <a:t></a:t>
            </a:r>
            <a:r>
              <a:rPr lang="en-US" sz="1800" dirty="0" smtClean="0">
                <a:solidFill>
                  <a:schemeClr val="bg1">
                    <a:lumMod val="50000"/>
                  </a:schemeClr>
                </a:solidFill>
                <a:latin typeface="Lato"/>
                <a:cs typeface="Lato"/>
                <a:sym typeface="Wingdings"/>
              </a:rPr>
              <a:t> </a:t>
            </a:r>
            <a:endParaRPr lang="en-US" sz="1800" dirty="0">
              <a:solidFill>
                <a:schemeClr val="bg1">
                  <a:lumMod val="50000"/>
                </a:schemeClr>
              </a:solidFill>
              <a:latin typeface="Lato"/>
              <a:cs typeface="Lato"/>
            </a:endParaRPr>
          </a:p>
        </p:txBody>
      </p:sp>
      <p:sp>
        <p:nvSpPr>
          <p:cNvPr id="6" name="TextBox 5"/>
          <p:cNvSpPr txBox="1"/>
          <p:nvPr/>
        </p:nvSpPr>
        <p:spPr>
          <a:xfrm>
            <a:off x="5323840" y="1645920"/>
            <a:ext cx="2915920" cy="1384995"/>
          </a:xfrm>
          <a:prstGeom prst="rect">
            <a:avLst/>
          </a:prstGeom>
          <a:noFill/>
        </p:spPr>
        <p:txBody>
          <a:bodyPr wrap="square" rtlCol="0">
            <a:spAutoFit/>
          </a:bodyPr>
          <a:lstStyle/>
          <a:p>
            <a:r>
              <a:rPr lang="en-US" dirty="0" smtClean="0"/>
              <a:t>Noble Gases!</a:t>
            </a:r>
          </a:p>
          <a:p>
            <a:endParaRPr lang="en-US" dirty="0" smtClean="0"/>
          </a:p>
          <a:p>
            <a:r>
              <a:rPr lang="en-US" dirty="0" smtClean="0"/>
              <a:t>They already have a full orbital.  They do not want to attract anymore electrons to create a partially filled sublevel.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1098</Words>
  <Application>Microsoft Macintosh PowerPoint</Application>
  <PresentationFormat>On-screen Show (16:9)</PresentationFormat>
  <Paragraphs>124</Paragraphs>
  <Slides>22</Slides>
  <Notes>4</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22</vt:i4>
      </vt:variant>
    </vt:vector>
  </HeadingPairs>
  <TitlesOfParts>
    <vt:vector size="25" baseType="lpstr">
      <vt:lpstr>Raleway</vt:lpstr>
      <vt:lpstr>Lato</vt:lpstr>
      <vt:lpstr>Streamline</vt:lpstr>
      <vt:lpstr>Periodic Trends and Bonding</vt:lpstr>
      <vt:lpstr>Atomic Radius </vt:lpstr>
      <vt:lpstr>Ionization Energy </vt:lpstr>
      <vt:lpstr>Ionization Energy Cont.</vt:lpstr>
      <vt:lpstr>Electron Affinity</vt:lpstr>
      <vt:lpstr>Electron Affinity Cont.</vt:lpstr>
      <vt:lpstr>Electron Affinity Cont.</vt:lpstr>
      <vt:lpstr>Electronegativity</vt:lpstr>
      <vt:lpstr>Electronegativity Cont. </vt:lpstr>
      <vt:lpstr>Reactivity</vt:lpstr>
      <vt:lpstr>Types of Bonding and EVERYTHING that goes with it</vt:lpstr>
      <vt:lpstr>Types of Bonds based on Electronegativity</vt:lpstr>
      <vt:lpstr>Types of Bonds</vt:lpstr>
      <vt:lpstr>Lewis Structures</vt:lpstr>
      <vt:lpstr>Lewis Structures Cont.</vt:lpstr>
      <vt:lpstr>Lewis Structures cont.</vt:lpstr>
      <vt:lpstr>Lewis Structures – Formal Charge</vt:lpstr>
      <vt:lpstr>Lewis Structure – Formal Charge</vt:lpstr>
      <vt:lpstr>VSEPR Theory </vt:lpstr>
      <vt:lpstr>Hybridization</vt:lpstr>
      <vt:lpstr>Bond Energies</vt:lpstr>
      <vt:lpstr>Bond Energies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Periodic Trends and Bonding</dc:title>
  <cp:lastModifiedBy>Kathie DeMonte</cp:lastModifiedBy>
  <cp:revision>2</cp:revision>
  <dcterms:created xsi:type="dcterms:W3CDTF">2018-10-18T23:06:17Z</dcterms:created>
  <dcterms:modified xsi:type="dcterms:W3CDTF">2018-10-19T03:14:52Z</dcterms:modified>
</cp:coreProperties>
</file>