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9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theme+xml" PartName="/ppt/theme/theme8.xml"/>
  <Override ContentType="application/vnd.openxmlformats-officedocument.theme+xml" PartName="/ppt/theme/theme10.xml"/>
  <Override ContentType="application/vnd.openxmlformats-officedocument.theme+xml" PartName="/ppt/theme/theme9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1" r:id="rId4"/>
    <p:sldMasterId id="2147483662" r:id="rId5"/>
    <p:sldMasterId id="2147483663" r:id="rId6"/>
    <p:sldMasterId id="2147483664" r:id="rId7"/>
    <p:sldMasterId id="2147483665" r:id="rId8"/>
    <p:sldMasterId id="2147483666" r:id="rId9"/>
    <p:sldMasterId id="2147483667" r:id="rId10"/>
    <p:sldMasterId id="2147483668" r:id="rId11"/>
    <p:sldMasterId id="2147483669" r:id="rId12"/>
  </p:sldMasterIdLst>
  <p:notesMasterIdLst>
    <p:notesMasterId r:id="rId13"/>
  </p:notes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72" r:id="rId30"/>
    <p:sldId id="273" r:id="rId31"/>
    <p:sldId id="274" r:id="rId32"/>
    <p:sldId id="275" r:id="rId33"/>
    <p:sldId id="276" r:id="rId34"/>
    <p:sldId id="277" r:id="rId35"/>
    <p:sldId id="278" r:id="rId36"/>
    <p:sldId id="279" r:id="rId37"/>
    <p:sldId id="280" r:id="rId38"/>
    <p:sldId id="281" r:id="rId39"/>
    <p:sldId id="282" r:id="rId40"/>
    <p:sldId id="283" r:id="rId41"/>
    <p:sldId id="284" r:id="rId42"/>
    <p:sldId id="285" r:id="rId43"/>
  </p:sldIdLst>
  <p:sldSz cy="6858000" cx="9144000"/>
  <p:notesSz cx="6858000" cy="9144000"/>
  <p:embeddedFontLst>
    <p:embeddedFont>
      <p:font typeface="Century Schoolbook"/>
      <p:regular r:id="rId44"/>
      <p:bold r:id="rId45"/>
      <p:italic r:id="rId46"/>
      <p:boldItalic r:id="rId4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23CD0DB8-4791-42F5-B66B-A027B669FDE8}">
  <a:tblStyle styleId="{23CD0DB8-4791-42F5-B66B-A027B669FDE8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27.xml"/><Relationship Id="rId20" Type="http://schemas.openxmlformats.org/officeDocument/2006/relationships/slide" Target="slides/slide7.xml"/><Relationship Id="rId42" Type="http://schemas.openxmlformats.org/officeDocument/2006/relationships/slide" Target="slides/slide29.xml"/><Relationship Id="rId41" Type="http://schemas.openxmlformats.org/officeDocument/2006/relationships/slide" Target="slides/slide28.xml"/><Relationship Id="rId22" Type="http://schemas.openxmlformats.org/officeDocument/2006/relationships/slide" Target="slides/slide9.xml"/><Relationship Id="rId44" Type="http://schemas.openxmlformats.org/officeDocument/2006/relationships/font" Target="fonts/CenturySchoolbook-regular.fntdata"/><Relationship Id="rId21" Type="http://schemas.openxmlformats.org/officeDocument/2006/relationships/slide" Target="slides/slide8.xml"/><Relationship Id="rId43" Type="http://schemas.openxmlformats.org/officeDocument/2006/relationships/slide" Target="slides/slide30.xml"/><Relationship Id="rId24" Type="http://schemas.openxmlformats.org/officeDocument/2006/relationships/slide" Target="slides/slide11.xml"/><Relationship Id="rId46" Type="http://schemas.openxmlformats.org/officeDocument/2006/relationships/font" Target="fonts/CenturySchoolbook-italic.fntdata"/><Relationship Id="rId23" Type="http://schemas.openxmlformats.org/officeDocument/2006/relationships/slide" Target="slides/slide10.xml"/><Relationship Id="rId45" Type="http://schemas.openxmlformats.org/officeDocument/2006/relationships/font" Target="fonts/CenturySchoolbook-bold.fntdata"/><Relationship Id="rId1" Type="http://schemas.openxmlformats.org/officeDocument/2006/relationships/theme" Target="theme/theme9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26" Type="http://schemas.openxmlformats.org/officeDocument/2006/relationships/slide" Target="slides/slide13.xml"/><Relationship Id="rId25" Type="http://schemas.openxmlformats.org/officeDocument/2006/relationships/slide" Target="slides/slide12.xml"/><Relationship Id="rId47" Type="http://schemas.openxmlformats.org/officeDocument/2006/relationships/font" Target="fonts/CenturySchoolbook-boldItalic.fntdata"/><Relationship Id="rId28" Type="http://schemas.openxmlformats.org/officeDocument/2006/relationships/slide" Target="slides/slide15.xml"/><Relationship Id="rId27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29" Type="http://schemas.openxmlformats.org/officeDocument/2006/relationships/slide" Target="slides/slide16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Relationship Id="rId31" Type="http://schemas.openxmlformats.org/officeDocument/2006/relationships/slide" Target="slides/slide18.xml"/><Relationship Id="rId30" Type="http://schemas.openxmlformats.org/officeDocument/2006/relationships/slide" Target="slides/slide17.xml"/><Relationship Id="rId11" Type="http://schemas.openxmlformats.org/officeDocument/2006/relationships/slideMaster" Target="slideMasters/slideMaster8.xml"/><Relationship Id="rId33" Type="http://schemas.openxmlformats.org/officeDocument/2006/relationships/slide" Target="slides/slide20.xml"/><Relationship Id="rId10" Type="http://schemas.openxmlformats.org/officeDocument/2006/relationships/slideMaster" Target="slideMasters/slideMaster7.xml"/><Relationship Id="rId32" Type="http://schemas.openxmlformats.org/officeDocument/2006/relationships/slide" Target="slides/slide19.xml"/><Relationship Id="rId13" Type="http://schemas.openxmlformats.org/officeDocument/2006/relationships/notesMaster" Target="notesMasters/notesMaster1.xml"/><Relationship Id="rId35" Type="http://schemas.openxmlformats.org/officeDocument/2006/relationships/slide" Target="slides/slide22.xml"/><Relationship Id="rId12" Type="http://schemas.openxmlformats.org/officeDocument/2006/relationships/slideMaster" Target="slideMasters/slideMaster9.xml"/><Relationship Id="rId34" Type="http://schemas.openxmlformats.org/officeDocument/2006/relationships/slide" Target="slides/slide21.xml"/><Relationship Id="rId15" Type="http://schemas.openxmlformats.org/officeDocument/2006/relationships/slide" Target="slides/slide2.xml"/><Relationship Id="rId37" Type="http://schemas.openxmlformats.org/officeDocument/2006/relationships/slide" Target="slides/slide24.xml"/><Relationship Id="rId14" Type="http://schemas.openxmlformats.org/officeDocument/2006/relationships/slide" Target="slides/slide1.xml"/><Relationship Id="rId36" Type="http://schemas.openxmlformats.org/officeDocument/2006/relationships/slide" Target="slides/slide23.xml"/><Relationship Id="rId17" Type="http://schemas.openxmlformats.org/officeDocument/2006/relationships/slide" Target="slides/slide4.xml"/><Relationship Id="rId39" Type="http://schemas.openxmlformats.org/officeDocument/2006/relationships/slide" Target="slides/slide26.xml"/><Relationship Id="rId16" Type="http://schemas.openxmlformats.org/officeDocument/2006/relationships/slide" Target="slides/slide3.xml"/><Relationship Id="rId38" Type="http://schemas.openxmlformats.org/officeDocument/2006/relationships/slide" Target="slides/slide25.xml"/><Relationship Id="rId19" Type="http://schemas.openxmlformats.org/officeDocument/2006/relationships/slide" Target="slides/slide6.xml"/><Relationship Id="rId18" Type="http://schemas.openxmlformats.org/officeDocument/2006/relationships/slide" Target="slides/slide5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39" name="Google Shape;33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340" name="Google Shape;340;p18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52" name="Google Shape;352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353" name="Google Shape;353;p19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60" name="Google Shape;360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361" name="Google Shape;361;p2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74" name="Google Shape;374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375" name="Google Shape;375;p2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1" name="Google Shape;391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410" name="Google Shape;410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411" name="Google Shape;411;p23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416" name="Google Shape;416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417" name="Google Shape;417;p2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424" name="Google Shape;424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425" name="Google Shape;425;p25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437" name="Google Shape;437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438" name="Google Shape;438;p26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497" name="Google Shape;497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498" name="Google Shape;498;p27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228" name="Google Shape;22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229" name="Google Shape;229;p6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504" name="Google Shape;504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505" name="Google Shape;505;p3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512" name="Google Shape;512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513" name="Google Shape;513;p3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2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524" name="Google Shape;524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525" name="Google Shape;525;p32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543" name="Google Shape;543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544" name="Google Shape;544;p35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0" name="Google Shape;550;p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559" name="Google Shape;559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560" name="Google Shape;560;p37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5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p3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567" name="Google Shape;567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568" name="Google Shape;568;p38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3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p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625" name="Google Shape;625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626" name="Google Shape;626;p39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Google Shape;682;p4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683" name="Google Shape;683;p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684" name="Google Shape;684;p4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3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Google Shape;704;p4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705" name="Google Shape;705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706" name="Google Shape;706;p4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4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Google Shape;725;p4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726" name="Google Shape;726;p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727" name="Google Shape;727;p42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250" name="Google Shape;25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251" name="Google Shape;251;p1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"/>
          <p:cNvSpPr txBox="1"/>
          <p:nvPr>
            <p:ph type="ctrTitle"/>
          </p:nvPr>
        </p:nvSpPr>
        <p:spPr>
          <a:xfrm>
            <a:off x="2286000" y="3124200"/>
            <a:ext cx="6172200" cy="18943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33" name="Google Shape;33;p2"/>
          <p:cNvSpPr txBox="1"/>
          <p:nvPr>
            <p:ph idx="1" type="subTitle"/>
          </p:nvPr>
        </p:nvSpPr>
        <p:spPr>
          <a:xfrm>
            <a:off x="2286000" y="5003322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60"/>
              <a:buFont typeface="Noto Sans Symbols"/>
              <a:buNone/>
              <a:defRPr b="1" i="0" sz="18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ctr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ctr">
              <a:spcBef>
                <a:spcPts val="360"/>
              </a:spcBef>
              <a:spcAft>
                <a:spcPts val="0"/>
              </a:spcAft>
              <a:buClr>
                <a:srgbClr val="E0752F"/>
              </a:buClr>
              <a:buSzPts val="1080"/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ctr">
              <a:spcBef>
                <a:spcPts val="360"/>
              </a:spcBef>
              <a:spcAft>
                <a:spcPts val="0"/>
              </a:spcAft>
              <a:buClr>
                <a:srgbClr val="FEC3AE"/>
              </a:buClr>
              <a:buSzPts val="1080"/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ctr">
              <a:spcBef>
                <a:spcPts val="320"/>
              </a:spcBef>
              <a:spcAft>
                <a:spcPts val="0"/>
              </a:spcAft>
              <a:buClr>
                <a:srgbClr val="BDCAE9"/>
              </a:buClr>
              <a:buSzPts val="1088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ctr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None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ctr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None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ctr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None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ctr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None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34" name="Google Shape;34;p2"/>
          <p:cNvSpPr txBox="1"/>
          <p:nvPr>
            <p:ph idx="10" type="dt"/>
          </p:nvPr>
        </p:nvSpPr>
        <p:spPr>
          <a:xfrm rot="5400000">
            <a:off x="7764462" y="1174750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2"/>
          <p:cNvSpPr txBox="1"/>
          <p:nvPr>
            <p:ph idx="11" type="ftr"/>
          </p:nvPr>
        </p:nvSpPr>
        <p:spPr>
          <a:xfrm rot="5400000">
            <a:off x="7077075" y="4181475"/>
            <a:ext cx="3657600" cy="38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1325562" y="4929187"/>
            <a:ext cx="609600" cy="517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able" type="tbl">
  <p:cSld name="TABLE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49" name="Google Shape;149;p1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0" name="Google Shape;150;p1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1" name="Google Shape;151;p1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showMasterSp="0" type="secHead">
  <p:cSld name="SECTION_HEADER"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8"/>
          <p:cNvSpPr txBox="1"/>
          <p:nvPr>
            <p:ph type="title"/>
          </p:nvPr>
        </p:nvSpPr>
        <p:spPr>
          <a:xfrm>
            <a:off x="2286000" y="2895600"/>
            <a:ext cx="6172200" cy="205359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Century Schoolbook"/>
              <a:buNone/>
              <a:defRPr b="1" i="0" sz="3000" u="none" cap="small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76" name="Google Shape;176;p18"/>
          <p:cNvSpPr txBox="1"/>
          <p:nvPr>
            <p:ph idx="1" type="body"/>
          </p:nvPr>
        </p:nvSpPr>
        <p:spPr>
          <a:xfrm>
            <a:off x="2286000" y="5010150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60"/>
              <a:buFont typeface="Noto Sans Symbols"/>
              <a:buNone/>
              <a:defRPr b="1" i="0" sz="18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E0752F"/>
              </a:buClr>
              <a:buSzPts val="96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FEC3AE"/>
              </a:buClr>
              <a:buSzPts val="84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BDCAE9"/>
              </a:buClr>
              <a:buSzPts val="952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77" name="Google Shape;177;p18"/>
          <p:cNvSpPr txBox="1"/>
          <p:nvPr>
            <p:ph idx="10" type="dt"/>
          </p:nvPr>
        </p:nvSpPr>
        <p:spPr>
          <a:xfrm rot="5400000">
            <a:off x="7762875" y="1169987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8" name="Google Shape;178;p18"/>
          <p:cNvSpPr txBox="1"/>
          <p:nvPr>
            <p:ph idx="11" type="ftr"/>
          </p:nvPr>
        </p:nvSpPr>
        <p:spPr>
          <a:xfrm rot="5400000">
            <a:off x="7077075" y="4178300"/>
            <a:ext cx="3657600" cy="38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9" name="Google Shape;179;p18"/>
          <p:cNvSpPr txBox="1"/>
          <p:nvPr>
            <p:ph idx="12" type="sldNum"/>
          </p:nvPr>
        </p:nvSpPr>
        <p:spPr>
          <a:xfrm>
            <a:off x="1339850" y="4929187"/>
            <a:ext cx="609600" cy="517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showMasterSp="0" type="objTx">
  <p:cSld name="OBJECT_WITH_CAPTION_TEXT"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0"/>
          <p:cNvSpPr txBox="1"/>
          <p:nvPr>
            <p:ph type="title"/>
          </p:nvPr>
        </p:nvSpPr>
        <p:spPr>
          <a:xfrm rot="5400000">
            <a:off x="3371850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entury Schoolbook"/>
              <a:buNone/>
              <a:defRPr b="1" i="0" sz="2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95" name="Google Shape;195;p20"/>
          <p:cNvSpPr txBox="1"/>
          <p:nvPr>
            <p:ph idx="1" type="body"/>
          </p:nvPr>
        </p:nvSpPr>
        <p:spPr>
          <a:xfrm>
            <a:off x="6812280" y="274320"/>
            <a:ext cx="1527048" cy="49834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2286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rgbClr val="E0752F"/>
              </a:buClr>
              <a:buSzPts val="60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rgbClr val="FEC3AE"/>
              </a:buClr>
              <a:buSzPts val="54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rgbClr val="BDCAE9"/>
              </a:buClr>
              <a:buSzPts val="612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96" name="Google Shape;196;p20"/>
          <p:cNvSpPr txBox="1"/>
          <p:nvPr>
            <p:ph idx="2" type="body"/>
          </p:nvPr>
        </p:nvSpPr>
        <p:spPr>
          <a:xfrm>
            <a:off x="304800" y="274320"/>
            <a:ext cx="5638800" cy="63276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E0752F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3AE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DCA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97" name="Google Shape;197;p20"/>
          <p:cNvSpPr txBox="1"/>
          <p:nvPr>
            <p:ph idx="10" type="dt"/>
          </p:nvPr>
        </p:nvSpPr>
        <p:spPr>
          <a:xfrm rot="5400000">
            <a:off x="7589043" y="1081881"/>
            <a:ext cx="2011362" cy="38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8" name="Google Shape;198;p20"/>
          <p:cNvSpPr txBox="1"/>
          <p:nvPr>
            <p:ph idx="12" type="sldNum"/>
          </p:nvPr>
        </p:nvSpPr>
        <p:spPr>
          <a:xfrm>
            <a:off x="8129587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9" name="Google Shape;199;p20"/>
          <p:cNvSpPr txBox="1"/>
          <p:nvPr>
            <p:ph idx="11" type="ftr"/>
          </p:nvPr>
        </p:nvSpPr>
        <p:spPr>
          <a:xfrm rot="5400000">
            <a:off x="6989762" y="3736975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showMasterSp="0" type="picTx">
  <p:cSld name="PICTURE_WITH_CAPTION_TEXT"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2"/>
          <p:cNvSpPr txBox="1"/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entury Schoolbook"/>
              <a:buNone/>
              <a:defRPr b="1" i="0" sz="2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215" name="Google Shape;215;p22"/>
          <p:cNvSpPr/>
          <p:nvPr>
            <p:ph idx="2" type="pic"/>
          </p:nvPr>
        </p:nvSpPr>
        <p:spPr>
          <a:xfrm>
            <a:off x="0" y="0"/>
            <a:ext cx="61722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284162" lvl="1" marL="639763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90500" lvl="2" marL="914400" marR="0" rtl="0" algn="l">
              <a:spcBef>
                <a:spcPts val="360"/>
              </a:spcBef>
              <a:spcAft>
                <a:spcPts val="0"/>
              </a:spcAft>
              <a:buClr>
                <a:srgbClr val="E0752F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84150" lvl="3" marL="1187450" marR="0" rtl="0" algn="l">
              <a:spcBef>
                <a:spcPts val="360"/>
              </a:spcBef>
              <a:spcAft>
                <a:spcPts val="0"/>
              </a:spcAft>
              <a:buClr>
                <a:srgbClr val="FEC3AE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92087" lvl="4" marL="1462088" marR="0" rtl="0" algn="l">
              <a:spcBef>
                <a:spcPts val="320"/>
              </a:spcBef>
              <a:spcAft>
                <a:spcPts val="0"/>
              </a:spcAft>
              <a:buClr>
                <a:srgbClr val="BDCA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187960" lvl="5" marL="173736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82879" lvl="6" marL="2011679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90500" lvl="7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185420" lvl="8" marL="256032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216" name="Google Shape;216;p22"/>
          <p:cNvSpPr txBox="1"/>
          <p:nvPr>
            <p:ph idx="1" type="body"/>
          </p:nvPr>
        </p:nvSpPr>
        <p:spPr>
          <a:xfrm>
            <a:off x="6765798" y="264795"/>
            <a:ext cx="1524000" cy="49560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10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28956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66700" lvl="2" marL="1371600" marR="0" rtl="0" algn="l">
              <a:spcBef>
                <a:spcPts val="200"/>
              </a:spcBef>
              <a:spcAft>
                <a:spcPts val="0"/>
              </a:spcAft>
              <a:buClr>
                <a:srgbClr val="E0752F"/>
              </a:buClr>
              <a:buSzPts val="600"/>
              <a:buFont typeface="Noto Sans Symbols"/>
              <a:buChar char="•"/>
              <a:defRPr b="0" i="0" sz="10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62889" lvl="3" marL="1828800" marR="0" rtl="0" algn="l">
              <a:spcBef>
                <a:spcPts val="180"/>
              </a:spcBef>
              <a:spcAft>
                <a:spcPts val="0"/>
              </a:spcAft>
              <a:buClr>
                <a:srgbClr val="FEC3AE"/>
              </a:buClr>
              <a:buSzPts val="540"/>
              <a:buFont typeface="Noto Sans Symbols"/>
              <a:buChar char="•"/>
              <a:defRPr b="0" i="0" sz="9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67461" lvl="4" marL="2286000" marR="0" rtl="0" algn="l">
              <a:spcBef>
                <a:spcPts val="180"/>
              </a:spcBef>
              <a:spcAft>
                <a:spcPts val="0"/>
              </a:spcAft>
              <a:buClr>
                <a:srgbClr val="BDCAE9"/>
              </a:buClr>
              <a:buSzPts val="612"/>
              <a:buFont typeface="Noto Sans Symbols"/>
              <a:buChar char="●"/>
              <a:defRPr b="0" i="0" sz="9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217" name="Google Shape;217;p22"/>
          <p:cNvSpPr txBox="1"/>
          <p:nvPr>
            <p:ph idx="10" type="dt"/>
          </p:nvPr>
        </p:nvSpPr>
        <p:spPr>
          <a:xfrm rot="5400000">
            <a:off x="7589043" y="1081881"/>
            <a:ext cx="2011362" cy="38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8" name="Google Shape;218;p22"/>
          <p:cNvSpPr txBox="1"/>
          <p:nvPr>
            <p:ph idx="12" type="sldNum"/>
          </p:nvPr>
        </p:nvSpPr>
        <p:spPr>
          <a:xfrm>
            <a:off x="8129587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9" name="Google Shape;219;p22"/>
          <p:cNvSpPr txBox="1"/>
          <p:nvPr>
            <p:ph idx="11" type="ftr"/>
          </p:nvPr>
        </p:nvSpPr>
        <p:spPr>
          <a:xfrm rot="5400000">
            <a:off x="6989762" y="3736975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51" name="Google Shape;51;p4"/>
          <p:cNvSpPr txBox="1"/>
          <p:nvPr>
            <p:ph idx="1" type="body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E0752F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3AE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DCA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52" name="Google Shape;52;p4"/>
          <p:cNvSpPr txBox="1"/>
          <p:nvPr>
            <p:ph idx="10" type="dt"/>
          </p:nvPr>
        </p:nvSpPr>
        <p:spPr>
          <a:xfrm rot="5400000">
            <a:off x="7589043" y="1081881"/>
            <a:ext cx="2011362" cy="38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4"/>
          <p:cNvSpPr txBox="1"/>
          <p:nvPr>
            <p:ph idx="12" type="sldNum"/>
          </p:nvPr>
        </p:nvSpPr>
        <p:spPr>
          <a:xfrm>
            <a:off x="8129587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4" name="Google Shape;54;p4"/>
          <p:cNvSpPr txBox="1"/>
          <p:nvPr>
            <p:ph idx="11" type="ftr"/>
          </p:nvPr>
        </p:nvSpPr>
        <p:spPr>
          <a:xfrm rot="5400000">
            <a:off x="6989762" y="3736975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6"/>
          <p:cNvSpPr txBox="1"/>
          <p:nvPr>
            <p:ph idx="10" type="dt"/>
          </p:nvPr>
        </p:nvSpPr>
        <p:spPr>
          <a:xfrm rot="5400000">
            <a:off x="7589043" y="1081881"/>
            <a:ext cx="2011362" cy="38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6"/>
          <p:cNvSpPr txBox="1"/>
          <p:nvPr>
            <p:ph idx="11" type="ftr"/>
          </p:nvPr>
        </p:nvSpPr>
        <p:spPr>
          <a:xfrm rot="5400000">
            <a:off x="6989762" y="3736975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6"/>
          <p:cNvSpPr txBox="1"/>
          <p:nvPr>
            <p:ph idx="12" type="sldNum"/>
          </p:nvPr>
        </p:nvSpPr>
        <p:spPr>
          <a:xfrm>
            <a:off x="8129587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7"/>
          <p:cNvSpPr txBox="1"/>
          <p:nvPr>
            <p:ph type="title"/>
          </p:nvPr>
        </p:nvSpPr>
        <p:spPr>
          <a:xfrm rot="5400000">
            <a:off x="4541837" y="2362202"/>
            <a:ext cx="5851525" cy="16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73" name="Google Shape;73;p7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E0752F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3AE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DCA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74" name="Google Shape;74;p7"/>
          <p:cNvSpPr txBox="1"/>
          <p:nvPr>
            <p:ph idx="10" type="dt"/>
          </p:nvPr>
        </p:nvSpPr>
        <p:spPr>
          <a:xfrm rot="5400000">
            <a:off x="7589043" y="1081881"/>
            <a:ext cx="2011362" cy="38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Google Shape;75;p7"/>
          <p:cNvSpPr txBox="1"/>
          <p:nvPr>
            <p:ph idx="11" type="ftr"/>
          </p:nvPr>
        </p:nvSpPr>
        <p:spPr>
          <a:xfrm rot="5400000">
            <a:off x="6989762" y="3736975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129587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79" name="Google Shape;79;p8"/>
          <p:cNvSpPr txBox="1"/>
          <p:nvPr>
            <p:ph idx="1" type="body"/>
          </p:nvPr>
        </p:nvSpPr>
        <p:spPr>
          <a:xfrm rot="5400000">
            <a:off x="1754187" y="303212"/>
            <a:ext cx="4873625" cy="74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E0752F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3AE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DCA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80" name="Google Shape;80;p8"/>
          <p:cNvSpPr txBox="1"/>
          <p:nvPr>
            <p:ph idx="10" type="dt"/>
          </p:nvPr>
        </p:nvSpPr>
        <p:spPr>
          <a:xfrm rot="5400000">
            <a:off x="7589043" y="1081881"/>
            <a:ext cx="2011362" cy="38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Google Shape;81;p8"/>
          <p:cNvSpPr txBox="1"/>
          <p:nvPr>
            <p:ph idx="11" type="ftr"/>
          </p:nvPr>
        </p:nvSpPr>
        <p:spPr>
          <a:xfrm rot="5400000">
            <a:off x="6989762" y="3736975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p8"/>
          <p:cNvSpPr txBox="1"/>
          <p:nvPr>
            <p:ph idx="12" type="sldNum"/>
          </p:nvPr>
        </p:nvSpPr>
        <p:spPr>
          <a:xfrm>
            <a:off x="8129587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9"/>
          <p:cNvSpPr txBox="1"/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85" name="Google Shape;85;p9"/>
          <p:cNvSpPr txBox="1"/>
          <p:nvPr>
            <p:ph idx="1" type="body"/>
          </p:nvPr>
        </p:nvSpPr>
        <p:spPr>
          <a:xfrm>
            <a:off x="457200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E0752F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3AE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DCA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86" name="Google Shape;86;p9"/>
          <p:cNvSpPr txBox="1"/>
          <p:nvPr>
            <p:ph idx="2" type="body"/>
          </p:nvPr>
        </p:nvSpPr>
        <p:spPr>
          <a:xfrm>
            <a:off x="4371975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E0752F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3AE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DCA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87" name="Google Shape;87;p9"/>
          <p:cNvSpPr/>
          <p:nvPr>
            <p:ph idx="3" type="body"/>
          </p:nvPr>
        </p:nvSpPr>
        <p:spPr>
          <a:xfrm>
            <a:off x="457200" y="1569720"/>
            <a:ext cx="3657600" cy="65836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1" i="0" sz="20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E0752F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3AE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DCA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88" name="Google Shape;88;p9"/>
          <p:cNvSpPr/>
          <p:nvPr>
            <p:ph idx="4" type="body"/>
          </p:nvPr>
        </p:nvSpPr>
        <p:spPr>
          <a:xfrm>
            <a:off x="4343400" y="1569720"/>
            <a:ext cx="3657600" cy="65836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1" i="0" sz="20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E0752F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3AE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DCA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89" name="Google Shape;89;p9"/>
          <p:cNvSpPr txBox="1"/>
          <p:nvPr>
            <p:ph idx="10" type="dt"/>
          </p:nvPr>
        </p:nvSpPr>
        <p:spPr>
          <a:xfrm rot="5400000">
            <a:off x="7589043" y="1081881"/>
            <a:ext cx="2011362" cy="38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0" name="Google Shape;90;p9"/>
          <p:cNvSpPr txBox="1"/>
          <p:nvPr>
            <p:ph idx="11" type="ftr"/>
          </p:nvPr>
        </p:nvSpPr>
        <p:spPr>
          <a:xfrm rot="5400000">
            <a:off x="6989762" y="3736975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Google Shape;91;p9"/>
          <p:cNvSpPr txBox="1"/>
          <p:nvPr>
            <p:ph idx="12" type="sldNum"/>
          </p:nvPr>
        </p:nvSpPr>
        <p:spPr>
          <a:xfrm>
            <a:off x="8129587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0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94" name="Google Shape;94;p10"/>
          <p:cNvSpPr txBox="1"/>
          <p:nvPr>
            <p:ph idx="1" type="body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E0752F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3AE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DCA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95" name="Google Shape;95;p10"/>
          <p:cNvSpPr txBox="1"/>
          <p:nvPr>
            <p:ph idx="2" type="body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E0752F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3AE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DCA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96" name="Google Shape;96;p10"/>
          <p:cNvSpPr txBox="1"/>
          <p:nvPr>
            <p:ph idx="10" type="dt"/>
          </p:nvPr>
        </p:nvSpPr>
        <p:spPr>
          <a:xfrm rot="5400000">
            <a:off x="7589043" y="1081881"/>
            <a:ext cx="2011362" cy="38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7" name="Google Shape;97;p10"/>
          <p:cNvSpPr txBox="1"/>
          <p:nvPr>
            <p:ph idx="11" type="ftr"/>
          </p:nvPr>
        </p:nvSpPr>
        <p:spPr>
          <a:xfrm rot="5400000">
            <a:off x="6989762" y="3736975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8" name="Google Shape;98;p10"/>
          <p:cNvSpPr txBox="1"/>
          <p:nvPr>
            <p:ph idx="12" type="sldNum"/>
          </p:nvPr>
        </p:nvSpPr>
        <p:spPr>
          <a:xfrm>
            <a:off x="8129587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2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13" name="Google Shape;113;p12"/>
          <p:cNvSpPr txBox="1"/>
          <p:nvPr>
            <p:ph idx="10" type="dt"/>
          </p:nvPr>
        </p:nvSpPr>
        <p:spPr>
          <a:xfrm rot="5400000">
            <a:off x="7589043" y="1081881"/>
            <a:ext cx="2011362" cy="38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4" name="Google Shape;114;p12"/>
          <p:cNvSpPr txBox="1"/>
          <p:nvPr>
            <p:ph idx="12" type="sldNum"/>
          </p:nvPr>
        </p:nvSpPr>
        <p:spPr>
          <a:xfrm>
            <a:off x="8129587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5" name="Google Shape;115;p12"/>
          <p:cNvSpPr txBox="1"/>
          <p:nvPr>
            <p:ph idx="11" type="ftr"/>
          </p:nvPr>
        </p:nvSpPr>
        <p:spPr>
          <a:xfrm rot="5400000">
            <a:off x="6989762" y="3736975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ext over Content" type="txOverObj">
  <p:cSld name="TEXT_OVER_OBJECT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30" name="Google Shape;130;p14"/>
          <p:cNvSpPr txBox="1"/>
          <p:nvPr>
            <p:ph idx="1" type="body"/>
          </p:nvPr>
        </p:nvSpPr>
        <p:spPr>
          <a:xfrm>
            <a:off x="457200" y="1600200"/>
            <a:ext cx="8229600" cy="21859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E0752F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3AE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DCA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31" name="Google Shape;131;p14"/>
          <p:cNvSpPr txBox="1"/>
          <p:nvPr>
            <p:ph idx="2" type="body"/>
          </p:nvPr>
        </p:nvSpPr>
        <p:spPr>
          <a:xfrm>
            <a:off x="457200" y="3938588"/>
            <a:ext cx="8229600" cy="21875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E0752F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3AE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DCA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32" name="Google Shape;132;p1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3" name="Google Shape;133;p1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4" name="Google Shape;134;p1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9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3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6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4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7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8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1.xml"/></Relationships>
</file>

<file path=ppt/slideMasters/_rels/slideMaster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5.xml"/></Relationships>
</file>

<file path=ppt/slideMasters/_rels/slideMaster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3AE">
              <a:alpha val="5372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/>
          <p:nvPr/>
        </p:nvSpPr>
        <p:spPr>
          <a:xfrm>
            <a:off x="276225" y="0"/>
            <a:ext cx="104775" cy="6858000"/>
          </a:xfrm>
          <a:prstGeom prst="rect">
            <a:avLst/>
          </a:prstGeom>
          <a:solidFill>
            <a:srgbClr val="FFD9CE">
              <a:alpha val="3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"/>
          <p:cNvSpPr txBox="1"/>
          <p:nvPr/>
        </p:nvSpPr>
        <p:spPr>
          <a:xfrm>
            <a:off x="990600" y="0"/>
            <a:ext cx="182562" cy="6858000"/>
          </a:xfrm>
          <a:prstGeom prst="rect">
            <a:avLst/>
          </a:prstGeom>
          <a:solidFill>
            <a:srgbClr val="FFD9CE">
              <a:alpha val="6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"/>
          <p:cNvSpPr txBox="1"/>
          <p:nvPr/>
        </p:nvSpPr>
        <p:spPr>
          <a:xfrm>
            <a:off x="1141412" y="0"/>
            <a:ext cx="230187" cy="6858000"/>
          </a:xfrm>
          <a:prstGeom prst="rect">
            <a:avLst/>
          </a:prstGeom>
          <a:solidFill>
            <a:srgbClr val="FFEDE8">
              <a:alpha val="70588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" name="Google Shape;14;p1"/>
          <p:cNvCxnSpPr/>
          <p:nvPr/>
        </p:nvCxnSpPr>
        <p:spPr>
          <a:xfrm>
            <a:off x="106362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EC3AE">
                <a:alpha val="72549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" name="Google Shape;15;p1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FEDE8">
                <a:alpha val="82745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" name="Google Shape;16;p1"/>
          <p:cNvCxnSpPr/>
          <p:nvPr/>
        </p:nvCxnSpPr>
        <p:spPr>
          <a:xfrm>
            <a:off x="854075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EC3AE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" name="Google Shape;17;p1"/>
          <p:cNvCxnSpPr/>
          <p:nvPr/>
        </p:nvCxnSpPr>
        <p:spPr>
          <a:xfrm>
            <a:off x="1727200" y="0"/>
            <a:ext cx="0" cy="6858000"/>
          </a:xfrm>
          <a:prstGeom prst="straightConnector1">
            <a:avLst/>
          </a:prstGeom>
          <a:noFill/>
          <a:ln cap="flat" cmpd="sng" w="28575">
            <a:solidFill>
              <a:srgbClr val="FEC3AE">
                <a:alpha val="81568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" name="Google Shape;18;p1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FEC3AE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" name="Google Shape;19;p1"/>
          <p:cNvCxnSpPr/>
          <p:nvPr/>
        </p:nvCxnSpPr>
        <p:spPr>
          <a:xfrm>
            <a:off x="9113837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FEC3AE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" name="Google Shape;20;p1"/>
          <p:cNvSpPr txBox="1"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3AE">
              <a:alpha val="50588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1"/>
          <p:cNvSpPr/>
          <p:nvPr/>
        </p:nvSpPr>
        <p:spPr>
          <a:xfrm>
            <a:off x="1309687" y="4867275"/>
            <a:ext cx="641350" cy="64135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1"/>
          <p:cNvSpPr/>
          <p:nvPr/>
        </p:nvSpPr>
        <p:spPr>
          <a:xfrm>
            <a:off x="1090612" y="5500687"/>
            <a:ext cx="138112" cy="1365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"/>
          <p:cNvSpPr/>
          <p:nvPr/>
        </p:nvSpPr>
        <p:spPr>
          <a:xfrm>
            <a:off x="1663700" y="5788025"/>
            <a:ext cx="274637" cy="27463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27" name="Google Shape;27;p1"/>
          <p:cNvSpPr txBox="1"/>
          <p:nvPr>
            <p:ph idx="1" type="body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E0752F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3AE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DCA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28" name="Google Shape;28;p1"/>
          <p:cNvSpPr txBox="1"/>
          <p:nvPr>
            <p:ph idx="10" type="dt"/>
          </p:nvPr>
        </p:nvSpPr>
        <p:spPr>
          <a:xfrm rot="5400000">
            <a:off x="7764462" y="1174750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1"/>
          <p:cNvSpPr txBox="1"/>
          <p:nvPr>
            <p:ph idx="11" type="ftr"/>
          </p:nvPr>
        </p:nvSpPr>
        <p:spPr>
          <a:xfrm rot="5400000">
            <a:off x="7077075" y="4181475"/>
            <a:ext cx="3657600" cy="38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1"/>
          <p:cNvSpPr txBox="1"/>
          <p:nvPr>
            <p:ph idx="12" type="sldNum"/>
          </p:nvPr>
        </p:nvSpPr>
        <p:spPr>
          <a:xfrm>
            <a:off x="1325562" y="4929187"/>
            <a:ext cx="609600" cy="517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Google Shape;38;p3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3AE">
                <a:alpha val="92549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9" name="Google Shape;39;p3"/>
          <p:cNvCxnSpPr/>
          <p:nvPr/>
        </p:nvCxnSpPr>
        <p:spPr>
          <a:xfrm>
            <a:off x="76200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FEC3AE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0" name="Google Shape;40;p3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1" name="Google Shape;41;p3"/>
          <p:cNvSpPr txBox="1"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2" name="Google Shape;42;p3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3" name="Google Shape;43;p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3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45" name="Google Shape;45;p3"/>
          <p:cNvSpPr txBox="1"/>
          <p:nvPr>
            <p:ph idx="1" type="body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E0752F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3AE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DCA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46" name="Google Shape;46;p3"/>
          <p:cNvSpPr txBox="1"/>
          <p:nvPr>
            <p:ph idx="10" type="dt"/>
          </p:nvPr>
        </p:nvSpPr>
        <p:spPr>
          <a:xfrm rot="5400000">
            <a:off x="7589043" y="1081881"/>
            <a:ext cx="2011362" cy="38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3"/>
          <p:cNvSpPr txBox="1"/>
          <p:nvPr>
            <p:ph idx="12" type="sldNum"/>
          </p:nvPr>
        </p:nvSpPr>
        <p:spPr>
          <a:xfrm>
            <a:off x="8129587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3"/>
          <p:cNvSpPr txBox="1"/>
          <p:nvPr>
            <p:ph idx="11" type="ftr"/>
          </p:nvPr>
        </p:nvSpPr>
        <p:spPr>
          <a:xfrm rot="5400000">
            <a:off x="6989762" y="3736975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5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3AE">
                <a:alpha val="92549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7" name="Google Shape;57;p5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58" name="Google Shape;58;p5"/>
          <p:cNvSpPr txBox="1"/>
          <p:nvPr>
            <p:ph idx="1" type="body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E0752F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3AE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DCA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59" name="Google Shape;59;p5"/>
          <p:cNvSpPr txBox="1"/>
          <p:nvPr>
            <p:ph idx="10" type="dt"/>
          </p:nvPr>
        </p:nvSpPr>
        <p:spPr>
          <a:xfrm rot="5400000">
            <a:off x="7589043" y="1081881"/>
            <a:ext cx="2011362" cy="38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5"/>
          <p:cNvSpPr txBox="1"/>
          <p:nvPr>
            <p:ph idx="11" type="ftr"/>
          </p:nvPr>
        </p:nvSpPr>
        <p:spPr>
          <a:xfrm rot="5400000">
            <a:off x="6989762" y="3736975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61" name="Google Shape;61;p5"/>
          <p:cNvCxnSpPr/>
          <p:nvPr/>
        </p:nvCxnSpPr>
        <p:spPr>
          <a:xfrm>
            <a:off x="76200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FEC3AE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2" name="Google Shape;62;p5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3" name="Google Shape;63;p5"/>
          <p:cNvSpPr txBox="1"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4" name="Google Shape;64;p5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5" name="Google Shape;65;p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5"/>
          <p:cNvSpPr txBox="1"/>
          <p:nvPr>
            <p:ph idx="12" type="sldNum"/>
          </p:nvPr>
        </p:nvSpPr>
        <p:spPr>
          <a:xfrm>
            <a:off x="8129587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0" r:id="rId1"/>
    <p:sldLayoutId id="2147483651" r:id="rId2"/>
    <p:sldLayoutId id="2147483652" r:id="rId3"/>
    <p:sldLayoutId id="2147483653" r:id="rId4"/>
    <p:sldLayoutId id="2147483654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Google Shape;100;p11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3AE">
                <a:alpha val="92549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1" name="Google Shape;101;p11"/>
          <p:cNvCxnSpPr/>
          <p:nvPr/>
        </p:nvCxnSpPr>
        <p:spPr>
          <a:xfrm>
            <a:off x="76200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FEC3AE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2" name="Google Shape;102;p11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3" name="Google Shape;103;p11"/>
          <p:cNvSpPr txBox="1"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4" name="Google Shape;104;p11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5" name="Google Shape;105;p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1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07" name="Google Shape;107;p11"/>
          <p:cNvSpPr txBox="1"/>
          <p:nvPr>
            <p:ph idx="1" type="body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E0752F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3AE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DCA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08" name="Google Shape;108;p11"/>
          <p:cNvSpPr txBox="1"/>
          <p:nvPr>
            <p:ph idx="10" type="dt"/>
          </p:nvPr>
        </p:nvSpPr>
        <p:spPr>
          <a:xfrm rot="5400000">
            <a:off x="7589043" y="1081881"/>
            <a:ext cx="2011362" cy="38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9" name="Google Shape;109;p11"/>
          <p:cNvSpPr txBox="1"/>
          <p:nvPr>
            <p:ph idx="12" type="sldNum"/>
          </p:nvPr>
        </p:nvSpPr>
        <p:spPr>
          <a:xfrm>
            <a:off x="8129587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1"/>
          <p:cNvSpPr txBox="1"/>
          <p:nvPr>
            <p:ph idx="11" type="ftr"/>
          </p:nvPr>
        </p:nvSpPr>
        <p:spPr>
          <a:xfrm rot="5400000">
            <a:off x="6989762" y="3736975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7" name="Google Shape;117;p13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3AE">
                <a:alpha val="92549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8" name="Google Shape;118;p13"/>
          <p:cNvCxnSpPr/>
          <p:nvPr/>
        </p:nvCxnSpPr>
        <p:spPr>
          <a:xfrm>
            <a:off x="76200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FEC3AE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9" name="Google Shape;119;p13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0" name="Google Shape;120;p13"/>
          <p:cNvSpPr txBox="1"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1" name="Google Shape;121;p13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2" name="Google Shape;122;p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3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24" name="Google Shape;124;p13"/>
          <p:cNvSpPr txBox="1"/>
          <p:nvPr>
            <p:ph idx="1" type="body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E0752F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3AE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DCA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25" name="Google Shape;125;p1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6" name="Google Shape;126;p1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7" name="Google Shape;127;p1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6" name="Google Shape;136;p15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3AE">
                <a:alpha val="92549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7" name="Google Shape;137;p15"/>
          <p:cNvCxnSpPr/>
          <p:nvPr/>
        </p:nvCxnSpPr>
        <p:spPr>
          <a:xfrm>
            <a:off x="76200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FEC3AE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8" name="Google Shape;138;p15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9" name="Google Shape;139;p15"/>
          <p:cNvSpPr txBox="1"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0" name="Google Shape;140;p15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1" name="Google Shape;141;p1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5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43" name="Google Shape;143;p15"/>
          <p:cNvSpPr txBox="1"/>
          <p:nvPr>
            <p:ph idx="1" type="body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E0752F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3AE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DCA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44" name="Google Shape;144;p1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5" name="Google Shape;145;p1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6" name="Google Shape;146;p1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2"/>
        </a:solid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7"/>
          <p:cNvSpPr txBox="1"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3AE">
              <a:alpha val="5372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7"/>
          <p:cNvSpPr txBox="1"/>
          <p:nvPr/>
        </p:nvSpPr>
        <p:spPr>
          <a:xfrm>
            <a:off x="276225" y="0"/>
            <a:ext cx="104775" cy="6858000"/>
          </a:xfrm>
          <a:prstGeom prst="rect">
            <a:avLst/>
          </a:prstGeom>
          <a:solidFill>
            <a:srgbClr val="FFD9CE">
              <a:alpha val="3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7"/>
          <p:cNvSpPr txBox="1"/>
          <p:nvPr/>
        </p:nvSpPr>
        <p:spPr>
          <a:xfrm>
            <a:off x="990600" y="0"/>
            <a:ext cx="182562" cy="6858000"/>
          </a:xfrm>
          <a:prstGeom prst="rect">
            <a:avLst/>
          </a:prstGeom>
          <a:solidFill>
            <a:srgbClr val="FFD9CE">
              <a:alpha val="6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7"/>
          <p:cNvSpPr txBox="1"/>
          <p:nvPr/>
        </p:nvSpPr>
        <p:spPr>
          <a:xfrm>
            <a:off x="1141412" y="0"/>
            <a:ext cx="230187" cy="6858000"/>
          </a:xfrm>
          <a:prstGeom prst="rect">
            <a:avLst/>
          </a:prstGeom>
          <a:solidFill>
            <a:srgbClr val="FFEDE8">
              <a:alpha val="70588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7" name="Google Shape;157;p17"/>
          <p:cNvCxnSpPr/>
          <p:nvPr/>
        </p:nvCxnSpPr>
        <p:spPr>
          <a:xfrm>
            <a:off x="106362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EC3AE">
                <a:alpha val="72549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8" name="Google Shape;158;p17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FEDE8">
                <a:alpha val="82745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9" name="Google Shape;159;p17"/>
          <p:cNvCxnSpPr/>
          <p:nvPr/>
        </p:nvCxnSpPr>
        <p:spPr>
          <a:xfrm>
            <a:off x="854075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EC3AE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0" name="Google Shape;160;p17"/>
          <p:cNvCxnSpPr/>
          <p:nvPr/>
        </p:nvCxnSpPr>
        <p:spPr>
          <a:xfrm>
            <a:off x="1727200" y="0"/>
            <a:ext cx="0" cy="6858000"/>
          </a:xfrm>
          <a:prstGeom prst="straightConnector1">
            <a:avLst/>
          </a:prstGeom>
          <a:noFill/>
          <a:ln cap="flat" cmpd="sng" w="28575">
            <a:solidFill>
              <a:srgbClr val="FEC3AE">
                <a:alpha val="81568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1" name="Google Shape;161;p17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FEC3AE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2" name="Google Shape;162;p17"/>
          <p:cNvSpPr txBox="1"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3AE">
              <a:alpha val="50588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7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7"/>
          <p:cNvSpPr/>
          <p:nvPr/>
        </p:nvSpPr>
        <p:spPr>
          <a:xfrm>
            <a:off x="1323975" y="4867275"/>
            <a:ext cx="642937" cy="64135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7"/>
          <p:cNvSpPr/>
          <p:nvPr/>
        </p:nvSpPr>
        <p:spPr>
          <a:xfrm>
            <a:off x="1090612" y="5500687"/>
            <a:ext cx="138112" cy="1365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7"/>
          <p:cNvSpPr/>
          <p:nvPr/>
        </p:nvSpPr>
        <p:spPr>
          <a:xfrm>
            <a:off x="1663700" y="5791200"/>
            <a:ext cx="274637" cy="27463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7"/>
          <p:cNvSpPr/>
          <p:nvPr/>
        </p:nvSpPr>
        <p:spPr>
          <a:xfrm>
            <a:off x="1879600" y="4479925"/>
            <a:ext cx="365125" cy="3651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8" name="Google Shape;168;p17"/>
          <p:cNvCxnSpPr/>
          <p:nvPr/>
        </p:nvCxnSpPr>
        <p:spPr>
          <a:xfrm>
            <a:off x="9097962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FEC3AE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9" name="Google Shape;169;p17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small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70" name="Google Shape;170;p17"/>
          <p:cNvSpPr txBox="1"/>
          <p:nvPr>
            <p:ph idx="1" type="body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  <a:defRPr b="0" i="0" sz="24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E0752F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3AE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DCA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71" name="Google Shape;171;p17"/>
          <p:cNvSpPr txBox="1"/>
          <p:nvPr>
            <p:ph idx="10" type="dt"/>
          </p:nvPr>
        </p:nvSpPr>
        <p:spPr>
          <a:xfrm rot="5400000">
            <a:off x="7762875" y="1169987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2" name="Google Shape;172;p17"/>
          <p:cNvSpPr txBox="1"/>
          <p:nvPr>
            <p:ph idx="11" type="ftr"/>
          </p:nvPr>
        </p:nvSpPr>
        <p:spPr>
          <a:xfrm rot="5400000">
            <a:off x="7077075" y="4178300"/>
            <a:ext cx="3657600" cy="38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3" name="Google Shape;173;p17"/>
          <p:cNvSpPr txBox="1"/>
          <p:nvPr>
            <p:ph idx="12" type="sldNum"/>
          </p:nvPr>
        </p:nvSpPr>
        <p:spPr>
          <a:xfrm>
            <a:off x="1339850" y="4929187"/>
            <a:ext cx="609600" cy="517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1" name="Google Shape;181;p19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3AE">
                <a:alpha val="92549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2" name="Google Shape;182;p19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3AE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3" name="Google Shape;183;p19"/>
          <p:cNvCxnSpPr/>
          <p:nvPr/>
        </p:nvCxnSpPr>
        <p:spPr>
          <a:xfrm>
            <a:off x="6192837" y="0"/>
            <a:ext cx="0" cy="68580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4" name="Google Shape;184;p19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5" name="Google Shape;185;p19"/>
          <p:cNvSpPr txBox="1"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6" name="Google Shape;186;p19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7" name="Google Shape;187;p19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19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89" name="Google Shape;189;p19"/>
          <p:cNvSpPr txBox="1"/>
          <p:nvPr>
            <p:ph idx="1" type="body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E0752F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3AE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DCA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90" name="Google Shape;190;p19"/>
          <p:cNvSpPr txBox="1"/>
          <p:nvPr>
            <p:ph idx="10" type="dt"/>
          </p:nvPr>
        </p:nvSpPr>
        <p:spPr>
          <a:xfrm rot="5400000">
            <a:off x="7589043" y="1081881"/>
            <a:ext cx="2011362" cy="38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1" name="Google Shape;191;p19"/>
          <p:cNvSpPr txBox="1"/>
          <p:nvPr>
            <p:ph idx="12" type="sldNum"/>
          </p:nvPr>
        </p:nvSpPr>
        <p:spPr>
          <a:xfrm>
            <a:off x="8129587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19"/>
          <p:cNvSpPr txBox="1"/>
          <p:nvPr>
            <p:ph idx="11" type="ftr"/>
          </p:nvPr>
        </p:nvSpPr>
        <p:spPr>
          <a:xfrm rot="5400000">
            <a:off x="6989762" y="3736975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1" name="Google Shape;201;p21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3AE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2" name="Google Shape;202;p2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3" name="Google Shape;203;p21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4" name="Google Shape;204;p21"/>
          <p:cNvSpPr txBox="1"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5" name="Google Shape;205;p21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06" name="Google Shape;206;p21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3AE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07" name="Google Shape;207;p21"/>
          <p:cNvCxnSpPr/>
          <p:nvPr/>
        </p:nvCxnSpPr>
        <p:spPr>
          <a:xfrm>
            <a:off x="6192837" y="0"/>
            <a:ext cx="0" cy="68580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8" name="Google Shape;208;p21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209" name="Google Shape;209;p21"/>
          <p:cNvSpPr txBox="1"/>
          <p:nvPr>
            <p:ph idx="1" type="body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E0752F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3AE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DCA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210" name="Google Shape;210;p21"/>
          <p:cNvSpPr txBox="1"/>
          <p:nvPr>
            <p:ph idx="10" type="dt"/>
          </p:nvPr>
        </p:nvSpPr>
        <p:spPr>
          <a:xfrm rot="5400000">
            <a:off x="7589043" y="1081881"/>
            <a:ext cx="2011362" cy="38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1" name="Google Shape;211;p21"/>
          <p:cNvSpPr txBox="1"/>
          <p:nvPr>
            <p:ph idx="12" type="sldNum"/>
          </p:nvPr>
        </p:nvSpPr>
        <p:spPr>
          <a:xfrm>
            <a:off x="8129587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21"/>
          <p:cNvSpPr txBox="1"/>
          <p:nvPr>
            <p:ph idx="11" type="ftr"/>
          </p:nvPr>
        </p:nvSpPr>
        <p:spPr>
          <a:xfrm rot="5400000">
            <a:off x="6989762" y="3736975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9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8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5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9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9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3"/>
          <p:cNvSpPr txBox="1"/>
          <p:nvPr>
            <p:ph type="ctrTitle"/>
          </p:nvPr>
        </p:nvSpPr>
        <p:spPr>
          <a:xfrm>
            <a:off x="2286000" y="3124200"/>
            <a:ext cx="6172200" cy="1893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b="1" i="0" lang="en-U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ZUMDAHL’S CHAPTER 16</a:t>
            </a:r>
            <a:endParaRPr/>
          </a:p>
        </p:txBody>
      </p:sp>
      <p:sp>
        <p:nvSpPr>
          <p:cNvPr id="225" name="Google Shape;225;p23"/>
          <p:cNvSpPr txBox="1"/>
          <p:nvPr>
            <p:ph idx="1" type="subTitle"/>
          </p:nvPr>
        </p:nvSpPr>
        <p:spPr>
          <a:xfrm>
            <a:off x="1752600" y="1371600"/>
            <a:ext cx="7239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60"/>
              <a:buFont typeface="Noto Sans Symbols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Spontaneity, Entropy, Free Energy, and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20"/>
              <a:buFont typeface="Noto Sans Symbols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Why All Things Happen …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60"/>
              <a:buFont typeface="Noto Sans Symbols"/>
              <a:buNone/>
            </a:pPr>
            <a:r>
              <a:rPr b="1" i="1" lang="en-US" sz="18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“The Universe Becomes Less Predictable”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32"/>
          <p:cNvSpPr txBox="1"/>
          <p:nvPr/>
        </p:nvSpPr>
        <p:spPr>
          <a:xfrm>
            <a:off x="898525" y="568325"/>
            <a:ext cx="5783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sng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Guidelines for Determining if </a:t>
            </a:r>
            <a:r>
              <a:rPr b="0" i="0" lang="en-US" sz="1800" u="sng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sng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 is  + or -.</a:t>
            </a:r>
            <a:endParaRPr/>
          </a:p>
        </p:txBody>
      </p:sp>
      <p:sp>
        <p:nvSpPr>
          <p:cNvPr id="343" name="Google Shape;343;p32"/>
          <p:cNvSpPr txBox="1"/>
          <p:nvPr/>
        </p:nvSpPr>
        <p:spPr>
          <a:xfrm>
            <a:off x="304800" y="1295400"/>
            <a:ext cx="85344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1. For any substance, the solid state is more ordered than the liquid state and the liquid state is more ordered than gas state</a:t>
            </a:r>
            <a:endParaRPr/>
          </a:p>
        </p:txBody>
      </p:sp>
      <p:sp>
        <p:nvSpPr>
          <p:cNvPr id="344" name="Google Shape;344;p32"/>
          <p:cNvSpPr txBox="1"/>
          <p:nvPr/>
        </p:nvSpPr>
        <p:spPr>
          <a:xfrm>
            <a:off x="990600" y="2514600"/>
            <a:ext cx="28781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baseline="-25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solid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&lt; 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baseline="-25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liquid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&lt;&lt; 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baseline="-25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gas</a:t>
            </a:r>
            <a:endParaRPr/>
          </a:p>
        </p:txBody>
      </p:sp>
      <p:grpSp>
        <p:nvGrpSpPr>
          <p:cNvPr id="345" name="Google Shape;345;p32"/>
          <p:cNvGrpSpPr/>
          <p:nvPr/>
        </p:nvGrpSpPr>
        <p:grpSpPr>
          <a:xfrm>
            <a:off x="762000" y="3276600"/>
            <a:ext cx="2919412" cy="400050"/>
            <a:chOff x="762000" y="3276600"/>
            <a:chExt cx="2919412" cy="400050"/>
          </a:xfrm>
        </p:grpSpPr>
        <p:sp>
          <p:nvSpPr>
            <p:cNvPr id="346" name="Google Shape;346;p32"/>
            <p:cNvSpPr txBox="1"/>
            <p:nvPr/>
          </p:nvSpPr>
          <p:spPr>
            <a:xfrm>
              <a:off x="762000" y="3276600"/>
              <a:ext cx="2919412" cy="4000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H</a:t>
              </a:r>
              <a:r>
                <a:rPr b="0" baseline="-25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2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O 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</a:t>
              </a:r>
              <a:r>
                <a:rPr b="0" i="1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s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                  H</a:t>
              </a:r>
              <a:r>
                <a:rPr b="0" baseline="-25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2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O 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</a:t>
              </a:r>
              <a:r>
                <a:rPr b="0" i="1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l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</a:t>
              </a:r>
              <a:endParaRPr/>
            </a:p>
          </p:txBody>
        </p:sp>
        <p:cxnSp>
          <p:nvCxnSpPr>
            <p:cNvPr id="347" name="Google Shape;347;p32"/>
            <p:cNvCxnSpPr/>
            <p:nvPr/>
          </p:nvCxnSpPr>
          <p:spPr>
            <a:xfrm>
              <a:off x="1828800" y="3505200"/>
              <a:ext cx="68580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</p:grpSp>
      <p:sp>
        <p:nvSpPr>
          <p:cNvPr id="348" name="Google Shape;348;p32"/>
          <p:cNvSpPr txBox="1"/>
          <p:nvPr/>
        </p:nvSpPr>
        <p:spPr>
          <a:xfrm>
            <a:off x="1676400" y="3962400"/>
            <a:ext cx="10890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&gt; 0</a:t>
            </a:r>
            <a:endParaRPr/>
          </a:p>
        </p:txBody>
      </p:sp>
      <p:pic>
        <p:nvPicPr>
          <p:cNvPr descr="CHA56012" id="349" name="Google Shape;349;p32"/>
          <p:cNvPicPr preferRelativeResize="0"/>
          <p:nvPr/>
        </p:nvPicPr>
        <p:blipFill rotWithShape="1">
          <a:blip r:embed="rId3">
            <a:alphaModFix/>
          </a:blip>
          <a:srcRect b="55813" l="0" r="0" t="0"/>
          <a:stretch/>
        </p:blipFill>
        <p:spPr>
          <a:xfrm>
            <a:off x="3581400" y="2209800"/>
            <a:ext cx="5052717" cy="28883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HA56012" id="355" name="Google Shape;355;p33"/>
          <p:cNvPicPr preferRelativeResize="0"/>
          <p:nvPr/>
        </p:nvPicPr>
        <p:blipFill rotWithShape="1">
          <a:blip r:embed="rId3">
            <a:alphaModFix/>
          </a:blip>
          <a:srcRect b="27906" l="0" r="0" t="43023"/>
          <a:stretch/>
        </p:blipFill>
        <p:spPr>
          <a:xfrm>
            <a:off x="3886200" y="2362200"/>
            <a:ext cx="5052717" cy="1900237"/>
          </a:xfrm>
          <a:prstGeom prst="rect">
            <a:avLst/>
          </a:prstGeom>
          <a:noFill/>
          <a:ln>
            <a:noFill/>
          </a:ln>
        </p:spPr>
      </p:pic>
      <p:sp>
        <p:nvSpPr>
          <p:cNvPr id="356" name="Google Shape;356;p33"/>
          <p:cNvSpPr txBox="1"/>
          <p:nvPr/>
        </p:nvSpPr>
        <p:spPr>
          <a:xfrm>
            <a:off x="1295400" y="609600"/>
            <a:ext cx="5783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sng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Guidelines for Determining if </a:t>
            </a:r>
            <a:r>
              <a:rPr b="0" i="0" lang="en-US" sz="1800" u="sng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sng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 is  + or -.</a:t>
            </a:r>
            <a:endParaRPr/>
          </a:p>
        </p:txBody>
      </p:sp>
      <p:sp>
        <p:nvSpPr>
          <p:cNvPr id="357" name="Google Shape;357;p33"/>
          <p:cNvSpPr txBox="1"/>
          <p:nvPr/>
        </p:nvSpPr>
        <p:spPr>
          <a:xfrm>
            <a:off x="517525" y="1868487"/>
            <a:ext cx="3140075" cy="3694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AutoNum type="arabicPeriod" startAt="2"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Entropy often increases when one material dissolves in another.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AutoNum type="arabicPeriod" startAt="2"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Entropy increases as Temperature increases.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34"/>
          <p:cNvSpPr txBox="1"/>
          <p:nvPr/>
        </p:nvSpPr>
        <p:spPr>
          <a:xfrm>
            <a:off x="1693862" y="111125"/>
            <a:ext cx="5783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sng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Guidelines for Determining if </a:t>
            </a:r>
            <a:r>
              <a:rPr b="0" i="0" lang="en-US" sz="1800" u="sng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sng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 is  + or -.</a:t>
            </a:r>
            <a:endParaRPr/>
          </a:p>
        </p:txBody>
      </p:sp>
      <p:sp>
        <p:nvSpPr>
          <p:cNvPr id="364" name="Google Shape;364;p34"/>
          <p:cNvSpPr txBox="1"/>
          <p:nvPr/>
        </p:nvSpPr>
        <p:spPr>
          <a:xfrm>
            <a:off x="8389937" y="6384925"/>
            <a:ext cx="6778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Schoolbook"/>
              <a:buNone/>
            </a:pPr>
            <a:r>
              <a:rPr b="0" i="0" lang="en-US" sz="20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18.3</a:t>
            </a:r>
            <a:endParaRPr/>
          </a:p>
        </p:txBody>
      </p:sp>
      <p:sp>
        <p:nvSpPr>
          <p:cNvPr id="365" name="Google Shape;365;p34"/>
          <p:cNvSpPr txBox="1"/>
          <p:nvPr/>
        </p:nvSpPr>
        <p:spPr>
          <a:xfrm>
            <a:off x="228600" y="762000"/>
            <a:ext cx="6934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sng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4.  When gases are produced (or consumed)</a:t>
            </a:r>
            <a:endParaRPr/>
          </a:p>
        </p:txBody>
      </p:sp>
      <p:sp>
        <p:nvSpPr>
          <p:cNvPr id="366" name="Google Shape;366;p34"/>
          <p:cNvSpPr txBox="1"/>
          <p:nvPr/>
        </p:nvSpPr>
        <p:spPr>
          <a:xfrm>
            <a:off x="152400" y="1392237"/>
            <a:ext cx="8229600" cy="1477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If a reaction produces more gas molecules than it consumes, 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baseline="30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0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&gt; 0.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If the total number of gas molecules diminishes, 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baseline="30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0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&lt; 0.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If there is no net change in the total number of gas molecules, then 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baseline="30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0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may be positive or negative BUT 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baseline="30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0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will be a small number.</a:t>
            </a:r>
            <a:endParaRPr/>
          </a:p>
        </p:txBody>
      </p:sp>
      <p:grpSp>
        <p:nvGrpSpPr>
          <p:cNvPr id="367" name="Google Shape;367;p34"/>
          <p:cNvGrpSpPr/>
          <p:nvPr/>
        </p:nvGrpSpPr>
        <p:grpSpPr>
          <a:xfrm>
            <a:off x="0" y="3733800"/>
            <a:ext cx="8942387" cy="2271928"/>
            <a:chOff x="0" y="3505200"/>
            <a:chExt cx="8942387" cy="2271928"/>
          </a:xfrm>
        </p:grpSpPr>
        <p:sp>
          <p:nvSpPr>
            <p:cNvPr id="368" name="Google Shape;368;p34"/>
            <p:cNvSpPr txBox="1"/>
            <p:nvPr/>
          </p:nvSpPr>
          <p:spPr>
            <a:xfrm>
              <a:off x="0" y="3505200"/>
              <a:ext cx="8942387" cy="6778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What is the sign of the entropy change for the following reaction?  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2000"/>
                <a:buFont typeface="Century Schoolbook"/>
                <a:buNone/>
              </a:pPr>
              <a:r>
                <a:rPr b="0" i="0" lang="en-US" sz="18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		2Zn </a:t>
              </a:r>
              <a:r>
                <a:rPr b="0" i="0" lang="en-US" sz="20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</a:t>
              </a:r>
              <a:r>
                <a:rPr b="0" i="1" lang="en-US" sz="20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s</a:t>
              </a:r>
              <a:r>
                <a:rPr b="0" i="0" lang="en-US" sz="20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</a:t>
              </a:r>
              <a:r>
                <a:rPr b="0" i="0" lang="en-US" sz="18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+ O</a:t>
              </a:r>
              <a:r>
                <a:rPr b="0" baseline="-25000" i="0" lang="en-US" sz="18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2</a:t>
              </a:r>
              <a:r>
                <a:rPr b="0" i="0" lang="en-US" sz="18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</a:t>
              </a:r>
              <a:r>
                <a:rPr b="0" i="0" lang="en-US" sz="20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</a:t>
              </a:r>
              <a:r>
                <a:rPr b="0" i="1" lang="en-US" sz="20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g</a:t>
              </a:r>
              <a:r>
                <a:rPr b="0" i="0" lang="en-US" sz="20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   </a:t>
              </a:r>
              <a:r>
                <a:rPr b="0" i="0" lang="en-US" sz="18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         2ZnO </a:t>
              </a:r>
              <a:r>
                <a:rPr b="0" i="0" lang="en-US" sz="20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</a:t>
              </a:r>
              <a:r>
                <a:rPr b="0" i="1" lang="en-US" sz="20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s</a:t>
              </a:r>
              <a:r>
                <a:rPr b="0" i="0" lang="en-US" sz="20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</a:t>
              </a:r>
              <a:endParaRPr/>
            </a:p>
          </p:txBody>
        </p:sp>
        <p:pic>
          <p:nvPicPr>
            <p:cNvPr id="369" name="Google Shape;369;p3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20650" y="4422775"/>
              <a:ext cx="714321" cy="1354353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70" name="Google Shape;370;p34"/>
            <p:cNvCxnSpPr/>
            <p:nvPr/>
          </p:nvCxnSpPr>
          <p:spPr>
            <a:xfrm>
              <a:off x="2744050" y="4013875"/>
              <a:ext cx="685800" cy="0"/>
            </a:xfrm>
            <a:prstGeom prst="straightConnector1">
              <a:avLst/>
            </a:prstGeom>
            <a:noFill/>
            <a:ln cap="flat" cmpd="sng" w="28575">
              <a:solidFill>
                <a:schemeClr val="accent2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</p:grpSp>
      <p:sp>
        <p:nvSpPr>
          <p:cNvPr id="371" name="Google Shape;371;p34"/>
          <p:cNvSpPr txBox="1"/>
          <p:nvPr/>
        </p:nvSpPr>
        <p:spPr>
          <a:xfrm>
            <a:off x="533400" y="4953000"/>
            <a:ext cx="861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The total number of gas molecules goes down, 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is negative.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35"/>
          <p:cNvSpPr txBox="1"/>
          <p:nvPr/>
        </p:nvSpPr>
        <p:spPr>
          <a:xfrm>
            <a:off x="1295400" y="609600"/>
            <a:ext cx="5783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sng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Guidelines for Determining if </a:t>
            </a:r>
            <a:r>
              <a:rPr b="0" i="0" lang="en-US" sz="1800" u="sng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sng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 is  + or -.</a:t>
            </a:r>
            <a:endParaRPr/>
          </a:p>
        </p:txBody>
      </p:sp>
      <p:sp>
        <p:nvSpPr>
          <p:cNvPr id="378" name="Google Shape;378;p35"/>
          <p:cNvSpPr txBox="1"/>
          <p:nvPr/>
        </p:nvSpPr>
        <p:spPr>
          <a:xfrm>
            <a:off x="762000" y="1219200"/>
            <a:ext cx="6492875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5.  Entropy increases as number of moles of gases increases during chemical reaction.</a:t>
            </a:r>
            <a:endParaRPr/>
          </a:p>
        </p:txBody>
      </p:sp>
      <p:sp>
        <p:nvSpPr>
          <p:cNvPr id="379" name="Google Shape;379;p35"/>
          <p:cNvSpPr txBox="1"/>
          <p:nvPr/>
        </p:nvSpPr>
        <p:spPr>
          <a:xfrm>
            <a:off x="1752600" y="2286000"/>
            <a:ext cx="41354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N</a:t>
            </a:r>
            <a:r>
              <a:rPr b="0" baseline="-25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2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(g)  + 3 H</a:t>
            </a:r>
            <a:r>
              <a:rPr b="0" baseline="-25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2 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(g) -&gt; 2 NH</a:t>
            </a:r>
            <a:r>
              <a:rPr b="0" baseline="-25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3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(g)</a:t>
            </a:r>
            <a:endParaRPr/>
          </a:p>
        </p:txBody>
      </p:sp>
      <p:grpSp>
        <p:nvGrpSpPr>
          <p:cNvPr id="380" name="Google Shape;380;p35"/>
          <p:cNvGrpSpPr/>
          <p:nvPr/>
        </p:nvGrpSpPr>
        <p:grpSpPr>
          <a:xfrm>
            <a:off x="1981200" y="2819400"/>
            <a:ext cx="4419600" cy="457200"/>
            <a:chOff x="1981200" y="2819400"/>
            <a:chExt cx="4419600" cy="457200"/>
          </a:xfrm>
        </p:grpSpPr>
        <p:sp>
          <p:nvSpPr>
            <p:cNvPr id="381" name="Google Shape;381;p35"/>
            <p:cNvSpPr txBox="1"/>
            <p:nvPr/>
          </p:nvSpPr>
          <p:spPr>
            <a:xfrm>
              <a:off x="1981200" y="2819400"/>
              <a:ext cx="18288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4 moles gas</a:t>
              </a:r>
              <a:endParaRPr/>
            </a:p>
          </p:txBody>
        </p:sp>
        <p:sp>
          <p:nvSpPr>
            <p:cNvPr id="382" name="Google Shape;382;p35"/>
            <p:cNvSpPr txBox="1"/>
            <p:nvPr/>
          </p:nvSpPr>
          <p:spPr>
            <a:xfrm>
              <a:off x="4572000" y="2819400"/>
              <a:ext cx="18288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2 moles gas</a:t>
              </a:r>
              <a:endParaRPr/>
            </a:p>
          </p:txBody>
        </p:sp>
      </p:grpSp>
      <p:sp>
        <p:nvSpPr>
          <p:cNvPr id="383" name="Google Shape;383;p35"/>
          <p:cNvSpPr txBox="1"/>
          <p:nvPr/>
        </p:nvSpPr>
        <p:spPr>
          <a:xfrm>
            <a:off x="3810000" y="3352800"/>
            <a:ext cx="768350" cy="466725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rgbClr val="FF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- </a:t>
            </a:r>
            <a:r>
              <a:rPr b="0" i="0" lang="en-US" sz="1800" u="none">
                <a:solidFill>
                  <a:srgbClr val="FF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rgbClr val="FF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endParaRPr/>
          </a:p>
        </p:txBody>
      </p:sp>
      <p:sp>
        <p:nvSpPr>
          <p:cNvPr id="384" name="Google Shape;384;p35"/>
          <p:cNvSpPr txBox="1"/>
          <p:nvPr/>
        </p:nvSpPr>
        <p:spPr>
          <a:xfrm>
            <a:off x="746125" y="4611687"/>
            <a:ext cx="6797675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6. Entropy increases as the complexity of the molecule increases.</a:t>
            </a:r>
            <a:endParaRPr/>
          </a:p>
        </p:txBody>
      </p:sp>
      <p:sp>
        <p:nvSpPr>
          <p:cNvPr id="385" name="Google Shape;385;p35"/>
          <p:cNvSpPr txBox="1"/>
          <p:nvPr/>
        </p:nvSpPr>
        <p:spPr>
          <a:xfrm>
            <a:off x="2651125" y="5526087"/>
            <a:ext cx="792162" cy="915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</a:t>
            </a:r>
            <a:r>
              <a:rPr b="0" baseline="-25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4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</a:t>
            </a:r>
            <a:r>
              <a:rPr b="0" baseline="-25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10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 or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CH</a:t>
            </a:r>
            <a:r>
              <a:rPr b="0" baseline="-25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4</a:t>
            </a:r>
            <a:endParaRPr/>
          </a:p>
        </p:txBody>
      </p:sp>
      <p:grpSp>
        <p:nvGrpSpPr>
          <p:cNvPr id="386" name="Google Shape;386;p35"/>
          <p:cNvGrpSpPr/>
          <p:nvPr/>
        </p:nvGrpSpPr>
        <p:grpSpPr>
          <a:xfrm>
            <a:off x="4114800" y="5449887"/>
            <a:ext cx="3236912" cy="457200"/>
            <a:chOff x="4114800" y="5449887"/>
            <a:chExt cx="3236912" cy="457200"/>
          </a:xfrm>
        </p:grpSpPr>
        <p:cxnSp>
          <p:nvCxnSpPr>
            <p:cNvPr id="387" name="Google Shape;387;p35"/>
            <p:cNvCxnSpPr/>
            <p:nvPr/>
          </p:nvCxnSpPr>
          <p:spPr>
            <a:xfrm rot="10800000">
              <a:off x="4114800" y="5715000"/>
              <a:ext cx="990600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388" name="Google Shape;388;p35"/>
            <p:cNvSpPr txBox="1"/>
            <p:nvPr/>
          </p:nvSpPr>
          <p:spPr>
            <a:xfrm>
              <a:off x="5165725" y="5449887"/>
              <a:ext cx="2185987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Higher entropy</a:t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36"/>
          <p:cNvSpPr txBox="1"/>
          <p:nvPr/>
        </p:nvSpPr>
        <p:spPr>
          <a:xfrm>
            <a:off x="963612" y="152400"/>
            <a:ext cx="8180387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accent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How does the entropy of a system change for each of the following processes?</a:t>
            </a:r>
            <a:endParaRPr/>
          </a:p>
        </p:txBody>
      </p:sp>
      <p:pic>
        <p:nvPicPr>
          <p:cNvPr id="394" name="Google Shape;394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6850" y="76200"/>
            <a:ext cx="714321" cy="1354353"/>
          </a:xfrm>
          <a:prstGeom prst="rect">
            <a:avLst/>
          </a:prstGeom>
          <a:noFill/>
          <a:ln>
            <a:noFill/>
          </a:ln>
        </p:spPr>
      </p:pic>
      <p:sp>
        <p:nvSpPr>
          <p:cNvPr id="395" name="Google Shape;395;p36"/>
          <p:cNvSpPr txBox="1"/>
          <p:nvPr/>
        </p:nvSpPr>
        <p:spPr>
          <a:xfrm>
            <a:off x="76200" y="1600200"/>
            <a:ext cx="876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(a) Condensing water vapor</a:t>
            </a:r>
            <a:endParaRPr/>
          </a:p>
        </p:txBody>
      </p:sp>
      <p:sp>
        <p:nvSpPr>
          <p:cNvPr id="396" name="Google Shape;396;p36"/>
          <p:cNvSpPr txBox="1"/>
          <p:nvPr/>
        </p:nvSpPr>
        <p:spPr>
          <a:xfrm>
            <a:off x="609600" y="2133600"/>
            <a:ext cx="3505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Randomness decreases</a:t>
            </a:r>
            <a:endParaRPr/>
          </a:p>
        </p:txBody>
      </p:sp>
      <p:sp>
        <p:nvSpPr>
          <p:cNvPr id="397" name="Google Shape;397;p36"/>
          <p:cNvSpPr txBox="1"/>
          <p:nvPr/>
        </p:nvSpPr>
        <p:spPr>
          <a:xfrm>
            <a:off x="4876800" y="2135187"/>
            <a:ext cx="4114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Entropy decreases (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&lt; 0)</a:t>
            </a:r>
            <a:endParaRPr/>
          </a:p>
        </p:txBody>
      </p:sp>
      <p:sp>
        <p:nvSpPr>
          <p:cNvPr id="398" name="Google Shape;398;p36"/>
          <p:cNvSpPr txBox="1"/>
          <p:nvPr/>
        </p:nvSpPr>
        <p:spPr>
          <a:xfrm>
            <a:off x="76200" y="2665412"/>
            <a:ext cx="876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(b) Forming sucrose crystals from a supersaturated solution</a:t>
            </a:r>
            <a:endParaRPr/>
          </a:p>
        </p:txBody>
      </p:sp>
      <p:sp>
        <p:nvSpPr>
          <p:cNvPr id="399" name="Google Shape;399;p36"/>
          <p:cNvSpPr txBox="1"/>
          <p:nvPr/>
        </p:nvSpPr>
        <p:spPr>
          <a:xfrm>
            <a:off x="609600" y="3198812"/>
            <a:ext cx="3505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Randomness decreases</a:t>
            </a:r>
            <a:endParaRPr/>
          </a:p>
        </p:txBody>
      </p:sp>
      <p:sp>
        <p:nvSpPr>
          <p:cNvPr id="400" name="Google Shape;400;p36"/>
          <p:cNvSpPr txBox="1"/>
          <p:nvPr/>
        </p:nvSpPr>
        <p:spPr>
          <a:xfrm>
            <a:off x="4876800" y="3200400"/>
            <a:ext cx="4114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Entropy decreases (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&lt; 0)</a:t>
            </a:r>
            <a:endParaRPr/>
          </a:p>
        </p:txBody>
      </p:sp>
      <p:sp>
        <p:nvSpPr>
          <p:cNvPr id="401" name="Google Shape;401;p36"/>
          <p:cNvSpPr txBox="1"/>
          <p:nvPr/>
        </p:nvSpPr>
        <p:spPr>
          <a:xfrm>
            <a:off x="76200" y="3656012"/>
            <a:ext cx="876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(c) Heating hydrogen gas from 60</a:t>
            </a:r>
            <a:r>
              <a:rPr b="0" baseline="30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0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 to 80</a:t>
            </a:r>
            <a:r>
              <a:rPr b="0" baseline="30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0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</a:t>
            </a:r>
            <a:endParaRPr/>
          </a:p>
        </p:txBody>
      </p:sp>
      <p:sp>
        <p:nvSpPr>
          <p:cNvPr id="402" name="Google Shape;402;p36"/>
          <p:cNvSpPr txBox="1"/>
          <p:nvPr/>
        </p:nvSpPr>
        <p:spPr>
          <a:xfrm>
            <a:off x="609600" y="4189412"/>
            <a:ext cx="3505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Randomness increases</a:t>
            </a:r>
            <a:endParaRPr/>
          </a:p>
        </p:txBody>
      </p:sp>
      <p:sp>
        <p:nvSpPr>
          <p:cNvPr id="403" name="Google Shape;403;p36"/>
          <p:cNvSpPr txBox="1"/>
          <p:nvPr/>
        </p:nvSpPr>
        <p:spPr>
          <a:xfrm>
            <a:off x="4876800" y="4191000"/>
            <a:ext cx="4114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Entropy increases (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&gt; 0)</a:t>
            </a:r>
            <a:endParaRPr/>
          </a:p>
        </p:txBody>
      </p:sp>
      <p:sp>
        <p:nvSpPr>
          <p:cNvPr id="404" name="Google Shape;404;p36"/>
          <p:cNvSpPr txBox="1"/>
          <p:nvPr/>
        </p:nvSpPr>
        <p:spPr>
          <a:xfrm>
            <a:off x="76200" y="4722812"/>
            <a:ext cx="876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(d) Subliming dry ice</a:t>
            </a:r>
            <a:endParaRPr/>
          </a:p>
        </p:txBody>
      </p:sp>
      <p:sp>
        <p:nvSpPr>
          <p:cNvPr id="405" name="Google Shape;405;p36"/>
          <p:cNvSpPr txBox="1"/>
          <p:nvPr/>
        </p:nvSpPr>
        <p:spPr>
          <a:xfrm>
            <a:off x="609600" y="5256212"/>
            <a:ext cx="3505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Randomness increases</a:t>
            </a:r>
            <a:endParaRPr/>
          </a:p>
        </p:txBody>
      </p:sp>
      <p:sp>
        <p:nvSpPr>
          <p:cNvPr id="406" name="Google Shape;406;p36"/>
          <p:cNvSpPr txBox="1"/>
          <p:nvPr/>
        </p:nvSpPr>
        <p:spPr>
          <a:xfrm>
            <a:off x="4876800" y="5257800"/>
            <a:ext cx="4114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Entropy increases (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&gt; 0)</a:t>
            </a:r>
            <a:endParaRPr/>
          </a:p>
        </p:txBody>
      </p:sp>
      <p:sp>
        <p:nvSpPr>
          <p:cNvPr id="407" name="Google Shape;407;p36"/>
          <p:cNvSpPr txBox="1"/>
          <p:nvPr/>
        </p:nvSpPr>
        <p:spPr>
          <a:xfrm>
            <a:off x="8389937" y="6384925"/>
            <a:ext cx="6778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Schoolbook"/>
              <a:buNone/>
            </a:pPr>
            <a:r>
              <a:rPr b="0" i="0" lang="en-US" sz="20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18.2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4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4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4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4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4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3" name="Google Shape;413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62200" y="0"/>
            <a:ext cx="3924828" cy="63997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38"/>
          <p:cNvSpPr txBox="1"/>
          <p:nvPr>
            <p:ph type="title"/>
          </p:nvPr>
        </p:nvSpPr>
        <p:spPr>
          <a:xfrm>
            <a:off x="9144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b="0" i="0" lang="en-U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STANDARD ENTROPY VALUES; S°</a:t>
            </a:r>
            <a:endParaRPr/>
          </a:p>
        </p:txBody>
      </p:sp>
      <p:pic>
        <p:nvPicPr>
          <p:cNvPr descr="entropy" id="420" name="Google Shape;420;p3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00200" y="1238250"/>
            <a:ext cx="5321300" cy="5619750"/>
          </a:xfrm>
          <a:prstGeom prst="rect">
            <a:avLst/>
          </a:prstGeom>
          <a:noFill/>
          <a:ln>
            <a:noFill/>
          </a:ln>
        </p:spPr>
      </p:pic>
      <p:sp>
        <p:nvSpPr>
          <p:cNvPr id="421" name="Google Shape;421;p38"/>
          <p:cNvSpPr txBox="1"/>
          <p:nvPr/>
        </p:nvSpPr>
        <p:spPr>
          <a:xfrm>
            <a:off x="5791200" y="3962400"/>
            <a:ext cx="838200" cy="30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240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39"/>
          <p:cNvSpPr txBox="1"/>
          <p:nvPr/>
        </p:nvSpPr>
        <p:spPr>
          <a:xfrm>
            <a:off x="3121025" y="141287"/>
            <a:ext cx="2917825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Schoolbook"/>
              <a:buNone/>
            </a:pPr>
            <a:r>
              <a:rPr b="0" i="0" lang="en-US" sz="2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Thermodynamics</a:t>
            </a:r>
            <a:endParaRPr/>
          </a:p>
        </p:txBody>
      </p:sp>
      <p:sp>
        <p:nvSpPr>
          <p:cNvPr id="428" name="Google Shape;428;p39"/>
          <p:cNvSpPr txBox="1"/>
          <p:nvPr/>
        </p:nvSpPr>
        <p:spPr>
          <a:xfrm>
            <a:off x="152400" y="838200"/>
            <a:ext cx="88392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1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State functions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are properties that are determined by the state of the system, regardless of how that condition was achieved.</a:t>
            </a:r>
            <a:endParaRPr/>
          </a:p>
        </p:txBody>
      </p:sp>
      <p:grpSp>
        <p:nvGrpSpPr>
          <p:cNvPr id="429" name="Google Shape;429;p39"/>
          <p:cNvGrpSpPr/>
          <p:nvPr/>
        </p:nvGrpSpPr>
        <p:grpSpPr>
          <a:xfrm>
            <a:off x="60325" y="2379662"/>
            <a:ext cx="5502275" cy="4021138"/>
            <a:chOff x="60325" y="2379662"/>
            <a:chExt cx="5502275" cy="4021138"/>
          </a:xfrm>
        </p:grpSpPr>
        <p:pic>
          <p:nvPicPr>
            <p:cNvPr descr="cha56011_0609" id="430" name="Google Shape;430;p39"/>
            <p:cNvPicPr preferRelativeResize="0"/>
            <p:nvPr/>
          </p:nvPicPr>
          <p:blipFill rotWithShape="1">
            <a:blip r:embed="rId3">
              <a:alphaModFix/>
            </a:blip>
            <a:srcRect b="16852" l="3333" r="0" t="0"/>
            <a:stretch/>
          </p:blipFill>
          <p:spPr>
            <a:xfrm>
              <a:off x="152400" y="2379662"/>
              <a:ext cx="5290578" cy="269960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31" name="Google Shape;431;p39"/>
            <p:cNvSpPr txBox="1"/>
            <p:nvPr/>
          </p:nvSpPr>
          <p:spPr>
            <a:xfrm>
              <a:off x="60325" y="5213350"/>
              <a:ext cx="5502275" cy="1187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Potential energy of </a:t>
              </a:r>
              <a:r>
                <a:rPr b="0" i="0" lang="en-US" sz="18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hiker 1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and </a:t>
              </a:r>
              <a:r>
                <a:rPr b="0" i="0" lang="en-US" sz="1800" u="none">
                  <a:solidFill>
                    <a:srgbClr val="FF0000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hiker 2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is the same even though they took different paths.</a:t>
              </a:r>
              <a:endParaRPr/>
            </a:p>
          </p:txBody>
        </p:sp>
      </p:grpSp>
      <p:sp>
        <p:nvSpPr>
          <p:cNvPr id="432" name="Google Shape;432;p39"/>
          <p:cNvSpPr txBox="1"/>
          <p:nvPr/>
        </p:nvSpPr>
        <p:spPr>
          <a:xfrm>
            <a:off x="533400" y="1676400"/>
            <a:ext cx="70866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energy, enthalpy, pressure, volume, temperature </a:t>
            </a:r>
            <a:endParaRPr/>
          </a:p>
        </p:txBody>
      </p:sp>
      <p:sp>
        <p:nvSpPr>
          <p:cNvPr id="433" name="Google Shape;433;p39"/>
          <p:cNvSpPr txBox="1"/>
          <p:nvPr/>
        </p:nvSpPr>
        <p:spPr>
          <a:xfrm>
            <a:off x="8531225" y="6384925"/>
            <a:ext cx="536575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Schoolbook"/>
              <a:buNone/>
            </a:pPr>
            <a:r>
              <a:rPr b="0" i="0" lang="en-US" sz="20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6.7</a:t>
            </a:r>
            <a:endParaRPr/>
          </a:p>
        </p:txBody>
      </p:sp>
      <p:sp>
        <p:nvSpPr>
          <p:cNvPr id="434" name="Google Shape;434;p39"/>
          <p:cNvSpPr txBox="1"/>
          <p:nvPr/>
        </p:nvSpPr>
        <p:spPr>
          <a:xfrm>
            <a:off x="5562600" y="1676400"/>
            <a:ext cx="1905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,   entropy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40"/>
          <p:cNvSpPr txBox="1"/>
          <p:nvPr/>
        </p:nvSpPr>
        <p:spPr>
          <a:xfrm>
            <a:off x="1414462" y="60325"/>
            <a:ext cx="63436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Schoolbook"/>
              <a:buNone/>
            </a:pPr>
            <a:r>
              <a:rPr b="0" i="0" lang="en-US" sz="2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Entropy Changes in the System (</a:t>
            </a:r>
            <a:r>
              <a:rPr b="0" i="0" lang="en-US" sz="2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2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baseline="-25000" i="0" lang="en-US" sz="2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sys</a:t>
            </a:r>
            <a:r>
              <a:rPr b="0" i="0" lang="en-US" sz="2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)</a:t>
            </a:r>
            <a:endParaRPr/>
          </a:p>
        </p:txBody>
      </p:sp>
      <p:grpSp>
        <p:nvGrpSpPr>
          <p:cNvPr id="441" name="Google Shape;441;p40"/>
          <p:cNvGrpSpPr/>
          <p:nvPr/>
        </p:nvGrpSpPr>
        <p:grpSpPr>
          <a:xfrm>
            <a:off x="2970212" y="1676400"/>
            <a:ext cx="3227387" cy="457200"/>
            <a:chOff x="3159125" y="1868487"/>
            <a:chExt cx="3227387" cy="457200"/>
          </a:xfrm>
        </p:grpSpPr>
        <p:sp>
          <p:nvSpPr>
            <p:cNvPr id="442" name="Google Shape;442;p40"/>
            <p:cNvSpPr txBox="1"/>
            <p:nvPr/>
          </p:nvSpPr>
          <p:spPr>
            <a:xfrm>
              <a:off x="3159125" y="1868487"/>
              <a:ext cx="3227387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1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a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A + </a:t>
              </a:r>
              <a:r>
                <a:rPr b="0" i="1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b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B          </a:t>
              </a:r>
              <a:r>
                <a:rPr b="0" i="1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c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C + </a:t>
              </a:r>
              <a:r>
                <a:rPr b="0" i="1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d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D</a:t>
              </a:r>
              <a:endParaRPr/>
            </a:p>
          </p:txBody>
        </p:sp>
        <p:cxnSp>
          <p:nvCxnSpPr>
            <p:cNvPr id="443" name="Google Shape;443;p40"/>
            <p:cNvCxnSpPr/>
            <p:nvPr/>
          </p:nvCxnSpPr>
          <p:spPr>
            <a:xfrm>
              <a:off x="4419600" y="2108200"/>
              <a:ext cx="68580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</p:grpSp>
      <p:grpSp>
        <p:nvGrpSpPr>
          <p:cNvPr id="444" name="Google Shape;444;p40"/>
          <p:cNvGrpSpPr/>
          <p:nvPr/>
        </p:nvGrpSpPr>
        <p:grpSpPr>
          <a:xfrm>
            <a:off x="1168400" y="2286000"/>
            <a:ext cx="6832599" cy="526950"/>
            <a:chOff x="746125" y="1731962"/>
            <a:chExt cx="6832599" cy="526950"/>
          </a:xfrm>
        </p:grpSpPr>
        <p:grpSp>
          <p:nvGrpSpPr>
            <p:cNvPr id="445" name="Google Shape;445;p40"/>
            <p:cNvGrpSpPr/>
            <p:nvPr/>
          </p:nvGrpSpPr>
          <p:grpSpPr>
            <a:xfrm>
              <a:off x="746125" y="1736725"/>
              <a:ext cx="911225" cy="522187"/>
              <a:chOff x="441325" y="3311525"/>
              <a:chExt cx="911225" cy="522187"/>
            </a:xfrm>
          </p:grpSpPr>
          <p:sp>
            <p:nvSpPr>
              <p:cNvPr id="446" name="Google Shape;446;p40"/>
              <p:cNvSpPr txBox="1"/>
              <p:nvPr/>
            </p:nvSpPr>
            <p:spPr>
              <a:xfrm>
                <a:off x="441325" y="3311525"/>
                <a:ext cx="685800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Noto Sans Symbols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Δ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S</a:t>
                </a:r>
                <a:r>
                  <a:rPr b="0" baseline="3000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0</a:t>
                </a:r>
                <a:endParaRPr/>
              </a:p>
            </p:txBody>
          </p:sp>
          <p:sp>
            <p:nvSpPr>
              <p:cNvPr id="447" name="Google Shape;447;p40"/>
              <p:cNvSpPr txBox="1"/>
              <p:nvPr/>
            </p:nvSpPr>
            <p:spPr>
              <a:xfrm>
                <a:off x="666750" y="3467112"/>
                <a:ext cx="685800" cy="36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entury Schoolbook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rxn</a:t>
                </a:r>
                <a:endParaRPr/>
              </a:p>
            </p:txBody>
          </p:sp>
        </p:grpSp>
        <p:sp>
          <p:nvSpPr>
            <p:cNvPr id="448" name="Google Shape;448;p40"/>
            <p:cNvSpPr txBox="1"/>
            <p:nvPr/>
          </p:nvSpPr>
          <p:spPr>
            <a:xfrm>
              <a:off x="3581400" y="1744662"/>
              <a:ext cx="1093787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1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d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S</a:t>
              </a:r>
              <a:r>
                <a:rPr b="0" baseline="30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0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(D)</a:t>
              </a:r>
              <a:endParaRPr/>
            </a:p>
          </p:txBody>
        </p:sp>
        <p:sp>
          <p:nvSpPr>
            <p:cNvPr id="449" name="Google Shape;449;p40"/>
            <p:cNvSpPr txBox="1"/>
            <p:nvPr/>
          </p:nvSpPr>
          <p:spPr>
            <a:xfrm>
              <a:off x="2352675" y="1743075"/>
              <a:ext cx="1076325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1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c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S</a:t>
              </a:r>
              <a:r>
                <a:rPr b="0" baseline="30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0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(C)</a:t>
              </a:r>
              <a:endParaRPr/>
            </a:p>
          </p:txBody>
        </p:sp>
        <p:sp>
          <p:nvSpPr>
            <p:cNvPr id="450" name="Google Shape;450;p40"/>
            <p:cNvSpPr txBox="1"/>
            <p:nvPr/>
          </p:nvSpPr>
          <p:spPr>
            <a:xfrm>
              <a:off x="1536700" y="1765300"/>
              <a:ext cx="3619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=</a:t>
              </a:r>
              <a:endParaRPr/>
            </a:p>
          </p:txBody>
        </p:sp>
        <p:sp>
          <p:nvSpPr>
            <p:cNvPr id="451" name="Google Shape;451;p40"/>
            <p:cNvSpPr txBox="1"/>
            <p:nvPr/>
          </p:nvSpPr>
          <p:spPr>
            <a:xfrm>
              <a:off x="2170112" y="1752600"/>
              <a:ext cx="268287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[</a:t>
              </a:r>
              <a:endParaRPr/>
            </a:p>
          </p:txBody>
        </p:sp>
        <p:sp>
          <p:nvSpPr>
            <p:cNvPr id="452" name="Google Shape;452;p40"/>
            <p:cNvSpPr txBox="1"/>
            <p:nvPr/>
          </p:nvSpPr>
          <p:spPr>
            <a:xfrm>
              <a:off x="3302000" y="1752600"/>
              <a:ext cx="3619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+</a:t>
              </a:r>
              <a:endParaRPr/>
            </a:p>
          </p:txBody>
        </p:sp>
        <p:sp>
          <p:nvSpPr>
            <p:cNvPr id="453" name="Google Shape;453;p40"/>
            <p:cNvSpPr txBox="1"/>
            <p:nvPr/>
          </p:nvSpPr>
          <p:spPr>
            <a:xfrm>
              <a:off x="4572000" y="1752600"/>
              <a:ext cx="268287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]</a:t>
              </a:r>
              <a:endParaRPr/>
            </a:p>
          </p:txBody>
        </p:sp>
        <p:sp>
          <p:nvSpPr>
            <p:cNvPr id="454" name="Google Shape;454;p40"/>
            <p:cNvSpPr txBox="1"/>
            <p:nvPr/>
          </p:nvSpPr>
          <p:spPr>
            <a:xfrm>
              <a:off x="4800600" y="1739900"/>
              <a:ext cx="2857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-</a:t>
              </a:r>
              <a:endParaRPr/>
            </a:p>
          </p:txBody>
        </p:sp>
        <p:sp>
          <p:nvSpPr>
            <p:cNvPr id="455" name="Google Shape;455;p40"/>
            <p:cNvSpPr txBox="1"/>
            <p:nvPr/>
          </p:nvSpPr>
          <p:spPr>
            <a:xfrm>
              <a:off x="6400800" y="1733550"/>
              <a:ext cx="1076325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1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b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S</a:t>
              </a:r>
              <a:r>
                <a:rPr b="0" baseline="30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0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(B)</a:t>
              </a:r>
              <a:endParaRPr/>
            </a:p>
          </p:txBody>
        </p:sp>
        <p:sp>
          <p:nvSpPr>
            <p:cNvPr id="456" name="Google Shape;456;p40"/>
            <p:cNvSpPr txBox="1"/>
            <p:nvPr/>
          </p:nvSpPr>
          <p:spPr>
            <a:xfrm>
              <a:off x="5181600" y="1731962"/>
              <a:ext cx="1076325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1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a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S</a:t>
              </a:r>
              <a:r>
                <a:rPr b="0" baseline="30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0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(A)</a:t>
              </a:r>
              <a:endParaRPr/>
            </a:p>
          </p:txBody>
        </p:sp>
        <p:sp>
          <p:nvSpPr>
            <p:cNvPr id="457" name="Google Shape;457;p40"/>
            <p:cNvSpPr txBox="1"/>
            <p:nvPr/>
          </p:nvSpPr>
          <p:spPr>
            <a:xfrm>
              <a:off x="5029200" y="1741487"/>
              <a:ext cx="268287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[</a:t>
              </a:r>
              <a:endParaRPr/>
            </a:p>
          </p:txBody>
        </p:sp>
        <p:sp>
          <p:nvSpPr>
            <p:cNvPr id="458" name="Google Shape;458;p40"/>
            <p:cNvSpPr txBox="1"/>
            <p:nvPr/>
          </p:nvSpPr>
          <p:spPr>
            <a:xfrm>
              <a:off x="6130925" y="1741487"/>
              <a:ext cx="3619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+</a:t>
              </a:r>
              <a:endParaRPr/>
            </a:p>
          </p:txBody>
        </p:sp>
        <p:sp>
          <p:nvSpPr>
            <p:cNvPr id="459" name="Google Shape;459;p40"/>
            <p:cNvSpPr txBox="1"/>
            <p:nvPr/>
          </p:nvSpPr>
          <p:spPr>
            <a:xfrm>
              <a:off x="7310437" y="1741487"/>
              <a:ext cx="268287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]</a:t>
              </a:r>
              <a:endParaRPr/>
            </a:p>
          </p:txBody>
        </p:sp>
      </p:grpSp>
      <p:grpSp>
        <p:nvGrpSpPr>
          <p:cNvPr id="460" name="Google Shape;460;p40"/>
          <p:cNvGrpSpPr/>
          <p:nvPr/>
        </p:nvGrpSpPr>
        <p:grpSpPr>
          <a:xfrm>
            <a:off x="1581150" y="2971800"/>
            <a:ext cx="5598476" cy="533275"/>
            <a:chOff x="1344612" y="2555875"/>
            <a:chExt cx="5598476" cy="533275"/>
          </a:xfrm>
        </p:grpSpPr>
        <p:grpSp>
          <p:nvGrpSpPr>
            <p:cNvPr id="461" name="Google Shape;461;p40"/>
            <p:cNvGrpSpPr/>
            <p:nvPr/>
          </p:nvGrpSpPr>
          <p:grpSpPr>
            <a:xfrm>
              <a:off x="1344612" y="2566987"/>
              <a:ext cx="911225" cy="522163"/>
              <a:chOff x="441325" y="3311525"/>
              <a:chExt cx="911225" cy="522163"/>
            </a:xfrm>
          </p:grpSpPr>
          <p:sp>
            <p:nvSpPr>
              <p:cNvPr id="462" name="Google Shape;462;p40"/>
              <p:cNvSpPr txBox="1"/>
              <p:nvPr/>
            </p:nvSpPr>
            <p:spPr>
              <a:xfrm>
                <a:off x="441325" y="3311525"/>
                <a:ext cx="685800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Noto Sans Symbols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Δ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S</a:t>
                </a:r>
                <a:r>
                  <a:rPr b="0" baseline="3000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0</a:t>
                </a:r>
                <a:endParaRPr/>
              </a:p>
            </p:txBody>
          </p:sp>
          <p:sp>
            <p:nvSpPr>
              <p:cNvPr id="463" name="Google Shape;463;p40"/>
              <p:cNvSpPr txBox="1"/>
              <p:nvPr/>
            </p:nvSpPr>
            <p:spPr>
              <a:xfrm>
                <a:off x="666750" y="3467088"/>
                <a:ext cx="685800" cy="36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entury Schoolbook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rxn</a:t>
                </a:r>
                <a:endParaRPr/>
              </a:p>
            </p:txBody>
          </p:sp>
        </p:grpSp>
        <p:sp>
          <p:nvSpPr>
            <p:cNvPr id="464" name="Google Shape;464;p40"/>
            <p:cNvSpPr txBox="1"/>
            <p:nvPr/>
          </p:nvSpPr>
          <p:spPr>
            <a:xfrm>
              <a:off x="2646362" y="2573337"/>
              <a:ext cx="2043112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1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n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S</a:t>
              </a:r>
              <a:r>
                <a:rPr b="0" baseline="30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0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(products)</a:t>
              </a:r>
              <a:endParaRPr/>
            </a:p>
          </p:txBody>
        </p:sp>
        <p:sp>
          <p:nvSpPr>
            <p:cNvPr id="465" name="Google Shape;465;p40"/>
            <p:cNvSpPr txBox="1"/>
            <p:nvPr/>
          </p:nvSpPr>
          <p:spPr>
            <a:xfrm>
              <a:off x="2135187" y="2595562"/>
              <a:ext cx="3619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=</a:t>
              </a:r>
              <a:endParaRPr/>
            </a:p>
          </p:txBody>
        </p:sp>
        <p:sp>
          <p:nvSpPr>
            <p:cNvPr id="466" name="Google Shape;466;p40"/>
            <p:cNvSpPr txBox="1"/>
            <p:nvPr/>
          </p:nvSpPr>
          <p:spPr>
            <a:xfrm>
              <a:off x="2554287" y="2582862"/>
              <a:ext cx="1841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7" name="Google Shape;467;p40"/>
            <p:cNvSpPr txBox="1"/>
            <p:nvPr/>
          </p:nvSpPr>
          <p:spPr>
            <a:xfrm>
              <a:off x="2439987" y="2571750"/>
              <a:ext cx="365125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Noto Sans Symbols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Σ</a:t>
              </a:r>
              <a:endParaRPr/>
            </a:p>
          </p:txBody>
        </p:sp>
        <p:sp>
          <p:nvSpPr>
            <p:cNvPr id="468" name="Google Shape;468;p40"/>
            <p:cNvSpPr txBox="1"/>
            <p:nvPr/>
          </p:nvSpPr>
          <p:spPr>
            <a:xfrm>
              <a:off x="5108588" y="2563800"/>
              <a:ext cx="1834500" cy="369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1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n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S</a:t>
              </a:r>
              <a:r>
                <a:rPr b="0" baseline="30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0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(reactants)</a:t>
              </a:r>
              <a:endParaRPr/>
            </a:p>
          </p:txBody>
        </p:sp>
        <p:sp>
          <p:nvSpPr>
            <p:cNvPr id="469" name="Google Shape;469;p40"/>
            <p:cNvSpPr txBox="1"/>
            <p:nvPr/>
          </p:nvSpPr>
          <p:spPr>
            <a:xfrm>
              <a:off x="5016500" y="2573337"/>
              <a:ext cx="1841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0" name="Google Shape;470;p40"/>
            <p:cNvSpPr txBox="1"/>
            <p:nvPr/>
          </p:nvSpPr>
          <p:spPr>
            <a:xfrm>
              <a:off x="4902200" y="2562225"/>
              <a:ext cx="365125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Noto Sans Symbols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Σ</a:t>
              </a:r>
              <a:endParaRPr/>
            </a:p>
          </p:txBody>
        </p:sp>
        <p:sp>
          <p:nvSpPr>
            <p:cNvPr id="471" name="Google Shape;471;p40"/>
            <p:cNvSpPr txBox="1"/>
            <p:nvPr/>
          </p:nvSpPr>
          <p:spPr>
            <a:xfrm>
              <a:off x="4335462" y="2555875"/>
              <a:ext cx="2857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-</a:t>
              </a:r>
              <a:endParaRPr/>
            </a:p>
          </p:txBody>
        </p:sp>
      </p:grpSp>
      <p:grpSp>
        <p:nvGrpSpPr>
          <p:cNvPr id="472" name="Google Shape;472;p40"/>
          <p:cNvGrpSpPr/>
          <p:nvPr/>
        </p:nvGrpSpPr>
        <p:grpSpPr>
          <a:xfrm>
            <a:off x="264300" y="1006375"/>
            <a:ext cx="8615400" cy="822300"/>
            <a:chOff x="290500" y="915100"/>
            <a:chExt cx="8615400" cy="822300"/>
          </a:xfrm>
        </p:grpSpPr>
        <p:sp>
          <p:nvSpPr>
            <p:cNvPr id="473" name="Google Shape;473;p40"/>
            <p:cNvSpPr txBox="1"/>
            <p:nvPr/>
          </p:nvSpPr>
          <p:spPr>
            <a:xfrm>
              <a:off x="290500" y="915100"/>
              <a:ext cx="8615400" cy="82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The </a:t>
              </a:r>
              <a:r>
                <a:rPr b="1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standard entropy of reaction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(</a:t>
              </a:r>
              <a:r>
                <a:rPr b="0" i="0" lang="en-US" sz="1800" u="non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Δ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S</a:t>
              </a:r>
              <a:r>
                <a:rPr b="0" baseline="30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0       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 is the entropy change for a reaction carried out at 1 atm and 25</a:t>
              </a:r>
              <a:r>
                <a:rPr b="0" baseline="30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0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C.</a:t>
              </a:r>
              <a:endParaRPr/>
            </a:p>
          </p:txBody>
        </p:sp>
        <p:sp>
          <p:nvSpPr>
            <p:cNvPr id="474" name="Google Shape;474;p40"/>
            <p:cNvSpPr txBox="1"/>
            <p:nvPr/>
          </p:nvSpPr>
          <p:spPr>
            <a:xfrm>
              <a:off x="4548047" y="1066125"/>
              <a:ext cx="560400" cy="366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rxn</a:t>
              </a:r>
              <a:endParaRPr/>
            </a:p>
          </p:txBody>
        </p:sp>
      </p:grpSp>
      <p:grpSp>
        <p:nvGrpSpPr>
          <p:cNvPr id="475" name="Google Shape;475;p40"/>
          <p:cNvGrpSpPr/>
          <p:nvPr/>
        </p:nvGrpSpPr>
        <p:grpSpPr>
          <a:xfrm>
            <a:off x="112700" y="3505200"/>
            <a:ext cx="8947149" cy="1354353"/>
            <a:chOff x="76200" y="3581400"/>
            <a:chExt cx="8947149" cy="1354353"/>
          </a:xfrm>
        </p:grpSpPr>
        <p:sp>
          <p:nvSpPr>
            <p:cNvPr id="476" name="Google Shape;476;p40"/>
            <p:cNvSpPr txBox="1"/>
            <p:nvPr/>
          </p:nvSpPr>
          <p:spPr>
            <a:xfrm>
              <a:off x="842962" y="3657600"/>
              <a:ext cx="8180387" cy="6778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What is the standard entropy change for the following reaction at 25</a:t>
              </a:r>
              <a:r>
                <a:rPr b="0" baseline="30000" i="0" lang="en-US" sz="18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0</a:t>
              </a:r>
              <a:r>
                <a:rPr b="0" i="0" lang="en-US" sz="18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C?  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2000"/>
                <a:buFont typeface="Century Schoolbook"/>
                <a:buNone/>
              </a:pPr>
              <a:r>
                <a:rPr b="0" i="0" lang="en-US" sz="18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	2CO </a:t>
              </a:r>
              <a:r>
                <a:rPr b="0" i="0" lang="en-US" sz="20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</a:t>
              </a:r>
              <a:r>
                <a:rPr b="0" i="1" lang="en-US" sz="20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g</a:t>
              </a:r>
              <a:r>
                <a:rPr b="0" i="0" lang="en-US" sz="20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</a:t>
              </a:r>
              <a:r>
                <a:rPr b="0" i="0" lang="en-US" sz="18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+ O</a:t>
              </a:r>
              <a:r>
                <a:rPr b="0" baseline="-25000" i="0" lang="en-US" sz="18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2</a:t>
              </a:r>
              <a:r>
                <a:rPr b="0" i="0" lang="en-US" sz="18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</a:t>
              </a:r>
              <a:r>
                <a:rPr b="0" i="0" lang="en-US" sz="20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</a:t>
              </a:r>
              <a:r>
                <a:rPr b="0" i="1" lang="en-US" sz="20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g</a:t>
              </a:r>
              <a:r>
                <a:rPr b="0" i="0" lang="en-US" sz="20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</a:t>
              </a:r>
              <a:r>
                <a:rPr b="0" i="0" lang="en-US" sz="18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                 2CO</a:t>
              </a:r>
              <a:r>
                <a:rPr b="0" baseline="-25000" i="0" lang="en-US" sz="18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2</a:t>
              </a:r>
              <a:r>
                <a:rPr b="0" i="0" lang="en-US" sz="18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</a:t>
              </a:r>
              <a:r>
                <a:rPr b="0" i="0" lang="en-US" sz="20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</a:t>
              </a:r>
              <a:r>
                <a:rPr b="0" i="1" lang="en-US" sz="20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g</a:t>
              </a:r>
              <a:r>
                <a:rPr b="0" i="0" lang="en-US" sz="20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</a:t>
              </a:r>
              <a:endParaRPr/>
            </a:p>
          </p:txBody>
        </p:sp>
        <p:pic>
          <p:nvPicPr>
            <p:cNvPr id="477" name="Google Shape;477;p4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76200" y="3581400"/>
              <a:ext cx="714321" cy="1354353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478" name="Google Shape;478;p40"/>
            <p:cNvCxnSpPr/>
            <p:nvPr/>
          </p:nvCxnSpPr>
          <p:spPr>
            <a:xfrm>
              <a:off x="3263750" y="4153400"/>
              <a:ext cx="685800" cy="0"/>
            </a:xfrm>
            <a:prstGeom prst="straightConnector1">
              <a:avLst/>
            </a:prstGeom>
            <a:noFill/>
            <a:ln cap="flat" cmpd="sng" w="28575">
              <a:solidFill>
                <a:schemeClr val="accent2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</p:grpSp>
      <p:grpSp>
        <p:nvGrpSpPr>
          <p:cNvPr id="479" name="Google Shape;479;p40"/>
          <p:cNvGrpSpPr/>
          <p:nvPr/>
        </p:nvGrpSpPr>
        <p:grpSpPr>
          <a:xfrm>
            <a:off x="914400" y="4648200"/>
            <a:ext cx="8153400" cy="2136775"/>
            <a:chOff x="914400" y="4648200"/>
            <a:chExt cx="8153400" cy="2136775"/>
          </a:xfrm>
        </p:grpSpPr>
        <p:sp>
          <p:nvSpPr>
            <p:cNvPr id="480" name="Google Shape;480;p40"/>
            <p:cNvSpPr txBox="1"/>
            <p:nvPr/>
          </p:nvSpPr>
          <p:spPr>
            <a:xfrm>
              <a:off x="8883650" y="6384925"/>
              <a:ext cx="184150" cy="4000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81" name="Google Shape;481;p40"/>
            <p:cNvGrpSpPr/>
            <p:nvPr/>
          </p:nvGrpSpPr>
          <p:grpSpPr>
            <a:xfrm>
              <a:off x="914400" y="4648200"/>
              <a:ext cx="7288212" cy="876300"/>
              <a:chOff x="914400" y="4648200"/>
              <a:chExt cx="7288212" cy="876300"/>
            </a:xfrm>
          </p:grpSpPr>
          <p:sp>
            <p:nvSpPr>
              <p:cNvPr id="482" name="Google Shape;482;p40"/>
              <p:cNvSpPr txBox="1"/>
              <p:nvPr/>
            </p:nvSpPr>
            <p:spPr>
              <a:xfrm>
                <a:off x="914400" y="4648200"/>
                <a:ext cx="3365500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entury Schoolbook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S</a:t>
                </a:r>
                <a:r>
                  <a:rPr b="0" baseline="3000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0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(CO) = 197.9 J/K•mol</a:t>
                </a:r>
                <a:endParaRPr/>
              </a:p>
            </p:txBody>
          </p:sp>
          <p:sp>
            <p:nvSpPr>
              <p:cNvPr id="483" name="Google Shape;483;p40"/>
              <p:cNvSpPr txBox="1"/>
              <p:nvPr/>
            </p:nvSpPr>
            <p:spPr>
              <a:xfrm>
                <a:off x="914400" y="5067300"/>
                <a:ext cx="3257550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entury Schoolbook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S</a:t>
                </a:r>
                <a:r>
                  <a:rPr b="0" baseline="3000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0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(O</a:t>
                </a:r>
                <a:r>
                  <a:rPr b="0" baseline="-2500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2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) = 205.0 J/K•mol</a:t>
                </a:r>
                <a:endParaRPr/>
              </a:p>
            </p:txBody>
          </p:sp>
          <p:sp>
            <p:nvSpPr>
              <p:cNvPr id="484" name="Google Shape;484;p40"/>
              <p:cNvSpPr txBox="1"/>
              <p:nvPr/>
            </p:nvSpPr>
            <p:spPr>
              <a:xfrm>
                <a:off x="4724400" y="4648200"/>
                <a:ext cx="3478212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entury Schoolbook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S</a:t>
                </a:r>
                <a:r>
                  <a:rPr b="0" baseline="3000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0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(CO</a:t>
                </a:r>
                <a:r>
                  <a:rPr b="0" baseline="-2500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2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) = 213.6 J/K•mol</a:t>
                </a:r>
                <a:endParaRPr/>
              </a:p>
            </p:txBody>
          </p:sp>
        </p:grpSp>
        <p:grpSp>
          <p:nvGrpSpPr>
            <p:cNvPr id="485" name="Google Shape;485;p40"/>
            <p:cNvGrpSpPr/>
            <p:nvPr/>
          </p:nvGrpSpPr>
          <p:grpSpPr>
            <a:xfrm>
              <a:off x="1485900" y="5562600"/>
              <a:ext cx="6172200" cy="514288"/>
              <a:chOff x="685800" y="5795962"/>
              <a:chExt cx="6172200" cy="514288"/>
            </a:xfrm>
          </p:grpSpPr>
          <p:grpSp>
            <p:nvGrpSpPr>
              <p:cNvPr id="486" name="Google Shape;486;p40"/>
              <p:cNvGrpSpPr/>
              <p:nvPr/>
            </p:nvGrpSpPr>
            <p:grpSpPr>
              <a:xfrm>
                <a:off x="685800" y="5795962"/>
                <a:ext cx="923925" cy="514288"/>
                <a:chOff x="441325" y="3311525"/>
                <a:chExt cx="923925" cy="514288"/>
              </a:xfrm>
            </p:grpSpPr>
            <p:sp>
              <p:nvSpPr>
                <p:cNvPr id="487" name="Google Shape;487;p40"/>
                <p:cNvSpPr txBox="1"/>
                <p:nvPr/>
              </p:nvSpPr>
              <p:spPr>
                <a:xfrm>
                  <a:off x="441325" y="3311525"/>
                  <a:ext cx="685800" cy="45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Noto Sans Symbols"/>
                    <a:buNone/>
                  </a:pPr>
                  <a:r>
                    <a:rPr b="0" i="0" lang="en-US" sz="1800" u="none">
                      <a:solidFill>
                        <a:schemeClr val="dk1"/>
                      </a:solidFill>
                      <a:latin typeface="Noto Sans Symbols"/>
                      <a:ea typeface="Noto Sans Symbols"/>
                      <a:cs typeface="Noto Sans Symbols"/>
                      <a:sym typeface="Noto Sans Symbols"/>
                    </a:rPr>
                    <a:t>Δ</a:t>
                  </a:r>
                  <a:r>
                    <a:rPr b="0" i="0" lang="en-US" sz="1800" u="none">
                      <a:solidFill>
                        <a:schemeClr val="dk1"/>
                      </a:solidFill>
                      <a:latin typeface="Century Schoolbook"/>
                      <a:ea typeface="Century Schoolbook"/>
                      <a:cs typeface="Century Schoolbook"/>
                      <a:sym typeface="Century Schoolbook"/>
                    </a:rPr>
                    <a:t>S</a:t>
                  </a:r>
                  <a:r>
                    <a:rPr b="0" baseline="30000" i="0" lang="en-US" sz="1800" u="none">
                      <a:solidFill>
                        <a:schemeClr val="dk1"/>
                      </a:solidFill>
                      <a:latin typeface="Century Schoolbook"/>
                      <a:ea typeface="Century Schoolbook"/>
                      <a:cs typeface="Century Schoolbook"/>
                      <a:sym typeface="Century Schoolbook"/>
                    </a:rPr>
                    <a:t>0</a:t>
                  </a:r>
                  <a:endParaRPr/>
                </a:p>
              </p:txBody>
            </p:sp>
            <p:sp>
              <p:nvSpPr>
                <p:cNvPr id="488" name="Google Shape;488;p40"/>
                <p:cNvSpPr txBox="1"/>
                <p:nvPr/>
              </p:nvSpPr>
              <p:spPr>
                <a:xfrm>
                  <a:off x="774850" y="3459213"/>
                  <a:ext cx="590400" cy="366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Century Schoolbook"/>
                    <a:buNone/>
                  </a:pPr>
                  <a:r>
                    <a:rPr b="0" i="0" lang="en-US" sz="1800" u="none">
                      <a:solidFill>
                        <a:schemeClr val="dk1"/>
                      </a:solidFill>
                      <a:latin typeface="Century Schoolbook"/>
                      <a:ea typeface="Century Schoolbook"/>
                      <a:cs typeface="Century Schoolbook"/>
                      <a:sym typeface="Century Schoolbook"/>
                    </a:rPr>
                    <a:t>rxn</a:t>
                  </a:r>
                  <a:endParaRPr/>
                </a:p>
              </p:txBody>
            </p:sp>
          </p:grpSp>
          <p:sp>
            <p:nvSpPr>
              <p:cNvPr id="489" name="Google Shape;489;p40"/>
              <p:cNvSpPr txBox="1"/>
              <p:nvPr/>
            </p:nvSpPr>
            <p:spPr>
              <a:xfrm>
                <a:off x="1476375" y="5824537"/>
                <a:ext cx="5381625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entury Schoolbook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= 2 x S</a:t>
                </a:r>
                <a:r>
                  <a:rPr b="0" baseline="3000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0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(CO</a:t>
                </a:r>
                <a:r>
                  <a:rPr b="0" baseline="-2500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2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) – [2 x S</a:t>
                </a:r>
                <a:r>
                  <a:rPr b="0" baseline="3000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0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(CO) + S</a:t>
                </a:r>
                <a:r>
                  <a:rPr b="0" baseline="3000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0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 (O</a:t>
                </a:r>
                <a:r>
                  <a:rPr b="0" baseline="-2500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2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)] </a:t>
                </a:r>
                <a:endParaRPr/>
              </a:p>
            </p:txBody>
          </p:sp>
        </p:grpSp>
        <p:grpSp>
          <p:nvGrpSpPr>
            <p:cNvPr id="490" name="Google Shape;490;p40"/>
            <p:cNvGrpSpPr/>
            <p:nvPr/>
          </p:nvGrpSpPr>
          <p:grpSpPr>
            <a:xfrm>
              <a:off x="1498600" y="6107112"/>
              <a:ext cx="6770687" cy="522188"/>
              <a:chOff x="685800" y="5795962"/>
              <a:chExt cx="6770687" cy="522188"/>
            </a:xfrm>
          </p:grpSpPr>
          <p:grpSp>
            <p:nvGrpSpPr>
              <p:cNvPr id="491" name="Google Shape;491;p40"/>
              <p:cNvGrpSpPr/>
              <p:nvPr/>
            </p:nvGrpSpPr>
            <p:grpSpPr>
              <a:xfrm>
                <a:off x="685800" y="5795962"/>
                <a:ext cx="1006625" cy="522188"/>
                <a:chOff x="441325" y="3311525"/>
                <a:chExt cx="1006625" cy="522188"/>
              </a:xfrm>
            </p:grpSpPr>
            <p:sp>
              <p:nvSpPr>
                <p:cNvPr id="492" name="Google Shape;492;p40"/>
                <p:cNvSpPr txBox="1"/>
                <p:nvPr/>
              </p:nvSpPr>
              <p:spPr>
                <a:xfrm>
                  <a:off x="441325" y="3311525"/>
                  <a:ext cx="685800" cy="45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Noto Sans Symbols"/>
                    <a:buNone/>
                  </a:pPr>
                  <a:r>
                    <a:rPr b="0" i="0" lang="en-US" sz="1800" u="none">
                      <a:solidFill>
                        <a:schemeClr val="dk1"/>
                      </a:solidFill>
                      <a:latin typeface="Noto Sans Symbols"/>
                      <a:ea typeface="Noto Sans Symbols"/>
                      <a:cs typeface="Noto Sans Symbols"/>
                      <a:sym typeface="Noto Sans Symbols"/>
                    </a:rPr>
                    <a:t>Δ</a:t>
                  </a:r>
                  <a:r>
                    <a:rPr b="0" i="0" lang="en-US" sz="1800" u="none">
                      <a:solidFill>
                        <a:schemeClr val="dk1"/>
                      </a:solidFill>
                      <a:latin typeface="Century Schoolbook"/>
                      <a:ea typeface="Century Schoolbook"/>
                      <a:cs typeface="Century Schoolbook"/>
                      <a:sym typeface="Century Schoolbook"/>
                    </a:rPr>
                    <a:t>S</a:t>
                  </a:r>
                  <a:r>
                    <a:rPr b="0" baseline="30000" i="0" lang="en-US" sz="1800" u="none">
                      <a:solidFill>
                        <a:schemeClr val="dk1"/>
                      </a:solidFill>
                      <a:latin typeface="Century Schoolbook"/>
                      <a:ea typeface="Century Schoolbook"/>
                      <a:cs typeface="Century Schoolbook"/>
                      <a:sym typeface="Century Schoolbook"/>
                    </a:rPr>
                    <a:t>0</a:t>
                  </a:r>
                  <a:endParaRPr/>
                </a:p>
              </p:txBody>
            </p:sp>
            <p:sp>
              <p:nvSpPr>
                <p:cNvPr id="493" name="Google Shape;493;p40"/>
                <p:cNvSpPr txBox="1"/>
                <p:nvPr/>
              </p:nvSpPr>
              <p:spPr>
                <a:xfrm>
                  <a:off x="762150" y="3467113"/>
                  <a:ext cx="685800" cy="366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Century Schoolbook"/>
                    <a:buNone/>
                  </a:pPr>
                  <a:r>
                    <a:rPr b="0" i="0" lang="en-US" sz="1800" u="none">
                      <a:solidFill>
                        <a:schemeClr val="dk1"/>
                      </a:solidFill>
                      <a:latin typeface="Century Schoolbook"/>
                      <a:ea typeface="Century Schoolbook"/>
                      <a:cs typeface="Century Schoolbook"/>
                      <a:sym typeface="Century Schoolbook"/>
                    </a:rPr>
                    <a:t>rxn</a:t>
                  </a:r>
                  <a:endParaRPr/>
                </a:p>
              </p:txBody>
            </p:sp>
          </p:grpSp>
          <p:sp>
            <p:nvSpPr>
              <p:cNvPr id="494" name="Google Shape;494;p40"/>
              <p:cNvSpPr txBox="1"/>
              <p:nvPr/>
            </p:nvSpPr>
            <p:spPr>
              <a:xfrm>
                <a:off x="1476375" y="5824537"/>
                <a:ext cx="5980112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entury Schoolbook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= 427.2 – [395.8 + 205.0] = -173.6 J/K•mol </a:t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41"/>
          <p:cNvSpPr txBox="1"/>
          <p:nvPr>
            <p:ph type="title"/>
          </p:nvPr>
        </p:nvSpPr>
        <p:spPr>
          <a:xfrm>
            <a:off x="228600" y="457200"/>
            <a:ext cx="8915400" cy="2209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Schoolbook"/>
              <a:buNone/>
            </a:pPr>
            <a:r>
              <a:rPr b="0" i="0" lang="en-US" sz="36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3 FACTORS INVOLVED IN DETERMINING WHETHER A REACTION IS SPONTANEOUS OR NOT</a:t>
            </a:r>
            <a:br>
              <a:rPr b="0" i="0" lang="en-US" sz="27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</a:br>
            <a:endParaRPr/>
          </a:p>
        </p:txBody>
      </p:sp>
      <p:sp>
        <p:nvSpPr>
          <p:cNvPr id="501" name="Google Shape;501;p41"/>
          <p:cNvSpPr txBox="1"/>
          <p:nvPr>
            <p:ph idx="1" type="body"/>
          </p:nvPr>
        </p:nvSpPr>
        <p:spPr>
          <a:xfrm>
            <a:off x="152400" y="2362200"/>
            <a:ext cx="8991600" cy="4111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H; a negative value (exothermic reactions) favors a spontaneous reaction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S; a positive value (disorder increases) favors a spontaneous reaction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Temperature; If the above factors conflict; temperature determines if reaction is spontaneous or not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4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24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</a:pPr>
            <a:fld id="{00000000-1234-1234-1234-123412341234}" type="slidenum">
              <a:rPr b="1" i="0" lang="en-US" sz="1400" u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/>
          </a:p>
        </p:txBody>
      </p:sp>
      <p:sp>
        <p:nvSpPr>
          <p:cNvPr id="233" name="Google Shape;233;p24"/>
          <p:cNvSpPr txBox="1"/>
          <p:nvPr>
            <p:ph type="title"/>
          </p:nvPr>
        </p:nvSpPr>
        <p:spPr>
          <a:xfrm>
            <a:off x="685800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omic Sans MS"/>
              <a:buNone/>
            </a:pPr>
            <a:r>
              <a:rPr b="0" i="0" lang="en-US" sz="3000" u="none" cap="small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SPONTANEOUS PROCESSES AND ENTROPY</a:t>
            </a:r>
            <a:endParaRPr/>
          </a:p>
        </p:txBody>
      </p:sp>
      <p:sp>
        <p:nvSpPr>
          <p:cNvPr id="234" name="Google Shape;234;p24"/>
          <p:cNvSpPr txBox="1"/>
          <p:nvPr>
            <p:ph idx="1" type="body"/>
          </p:nvPr>
        </p:nvSpPr>
        <p:spPr>
          <a:xfrm>
            <a:off x="609600" y="1752600"/>
            <a:ext cx="78486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One of the main objectives in studying thermodynamics, as far as chemists are concerned, is to be able to predict whether or not a reaction will occur when reactants are brought together under a special set of conditions (for example, at a certain temperature, pressure, and concentration).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4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Schoolbook"/>
              <a:buNone/>
            </a:pPr>
            <a:r>
              <a:rPr b="0" i="0" lang="en-US" sz="36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WHY DO CHEMICAL REACTIONS OCCUR? FREE ENERGY</a:t>
            </a:r>
            <a:endParaRPr/>
          </a:p>
        </p:txBody>
      </p:sp>
      <p:sp>
        <p:nvSpPr>
          <p:cNvPr id="508" name="Google Shape;508;p42"/>
          <p:cNvSpPr txBox="1"/>
          <p:nvPr>
            <p:ph idx="1" type="body"/>
          </p:nvPr>
        </p:nvSpPr>
        <p:spPr>
          <a:xfrm>
            <a:off x="457200" y="1600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Free Energy</a:t>
            </a:r>
            <a:endParaRPr/>
          </a:p>
          <a:p>
            <a:pPr indent="-148590" lvl="0" marL="27305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pic>
        <p:nvPicPr>
          <p:cNvPr descr="07_01UN02" id="509" name="Google Shape;509;p4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" y="2819400"/>
            <a:ext cx="7478712" cy="2187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43"/>
          <p:cNvSpPr txBox="1"/>
          <p:nvPr/>
        </p:nvSpPr>
        <p:spPr>
          <a:xfrm>
            <a:off x="2994025" y="65087"/>
            <a:ext cx="317341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Schoolbook"/>
              <a:buNone/>
            </a:pPr>
            <a:r>
              <a:rPr b="0" i="0" lang="en-US" sz="2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Gibbs Free Energy</a:t>
            </a:r>
            <a:endParaRPr/>
          </a:p>
        </p:txBody>
      </p:sp>
      <p:sp>
        <p:nvSpPr>
          <p:cNvPr id="516" name="Google Shape;516;p43"/>
          <p:cNvSpPr txBox="1"/>
          <p:nvPr/>
        </p:nvSpPr>
        <p:spPr>
          <a:xfrm>
            <a:off x="1981200" y="914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sng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For a constant-temperature process:</a:t>
            </a:r>
            <a:endParaRPr/>
          </a:p>
        </p:txBody>
      </p:sp>
      <p:sp>
        <p:nvSpPr>
          <p:cNvPr id="517" name="Google Shape;517;p43"/>
          <p:cNvSpPr txBox="1"/>
          <p:nvPr/>
        </p:nvSpPr>
        <p:spPr>
          <a:xfrm>
            <a:off x="3200400" y="1828800"/>
            <a:ext cx="27289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 = 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</a:t>
            </a:r>
            <a:r>
              <a:rPr b="0" baseline="-25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sys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-T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baseline="-25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sys</a:t>
            </a:r>
            <a:endParaRPr/>
          </a:p>
        </p:txBody>
      </p:sp>
      <p:sp>
        <p:nvSpPr>
          <p:cNvPr id="518" name="Google Shape;518;p43"/>
          <p:cNvSpPr txBox="1"/>
          <p:nvPr/>
        </p:nvSpPr>
        <p:spPr>
          <a:xfrm>
            <a:off x="228600" y="1600200"/>
            <a:ext cx="22098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1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Gibbs free energy (G)</a:t>
            </a:r>
            <a:endParaRPr/>
          </a:p>
        </p:txBody>
      </p:sp>
      <p:sp>
        <p:nvSpPr>
          <p:cNvPr id="519" name="Google Shape;519;p43"/>
          <p:cNvSpPr txBox="1"/>
          <p:nvPr/>
        </p:nvSpPr>
        <p:spPr>
          <a:xfrm>
            <a:off x="285750" y="3124200"/>
            <a:ext cx="86296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 &lt; 0     The reaction is spontaneous in the forward direction.</a:t>
            </a:r>
            <a:endParaRPr/>
          </a:p>
        </p:txBody>
      </p:sp>
      <p:sp>
        <p:nvSpPr>
          <p:cNvPr id="520" name="Google Shape;520;p43"/>
          <p:cNvSpPr txBox="1"/>
          <p:nvPr/>
        </p:nvSpPr>
        <p:spPr>
          <a:xfrm>
            <a:off x="304800" y="3962400"/>
            <a:ext cx="85598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 &gt; 0     The reaction is nonspontaneous as written.  The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                reaction is spontaneous in the reverse direction.</a:t>
            </a:r>
            <a:endParaRPr/>
          </a:p>
        </p:txBody>
      </p:sp>
      <p:sp>
        <p:nvSpPr>
          <p:cNvPr id="521" name="Google Shape;521;p43"/>
          <p:cNvSpPr txBox="1"/>
          <p:nvPr/>
        </p:nvSpPr>
        <p:spPr>
          <a:xfrm>
            <a:off x="381000" y="4876800"/>
            <a:ext cx="55276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 = 0     The reaction is at equilibrium.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7" name="Google Shape;527;p44"/>
          <p:cNvCxnSpPr/>
          <p:nvPr/>
        </p:nvCxnSpPr>
        <p:spPr>
          <a:xfrm>
            <a:off x="533400" y="3505200"/>
            <a:ext cx="6858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528" name="Google Shape;528;p44"/>
          <p:cNvCxnSpPr/>
          <p:nvPr/>
        </p:nvCxnSpPr>
        <p:spPr>
          <a:xfrm rot="-5400000">
            <a:off x="1027906" y="3315493"/>
            <a:ext cx="6021387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29" name="Google Shape;529;p44"/>
          <p:cNvSpPr txBox="1"/>
          <p:nvPr/>
        </p:nvSpPr>
        <p:spPr>
          <a:xfrm>
            <a:off x="7375525" y="3235325"/>
            <a:ext cx="5905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</a:t>
            </a:r>
            <a:endParaRPr/>
          </a:p>
        </p:txBody>
      </p:sp>
      <p:sp>
        <p:nvSpPr>
          <p:cNvPr id="530" name="Google Shape;530;p44"/>
          <p:cNvSpPr txBox="1"/>
          <p:nvPr/>
        </p:nvSpPr>
        <p:spPr>
          <a:xfrm>
            <a:off x="4191000" y="381000"/>
            <a:ext cx="5730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endParaRPr/>
          </a:p>
        </p:txBody>
      </p:sp>
      <p:sp>
        <p:nvSpPr>
          <p:cNvPr id="531" name="Google Shape;531;p44"/>
          <p:cNvSpPr txBox="1"/>
          <p:nvPr/>
        </p:nvSpPr>
        <p:spPr>
          <a:xfrm>
            <a:off x="5318125" y="1258887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2" name="Google Shape;532;p44"/>
          <p:cNvSpPr txBox="1"/>
          <p:nvPr/>
        </p:nvSpPr>
        <p:spPr>
          <a:xfrm>
            <a:off x="898525" y="1254125"/>
            <a:ext cx="750887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-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+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endParaRPr/>
          </a:p>
        </p:txBody>
      </p:sp>
      <p:sp>
        <p:nvSpPr>
          <p:cNvPr id="533" name="Google Shape;533;p44"/>
          <p:cNvSpPr txBox="1"/>
          <p:nvPr/>
        </p:nvSpPr>
        <p:spPr>
          <a:xfrm>
            <a:off x="822325" y="2249487"/>
            <a:ext cx="2473325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Spontaneous at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all Temperatures</a:t>
            </a:r>
            <a:endParaRPr/>
          </a:p>
        </p:txBody>
      </p:sp>
      <p:sp>
        <p:nvSpPr>
          <p:cNvPr id="534" name="Google Shape;534;p44"/>
          <p:cNvSpPr txBox="1"/>
          <p:nvPr/>
        </p:nvSpPr>
        <p:spPr>
          <a:xfrm>
            <a:off x="4953000" y="3962400"/>
            <a:ext cx="76835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+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-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endParaRPr/>
          </a:p>
        </p:txBody>
      </p:sp>
      <p:sp>
        <p:nvSpPr>
          <p:cNvPr id="535" name="Google Shape;535;p44"/>
          <p:cNvSpPr txBox="1"/>
          <p:nvPr/>
        </p:nvSpPr>
        <p:spPr>
          <a:xfrm>
            <a:off x="4953000" y="5105400"/>
            <a:ext cx="2881312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NonSpontaneous at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all Temperatures</a:t>
            </a:r>
            <a:endParaRPr/>
          </a:p>
        </p:txBody>
      </p:sp>
      <p:sp>
        <p:nvSpPr>
          <p:cNvPr id="536" name="Google Shape;536;p44"/>
          <p:cNvSpPr txBox="1"/>
          <p:nvPr/>
        </p:nvSpPr>
        <p:spPr>
          <a:xfrm>
            <a:off x="4572000" y="1219200"/>
            <a:ext cx="76835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+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+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endParaRPr/>
          </a:p>
        </p:txBody>
      </p:sp>
      <p:sp>
        <p:nvSpPr>
          <p:cNvPr id="537" name="Google Shape;537;p44"/>
          <p:cNvSpPr txBox="1"/>
          <p:nvPr/>
        </p:nvSpPr>
        <p:spPr>
          <a:xfrm>
            <a:off x="4724400" y="2438400"/>
            <a:ext cx="2795587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Spontaneous at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High Temperatures</a:t>
            </a:r>
            <a:endParaRPr/>
          </a:p>
        </p:txBody>
      </p:sp>
      <p:sp>
        <p:nvSpPr>
          <p:cNvPr id="538" name="Google Shape;538;p44"/>
          <p:cNvSpPr txBox="1"/>
          <p:nvPr/>
        </p:nvSpPr>
        <p:spPr>
          <a:xfrm>
            <a:off x="914400" y="4114800"/>
            <a:ext cx="69215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-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-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endParaRPr/>
          </a:p>
        </p:txBody>
      </p:sp>
      <p:sp>
        <p:nvSpPr>
          <p:cNvPr id="539" name="Google Shape;539;p44"/>
          <p:cNvSpPr txBox="1"/>
          <p:nvPr/>
        </p:nvSpPr>
        <p:spPr>
          <a:xfrm>
            <a:off x="609600" y="5029200"/>
            <a:ext cx="2727325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Spontaneous at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Low Temperatures</a:t>
            </a:r>
            <a:endParaRPr/>
          </a:p>
        </p:txBody>
      </p:sp>
      <p:sp>
        <p:nvSpPr>
          <p:cNvPr id="540" name="Google Shape;540;p44"/>
          <p:cNvSpPr txBox="1"/>
          <p:nvPr/>
        </p:nvSpPr>
        <p:spPr>
          <a:xfrm>
            <a:off x="5505448" y="509575"/>
            <a:ext cx="2881200" cy="5889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Noto Sans Symbols"/>
              <a:buNone/>
            </a:pPr>
            <a:r>
              <a:rPr b="0" i="0" lang="en-US" sz="3200" u="none">
                <a:solidFill>
                  <a:srgbClr val="FF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3200" u="none">
                <a:solidFill>
                  <a:srgbClr val="FF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G=</a:t>
            </a:r>
            <a:r>
              <a:rPr b="0" i="0" lang="en-US" sz="3200" u="none">
                <a:solidFill>
                  <a:srgbClr val="FF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3200" u="none">
                <a:solidFill>
                  <a:srgbClr val="FF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H-T</a:t>
            </a:r>
            <a:r>
              <a:rPr b="0" i="0" lang="en-US" sz="3200" u="none">
                <a:solidFill>
                  <a:srgbClr val="FF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3200" u="none">
                <a:solidFill>
                  <a:srgbClr val="FF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4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Schoolbook"/>
              <a:buNone/>
            </a:pPr>
            <a:r>
              <a:rPr b="0" i="0" lang="en-US" sz="36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WHY DO CHEMICAL REACTIONS OCCUR? FREE ENERGY</a:t>
            </a:r>
            <a:endParaRPr/>
          </a:p>
        </p:txBody>
      </p:sp>
      <p:graphicFrame>
        <p:nvGraphicFramePr>
          <p:cNvPr id="547" name="Google Shape;547;p45"/>
          <p:cNvGraphicFramePr/>
          <p:nvPr/>
        </p:nvGraphicFramePr>
        <p:xfrm>
          <a:off x="609600" y="1600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{23CD0DB8-4791-42F5-B66B-A027B669FDE8}</a:tableStyleId>
              </a:tblPr>
              <a:tblGrid>
                <a:gridCol w="2000250"/>
                <a:gridCol w="2286000"/>
                <a:gridCol w="3714750"/>
              </a:tblGrid>
              <a:tr h="822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ΔH		   </a:t>
                      </a:r>
                      <a:endParaRPr/>
                    </a:p>
                  </a:txBody>
                  <a:tcPr marT="0" marB="0" marR="0" marL="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ΔS</a:t>
                      </a:r>
                      <a:endParaRPr/>
                    </a:p>
                  </a:txBody>
                  <a:tcPr marT="0" marB="0" marR="0" marL="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ΔG</a:t>
                      </a:r>
                      <a:endParaRPr/>
                    </a:p>
                  </a:txBody>
                  <a:tcPr marT="0" marB="0" marR="0" marL="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016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(-) favorable	</a:t>
                      </a:r>
                      <a:endParaRPr/>
                    </a:p>
                  </a:txBody>
                  <a:tcPr marT="0" marB="0" marR="0" marL="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(+) favorable</a:t>
                      </a:r>
                      <a:endParaRPr/>
                    </a:p>
                  </a:txBody>
                  <a:tcPr marT="0" marB="0" marR="0" marL="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(-) spontaneous always</a:t>
                      </a:r>
                      <a:endParaRPr/>
                    </a:p>
                  </a:txBody>
                  <a:tcPr marT="0" marB="0" marR="0" marL="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604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(+) unfavorable</a:t>
                      </a:r>
                      <a:endParaRPr/>
                    </a:p>
                  </a:txBody>
                  <a:tcPr marT="0" marB="0" marR="0" marL="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(-) unfavorable</a:t>
                      </a:r>
                      <a:endParaRPr/>
                    </a:p>
                  </a:txBody>
                  <a:tcPr marT="0" marB="0" marR="0" marL="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(+) nonspontaneous always</a:t>
                      </a:r>
                      <a:endParaRPr/>
                    </a:p>
                  </a:txBody>
                  <a:tcPr marT="0" marB="0" marR="0" marL="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69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(-) favorable	</a:t>
                      </a:r>
                      <a:endParaRPr/>
                    </a:p>
                  </a:txBody>
                  <a:tcPr marT="0" marB="0" marR="0" marL="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(-) unfavorable</a:t>
                      </a:r>
                      <a:endParaRPr/>
                    </a:p>
                  </a:txBody>
                  <a:tcPr marT="0" marB="0" marR="0" marL="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(-) spontaneous @ Low T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(+) nonspontaneous @ High T</a:t>
                      </a:r>
                      <a:endParaRPr/>
                    </a:p>
                  </a:txBody>
                  <a:tcPr marT="0" marB="0" marR="0" marL="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69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(+) unfavorable</a:t>
                      </a:r>
                      <a:endParaRPr/>
                    </a:p>
                  </a:txBody>
                  <a:tcPr marT="0" marB="0" marR="0" marL="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(+) favorable</a:t>
                      </a:r>
                      <a:endParaRPr/>
                    </a:p>
                  </a:txBody>
                  <a:tcPr marT="0" marB="0" marR="0" marL="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(+) nonspontaneous @ Low T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(-) spontaneous @ High T</a:t>
                      </a:r>
                      <a:endParaRPr/>
                    </a:p>
                  </a:txBody>
                  <a:tcPr marT="0" marB="0" marR="0" marL="0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46"/>
          <p:cNvSpPr txBox="1"/>
          <p:nvPr>
            <p:ph type="title"/>
          </p:nvPr>
        </p:nvSpPr>
        <p:spPr>
          <a:xfrm>
            <a:off x="0" y="6096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Noto Sans Symbols"/>
              <a:buNone/>
            </a:pPr>
            <a:br>
              <a:rPr b="0" i="0" lang="en-US" sz="3200" u="none" cap="small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</a:br>
            <a:br>
              <a:rPr b="0" i="0" lang="en-US" sz="3200" u="none" cap="small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</a:br>
            <a:br>
              <a:rPr b="0" i="0" lang="en-US" sz="3200" u="none" cap="small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</a:br>
            <a:br>
              <a:rPr b="0" i="0" lang="en-US" sz="3200" u="none" cap="small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</a:br>
            <a:br>
              <a:rPr b="0" i="0" lang="en-US" sz="3200" u="none" cap="small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</a:br>
            <a:br>
              <a:rPr b="0" i="0" lang="en-US" sz="3200" u="none" cap="small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</a:br>
            <a:br>
              <a:rPr b="0" i="0" lang="en-US" sz="3200" u="none" cap="small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</a:br>
            <a:br>
              <a:rPr b="0" i="0" lang="en-US" sz="3200" u="none" cap="small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</a:br>
            <a:br>
              <a:rPr b="0" i="0" lang="en-US" sz="3200" u="none" cap="small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</a:br>
            <a:r>
              <a:rPr b="0" i="0" lang="en-US" sz="3200" u="none" cap="small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32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G; CHANGE IN GIBB’S FREE ENERGY</a:t>
            </a:r>
            <a:br>
              <a:rPr b="0" i="0" lang="en-US" sz="32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</a:br>
            <a:endParaRPr/>
          </a:p>
        </p:txBody>
      </p:sp>
      <p:sp>
        <p:nvSpPr>
          <p:cNvPr id="553" name="Google Shape;553;p46"/>
          <p:cNvSpPr txBox="1"/>
          <p:nvPr>
            <p:ph idx="1" type="body"/>
          </p:nvPr>
        </p:nvSpPr>
        <p:spPr>
          <a:xfrm>
            <a:off x="685800" y="1981200"/>
            <a:ext cx="7772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609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AutoNum type="arabicPeriod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Determine if reaction is spontaneous or not.</a:t>
            </a:r>
            <a:endParaRPr/>
          </a:p>
          <a:p>
            <a:pPr indent="-609600" lvl="0" marL="609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AutoNum type="arabicPeriod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max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; free energy available to do useful work.	</a:t>
            </a:r>
            <a:r>
              <a:rPr b="0" i="0" lang="en-US" sz="24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 = w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maximum</a:t>
            </a:r>
            <a:endParaRPr/>
          </a:p>
        </p:txBody>
      </p:sp>
      <p:sp>
        <p:nvSpPr>
          <p:cNvPr id="554" name="Google Shape;554;p46"/>
          <p:cNvSpPr txBox="1"/>
          <p:nvPr/>
        </p:nvSpPr>
        <p:spPr>
          <a:xfrm>
            <a:off x="3048000" y="1219200"/>
            <a:ext cx="27289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 = 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</a:t>
            </a:r>
            <a:r>
              <a:rPr b="0" baseline="-25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sys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-T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baseline="-25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sys</a:t>
            </a:r>
            <a:endParaRPr/>
          </a:p>
        </p:txBody>
      </p:sp>
      <p:sp>
        <p:nvSpPr>
          <p:cNvPr id="555" name="Google Shape;555;p46"/>
          <p:cNvSpPr txBox="1"/>
          <p:nvPr/>
        </p:nvSpPr>
        <p:spPr>
          <a:xfrm>
            <a:off x="1524000" y="3581400"/>
            <a:ext cx="48133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</a:t>
            </a:r>
            <a:r>
              <a:rPr b="0" baseline="-25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sys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; represents energy available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for useful work</a:t>
            </a:r>
            <a:endParaRPr/>
          </a:p>
        </p:txBody>
      </p:sp>
      <p:sp>
        <p:nvSpPr>
          <p:cNvPr id="556" name="Google Shape;556;p46"/>
          <p:cNvSpPr txBox="1"/>
          <p:nvPr/>
        </p:nvSpPr>
        <p:spPr>
          <a:xfrm>
            <a:off x="1600200" y="4419600"/>
            <a:ext cx="5113337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-T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baseline="-25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sys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; represents energy that can’t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Be harnessed to do useful work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47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b="0" i="0" lang="en-U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WAYS TO OBTAIN </a:t>
            </a:r>
            <a:r>
              <a:rPr b="0" i="0" lang="en-US" sz="3000" u="none" cap="small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3000" u="none" cap="small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</a:t>
            </a:r>
            <a:r>
              <a:rPr b="0" baseline="-25000" i="0" lang="en-US" sz="3000" u="none" cap="small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REACTION</a:t>
            </a:r>
            <a:endParaRPr/>
          </a:p>
        </p:txBody>
      </p:sp>
      <p:sp>
        <p:nvSpPr>
          <p:cNvPr id="563" name="Google Shape;563;p47"/>
          <p:cNvSpPr txBox="1"/>
          <p:nvPr>
            <p:ph idx="1" type="body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2919" lvl="0" marL="609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609600" lvl="0" marL="609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AutoNum type="arabicPeriod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From </a:t>
            </a:r>
            <a:r>
              <a:rPr b="0" i="0" lang="en-US" sz="24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o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Values</a:t>
            </a:r>
            <a:endParaRPr/>
          </a:p>
          <a:p>
            <a:pPr indent="-609600" lvl="0" marL="609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AutoNum type="arabicPeriod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From Gibb’s Free Energy Equation</a:t>
            </a:r>
            <a:endParaRPr/>
          </a:p>
        </p:txBody>
      </p:sp>
      <p:sp>
        <p:nvSpPr>
          <p:cNvPr id="564" name="Google Shape;564;p47"/>
          <p:cNvSpPr txBox="1"/>
          <p:nvPr/>
        </p:nvSpPr>
        <p:spPr>
          <a:xfrm>
            <a:off x="2362200" y="3886200"/>
            <a:ext cx="27289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 = 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</a:t>
            </a:r>
            <a:r>
              <a:rPr b="0" baseline="-25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sys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-T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baseline="-25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sys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9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48"/>
          <p:cNvSpPr txBox="1"/>
          <p:nvPr/>
        </p:nvSpPr>
        <p:spPr>
          <a:xfrm>
            <a:off x="8389937" y="6384925"/>
            <a:ext cx="6778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Schoolbook"/>
              <a:buNone/>
            </a:pPr>
            <a:r>
              <a:rPr b="0" i="0" lang="en-US" sz="20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18.4</a:t>
            </a:r>
            <a:endParaRPr/>
          </a:p>
        </p:txBody>
      </p:sp>
      <p:pic>
        <p:nvPicPr>
          <p:cNvPr id="571" name="Google Shape;571;p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80050" y="2971800"/>
            <a:ext cx="2897839" cy="38004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72" name="Google Shape;572;p48"/>
          <p:cNvGrpSpPr/>
          <p:nvPr/>
        </p:nvGrpSpPr>
        <p:grpSpPr>
          <a:xfrm>
            <a:off x="2819400" y="1143000"/>
            <a:ext cx="3227387" cy="457200"/>
            <a:chOff x="3159125" y="1868487"/>
            <a:chExt cx="3227387" cy="457200"/>
          </a:xfrm>
        </p:grpSpPr>
        <p:sp>
          <p:nvSpPr>
            <p:cNvPr id="573" name="Google Shape;573;p48"/>
            <p:cNvSpPr txBox="1"/>
            <p:nvPr/>
          </p:nvSpPr>
          <p:spPr>
            <a:xfrm>
              <a:off x="3159125" y="1868487"/>
              <a:ext cx="3227387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1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a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A + </a:t>
              </a:r>
              <a:r>
                <a:rPr b="0" i="1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b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B          </a:t>
              </a:r>
              <a:r>
                <a:rPr b="0" i="1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c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C + </a:t>
              </a:r>
              <a:r>
                <a:rPr b="0" i="1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d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D</a:t>
              </a:r>
              <a:endParaRPr/>
            </a:p>
          </p:txBody>
        </p:sp>
        <p:cxnSp>
          <p:nvCxnSpPr>
            <p:cNvPr id="574" name="Google Shape;574;p48"/>
            <p:cNvCxnSpPr/>
            <p:nvPr/>
          </p:nvCxnSpPr>
          <p:spPr>
            <a:xfrm>
              <a:off x="4419600" y="2108200"/>
              <a:ext cx="68580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</p:grpSp>
      <p:grpSp>
        <p:nvGrpSpPr>
          <p:cNvPr id="575" name="Google Shape;575;p48"/>
          <p:cNvGrpSpPr/>
          <p:nvPr/>
        </p:nvGrpSpPr>
        <p:grpSpPr>
          <a:xfrm>
            <a:off x="228600" y="1892300"/>
            <a:ext cx="7661274" cy="531812"/>
            <a:chOff x="644525" y="2286000"/>
            <a:chExt cx="7661274" cy="531812"/>
          </a:xfrm>
        </p:grpSpPr>
        <p:grpSp>
          <p:nvGrpSpPr>
            <p:cNvPr id="576" name="Google Shape;576;p48"/>
            <p:cNvGrpSpPr/>
            <p:nvPr/>
          </p:nvGrpSpPr>
          <p:grpSpPr>
            <a:xfrm>
              <a:off x="644525" y="2295525"/>
              <a:ext cx="911350" cy="522175"/>
              <a:chOff x="441325" y="3311525"/>
              <a:chExt cx="911350" cy="522175"/>
            </a:xfrm>
          </p:grpSpPr>
          <p:sp>
            <p:nvSpPr>
              <p:cNvPr id="577" name="Google Shape;577;p48"/>
              <p:cNvSpPr txBox="1"/>
              <p:nvPr/>
            </p:nvSpPr>
            <p:spPr>
              <a:xfrm>
                <a:off x="441325" y="3311525"/>
                <a:ext cx="719137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Noto Sans Symbols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Δ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G</a:t>
                </a:r>
                <a:r>
                  <a:rPr b="0" baseline="3000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0</a:t>
                </a:r>
                <a:endParaRPr/>
              </a:p>
            </p:txBody>
          </p:sp>
          <p:sp>
            <p:nvSpPr>
              <p:cNvPr id="578" name="Google Shape;578;p48"/>
              <p:cNvSpPr txBox="1"/>
              <p:nvPr/>
            </p:nvSpPr>
            <p:spPr>
              <a:xfrm>
                <a:off x="674675" y="3467100"/>
                <a:ext cx="678000" cy="36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entury Schoolbook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rxn</a:t>
                </a:r>
                <a:endParaRPr/>
              </a:p>
            </p:txBody>
          </p:sp>
        </p:grpSp>
        <p:grpSp>
          <p:nvGrpSpPr>
            <p:cNvPr id="579" name="Google Shape;579;p48"/>
            <p:cNvGrpSpPr/>
            <p:nvPr/>
          </p:nvGrpSpPr>
          <p:grpSpPr>
            <a:xfrm>
              <a:off x="3492500" y="2298700"/>
              <a:ext cx="1397000" cy="519112"/>
              <a:chOff x="1169987" y="5826125"/>
              <a:chExt cx="1397000" cy="519112"/>
            </a:xfrm>
          </p:grpSpPr>
          <p:sp>
            <p:nvSpPr>
              <p:cNvPr id="580" name="Google Shape;580;p48"/>
              <p:cNvSpPr txBox="1"/>
              <p:nvPr/>
            </p:nvSpPr>
            <p:spPr>
              <a:xfrm>
                <a:off x="1169987" y="5826125"/>
                <a:ext cx="1397000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entury Schoolbook"/>
                  <a:buNone/>
                </a:pPr>
                <a:r>
                  <a:rPr b="0" i="1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d</a:t>
                </a:r>
                <a:r>
                  <a:rPr b="0" i="0" lang="en-US" sz="1800" u="none">
                    <a:solidFill>
                      <a:schemeClr val="dk1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Δ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G</a:t>
                </a:r>
                <a:r>
                  <a:rPr b="0" baseline="3000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0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 (D)</a:t>
                </a:r>
                <a:endParaRPr/>
              </a:p>
            </p:txBody>
          </p:sp>
          <p:sp>
            <p:nvSpPr>
              <p:cNvPr id="581" name="Google Shape;581;p48"/>
              <p:cNvSpPr txBox="1"/>
              <p:nvPr/>
            </p:nvSpPr>
            <p:spPr>
              <a:xfrm>
                <a:off x="1979612" y="5978525"/>
                <a:ext cx="247650" cy="3667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entury Schoolbook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f</a:t>
                </a:r>
                <a:endParaRPr/>
              </a:p>
            </p:txBody>
          </p:sp>
        </p:grpSp>
        <p:grpSp>
          <p:nvGrpSpPr>
            <p:cNvPr id="582" name="Google Shape;582;p48"/>
            <p:cNvGrpSpPr/>
            <p:nvPr/>
          </p:nvGrpSpPr>
          <p:grpSpPr>
            <a:xfrm>
              <a:off x="1947862" y="2297112"/>
              <a:ext cx="1379537" cy="520699"/>
              <a:chOff x="1187450" y="5826125"/>
              <a:chExt cx="1379537" cy="520699"/>
            </a:xfrm>
          </p:grpSpPr>
          <p:sp>
            <p:nvSpPr>
              <p:cNvPr id="583" name="Google Shape;583;p48"/>
              <p:cNvSpPr txBox="1"/>
              <p:nvPr/>
            </p:nvSpPr>
            <p:spPr>
              <a:xfrm>
                <a:off x="1187450" y="5826125"/>
                <a:ext cx="1379537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entury Schoolbook"/>
                  <a:buNone/>
                </a:pPr>
                <a:r>
                  <a:rPr b="0" i="1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c</a:t>
                </a:r>
                <a:r>
                  <a:rPr b="0" i="0" lang="en-US" sz="1800" u="none">
                    <a:solidFill>
                      <a:schemeClr val="dk1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Δ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G</a:t>
                </a:r>
                <a:r>
                  <a:rPr b="0" baseline="3000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0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 (C)</a:t>
                </a:r>
                <a:endParaRPr/>
              </a:p>
            </p:txBody>
          </p:sp>
          <p:sp>
            <p:nvSpPr>
              <p:cNvPr id="584" name="Google Shape;584;p48"/>
              <p:cNvSpPr txBox="1"/>
              <p:nvPr/>
            </p:nvSpPr>
            <p:spPr>
              <a:xfrm>
                <a:off x="1941512" y="5980112"/>
                <a:ext cx="247650" cy="3667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entury Schoolbook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f</a:t>
                </a:r>
                <a:endParaRPr/>
              </a:p>
            </p:txBody>
          </p:sp>
        </p:grpSp>
        <p:sp>
          <p:nvSpPr>
            <p:cNvPr id="585" name="Google Shape;585;p48"/>
            <p:cNvSpPr txBox="1"/>
            <p:nvPr/>
          </p:nvSpPr>
          <p:spPr>
            <a:xfrm>
              <a:off x="1435100" y="2324100"/>
              <a:ext cx="3619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=</a:t>
              </a:r>
              <a:endParaRPr/>
            </a:p>
          </p:txBody>
        </p:sp>
        <p:sp>
          <p:nvSpPr>
            <p:cNvPr id="586" name="Google Shape;586;p48"/>
            <p:cNvSpPr txBox="1"/>
            <p:nvPr/>
          </p:nvSpPr>
          <p:spPr>
            <a:xfrm>
              <a:off x="1854200" y="2311400"/>
              <a:ext cx="268287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[</a:t>
              </a:r>
              <a:endParaRPr/>
            </a:p>
          </p:txBody>
        </p:sp>
        <p:sp>
          <p:nvSpPr>
            <p:cNvPr id="587" name="Google Shape;587;p48"/>
            <p:cNvSpPr txBox="1"/>
            <p:nvPr/>
          </p:nvSpPr>
          <p:spPr>
            <a:xfrm>
              <a:off x="3200400" y="2311400"/>
              <a:ext cx="3619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+</a:t>
              </a:r>
              <a:endParaRPr/>
            </a:p>
          </p:txBody>
        </p:sp>
        <p:sp>
          <p:nvSpPr>
            <p:cNvPr id="588" name="Google Shape;588;p48"/>
            <p:cNvSpPr txBox="1"/>
            <p:nvPr/>
          </p:nvSpPr>
          <p:spPr>
            <a:xfrm>
              <a:off x="4722812" y="2311400"/>
              <a:ext cx="268287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]</a:t>
              </a:r>
              <a:endParaRPr/>
            </a:p>
          </p:txBody>
        </p:sp>
        <p:sp>
          <p:nvSpPr>
            <p:cNvPr id="589" name="Google Shape;589;p48"/>
            <p:cNvSpPr txBox="1"/>
            <p:nvPr/>
          </p:nvSpPr>
          <p:spPr>
            <a:xfrm>
              <a:off x="4940300" y="2298700"/>
              <a:ext cx="2857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-</a:t>
              </a:r>
              <a:endParaRPr/>
            </a:p>
          </p:txBody>
        </p:sp>
        <p:grpSp>
          <p:nvGrpSpPr>
            <p:cNvPr id="590" name="Google Shape;590;p48"/>
            <p:cNvGrpSpPr/>
            <p:nvPr/>
          </p:nvGrpSpPr>
          <p:grpSpPr>
            <a:xfrm>
              <a:off x="6824662" y="2287587"/>
              <a:ext cx="1379537" cy="530224"/>
              <a:chOff x="1187450" y="5826125"/>
              <a:chExt cx="1379537" cy="530224"/>
            </a:xfrm>
          </p:grpSpPr>
          <p:sp>
            <p:nvSpPr>
              <p:cNvPr id="591" name="Google Shape;591;p48"/>
              <p:cNvSpPr txBox="1"/>
              <p:nvPr/>
            </p:nvSpPr>
            <p:spPr>
              <a:xfrm>
                <a:off x="1187450" y="5826125"/>
                <a:ext cx="1379537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entury Schoolbook"/>
                  <a:buNone/>
                </a:pPr>
                <a:r>
                  <a:rPr b="0" i="1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b</a:t>
                </a:r>
                <a:r>
                  <a:rPr b="0" i="0" lang="en-US" sz="1800" u="none">
                    <a:solidFill>
                      <a:schemeClr val="dk1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Δ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G</a:t>
                </a:r>
                <a:r>
                  <a:rPr b="0" baseline="3000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0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 (B)</a:t>
                </a:r>
                <a:endParaRPr/>
              </a:p>
            </p:txBody>
          </p:sp>
          <p:sp>
            <p:nvSpPr>
              <p:cNvPr id="592" name="Google Shape;592;p48"/>
              <p:cNvSpPr txBox="1"/>
              <p:nvPr/>
            </p:nvSpPr>
            <p:spPr>
              <a:xfrm>
                <a:off x="1941512" y="5989637"/>
                <a:ext cx="247650" cy="3667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entury Schoolbook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f</a:t>
                </a:r>
                <a:endParaRPr/>
              </a:p>
            </p:txBody>
          </p:sp>
        </p:grpSp>
        <p:grpSp>
          <p:nvGrpSpPr>
            <p:cNvPr id="593" name="Google Shape;593;p48"/>
            <p:cNvGrpSpPr/>
            <p:nvPr/>
          </p:nvGrpSpPr>
          <p:grpSpPr>
            <a:xfrm>
              <a:off x="5262562" y="2286000"/>
              <a:ext cx="1379537" cy="531812"/>
              <a:chOff x="1187450" y="5826125"/>
              <a:chExt cx="1379537" cy="531812"/>
            </a:xfrm>
          </p:grpSpPr>
          <p:sp>
            <p:nvSpPr>
              <p:cNvPr id="594" name="Google Shape;594;p48"/>
              <p:cNvSpPr txBox="1"/>
              <p:nvPr/>
            </p:nvSpPr>
            <p:spPr>
              <a:xfrm>
                <a:off x="1187450" y="5826125"/>
                <a:ext cx="1379537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entury Schoolbook"/>
                  <a:buNone/>
                </a:pPr>
                <a:r>
                  <a:rPr b="0" i="1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a</a:t>
                </a:r>
                <a:r>
                  <a:rPr b="0" i="0" lang="en-US" sz="1800" u="none">
                    <a:solidFill>
                      <a:schemeClr val="dk1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Δ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G</a:t>
                </a:r>
                <a:r>
                  <a:rPr b="0" baseline="3000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0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 (A)</a:t>
                </a:r>
                <a:endParaRPr/>
              </a:p>
            </p:txBody>
          </p:sp>
          <p:sp>
            <p:nvSpPr>
              <p:cNvPr id="595" name="Google Shape;595;p48"/>
              <p:cNvSpPr txBox="1"/>
              <p:nvPr/>
            </p:nvSpPr>
            <p:spPr>
              <a:xfrm>
                <a:off x="1979612" y="5991225"/>
                <a:ext cx="247650" cy="3667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entury Schoolbook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f</a:t>
                </a:r>
                <a:endParaRPr/>
              </a:p>
            </p:txBody>
          </p:sp>
        </p:grpSp>
        <p:sp>
          <p:nvSpPr>
            <p:cNvPr id="596" name="Google Shape;596;p48"/>
            <p:cNvSpPr txBox="1"/>
            <p:nvPr/>
          </p:nvSpPr>
          <p:spPr>
            <a:xfrm>
              <a:off x="5168900" y="2300287"/>
              <a:ext cx="268287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[</a:t>
              </a:r>
              <a:endParaRPr/>
            </a:p>
          </p:txBody>
        </p:sp>
        <p:sp>
          <p:nvSpPr>
            <p:cNvPr id="597" name="Google Shape;597;p48"/>
            <p:cNvSpPr txBox="1"/>
            <p:nvPr/>
          </p:nvSpPr>
          <p:spPr>
            <a:xfrm>
              <a:off x="6515100" y="2300287"/>
              <a:ext cx="3619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+</a:t>
              </a:r>
              <a:endParaRPr/>
            </a:p>
          </p:txBody>
        </p:sp>
        <p:sp>
          <p:nvSpPr>
            <p:cNvPr id="598" name="Google Shape;598;p48"/>
            <p:cNvSpPr txBox="1"/>
            <p:nvPr/>
          </p:nvSpPr>
          <p:spPr>
            <a:xfrm>
              <a:off x="8037512" y="2300287"/>
              <a:ext cx="268287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]</a:t>
              </a:r>
              <a:endParaRPr/>
            </a:p>
          </p:txBody>
        </p:sp>
      </p:grpSp>
      <p:grpSp>
        <p:nvGrpSpPr>
          <p:cNvPr id="599" name="Google Shape;599;p48"/>
          <p:cNvGrpSpPr/>
          <p:nvPr/>
        </p:nvGrpSpPr>
        <p:grpSpPr>
          <a:xfrm>
            <a:off x="250825" y="2438400"/>
            <a:ext cx="5842000" cy="530100"/>
            <a:chOff x="250825" y="2438400"/>
            <a:chExt cx="5842000" cy="530100"/>
          </a:xfrm>
        </p:grpSpPr>
        <p:grpSp>
          <p:nvGrpSpPr>
            <p:cNvPr id="600" name="Google Shape;600;p48"/>
            <p:cNvGrpSpPr/>
            <p:nvPr/>
          </p:nvGrpSpPr>
          <p:grpSpPr>
            <a:xfrm>
              <a:off x="250825" y="2446337"/>
              <a:ext cx="911150" cy="522163"/>
              <a:chOff x="441325" y="3311525"/>
              <a:chExt cx="911150" cy="522163"/>
            </a:xfrm>
          </p:grpSpPr>
          <p:sp>
            <p:nvSpPr>
              <p:cNvPr id="601" name="Google Shape;601;p48"/>
              <p:cNvSpPr txBox="1"/>
              <p:nvPr/>
            </p:nvSpPr>
            <p:spPr>
              <a:xfrm>
                <a:off x="441325" y="3311525"/>
                <a:ext cx="719137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Noto Sans Symbols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Δ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G</a:t>
                </a:r>
                <a:r>
                  <a:rPr b="0" baseline="3000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0</a:t>
                </a:r>
                <a:endParaRPr/>
              </a:p>
            </p:txBody>
          </p:sp>
          <p:sp>
            <p:nvSpPr>
              <p:cNvPr id="602" name="Google Shape;602;p48"/>
              <p:cNvSpPr txBox="1"/>
              <p:nvPr/>
            </p:nvSpPr>
            <p:spPr>
              <a:xfrm>
                <a:off x="743775" y="3467088"/>
                <a:ext cx="608700" cy="36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entury Schoolbook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rxn</a:t>
                </a:r>
                <a:endParaRPr/>
              </a:p>
            </p:txBody>
          </p:sp>
        </p:grpSp>
        <p:grpSp>
          <p:nvGrpSpPr>
            <p:cNvPr id="603" name="Google Shape;603;p48"/>
            <p:cNvGrpSpPr/>
            <p:nvPr/>
          </p:nvGrpSpPr>
          <p:grpSpPr>
            <a:xfrm>
              <a:off x="1552575" y="2447925"/>
              <a:ext cx="2346325" cy="509587"/>
              <a:chOff x="1185862" y="5826125"/>
              <a:chExt cx="2346325" cy="509587"/>
            </a:xfrm>
          </p:grpSpPr>
          <p:sp>
            <p:nvSpPr>
              <p:cNvPr id="604" name="Google Shape;604;p48"/>
              <p:cNvSpPr txBox="1"/>
              <p:nvPr/>
            </p:nvSpPr>
            <p:spPr>
              <a:xfrm>
                <a:off x="1185862" y="5826125"/>
                <a:ext cx="2346325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entury Schoolbook"/>
                  <a:buNone/>
                </a:pPr>
                <a:r>
                  <a:rPr b="0" i="1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n</a:t>
                </a:r>
                <a:r>
                  <a:rPr b="0" i="0" lang="en-US" sz="1800" u="none">
                    <a:solidFill>
                      <a:schemeClr val="dk1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Δ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G</a:t>
                </a:r>
                <a:r>
                  <a:rPr b="0" baseline="3000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0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 (products)</a:t>
                </a:r>
                <a:endParaRPr/>
              </a:p>
            </p:txBody>
          </p:sp>
          <p:sp>
            <p:nvSpPr>
              <p:cNvPr id="605" name="Google Shape;605;p48"/>
              <p:cNvSpPr txBox="1"/>
              <p:nvPr/>
            </p:nvSpPr>
            <p:spPr>
              <a:xfrm>
                <a:off x="1614487" y="5969000"/>
                <a:ext cx="247650" cy="3667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entury Schoolbook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f</a:t>
                </a:r>
                <a:endParaRPr/>
              </a:p>
            </p:txBody>
          </p:sp>
        </p:grpSp>
        <p:sp>
          <p:nvSpPr>
            <p:cNvPr id="606" name="Google Shape;606;p48"/>
            <p:cNvSpPr txBox="1"/>
            <p:nvPr/>
          </p:nvSpPr>
          <p:spPr>
            <a:xfrm>
              <a:off x="1041400" y="2474912"/>
              <a:ext cx="3619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=</a:t>
              </a:r>
              <a:endParaRPr/>
            </a:p>
          </p:txBody>
        </p:sp>
        <p:sp>
          <p:nvSpPr>
            <p:cNvPr id="607" name="Google Shape;607;p48"/>
            <p:cNvSpPr txBox="1"/>
            <p:nvPr/>
          </p:nvSpPr>
          <p:spPr>
            <a:xfrm>
              <a:off x="1460500" y="2462212"/>
              <a:ext cx="1841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8" name="Google Shape;608;p48"/>
            <p:cNvSpPr txBox="1"/>
            <p:nvPr/>
          </p:nvSpPr>
          <p:spPr>
            <a:xfrm>
              <a:off x="1346200" y="2451100"/>
              <a:ext cx="365125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Noto Sans Symbols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Σ</a:t>
              </a:r>
              <a:endParaRPr/>
            </a:p>
          </p:txBody>
        </p:sp>
        <p:sp>
          <p:nvSpPr>
            <p:cNvPr id="609" name="Google Shape;609;p48"/>
            <p:cNvSpPr txBox="1"/>
            <p:nvPr/>
          </p:nvSpPr>
          <p:spPr>
            <a:xfrm>
              <a:off x="4206875" y="2438400"/>
              <a:ext cx="1885950" cy="369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1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n</a:t>
              </a:r>
              <a:r>
                <a:rPr b="0" i="0" lang="en-US" sz="1800" u="non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Δ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G</a:t>
              </a:r>
              <a:r>
                <a:rPr b="0" baseline="30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0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(reactants)</a:t>
              </a:r>
              <a:endParaRPr/>
            </a:p>
          </p:txBody>
        </p:sp>
        <p:sp>
          <p:nvSpPr>
            <p:cNvPr id="610" name="Google Shape;610;p48"/>
            <p:cNvSpPr txBox="1"/>
            <p:nvPr/>
          </p:nvSpPr>
          <p:spPr>
            <a:xfrm>
              <a:off x="4724400" y="2590800"/>
              <a:ext cx="247650" cy="3667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f</a:t>
              </a:r>
              <a:endParaRPr/>
            </a:p>
          </p:txBody>
        </p:sp>
        <p:sp>
          <p:nvSpPr>
            <p:cNvPr id="611" name="Google Shape;611;p48"/>
            <p:cNvSpPr txBox="1"/>
            <p:nvPr/>
          </p:nvSpPr>
          <p:spPr>
            <a:xfrm>
              <a:off x="4114800" y="2452687"/>
              <a:ext cx="1841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2" name="Google Shape;612;p48"/>
            <p:cNvSpPr txBox="1"/>
            <p:nvPr/>
          </p:nvSpPr>
          <p:spPr>
            <a:xfrm>
              <a:off x="4000500" y="2441575"/>
              <a:ext cx="365125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Noto Sans Symbols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Σ</a:t>
              </a:r>
              <a:endParaRPr/>
            </a:p>
          </p:txBody>
        </p:sp>
        <p:sp>
          <p:nvSpPr>
            <p:cNvPr id="613" name="Google Shape;613;p48"/>
            <p:cNvSpPr txBox="1"/>
            <p:nvPr/>
          </p:nvSpPr>
          <p:spPr>
            <a:xfrm>
              <a:off x="3505200" y="2438400"/>
              <a:ext cx="2857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-</a:t>
              </a:r>
              <a:endParaRPr/>
            </a:p>
          </p:txBody>
        </p:sp>
      </p:grpSp>
      <p:grpSp>
        <p:nvGrpSpPr>
          <p:cNvPr id="614" name="Google Shape;614;p48"/>
          <p:cNvGrpSpPr/>
          <p:nvPr/>
        </p:nvGrpSpPr>
        <p:grpSpPr>
          <a:xfrm>
            <a:off x="304800" y="228600"/>
            <a:ext cx="8534400" cy="674687"/>
            <a:chOff x="304800" y="228600"/>
            <a:chExt cx="8534400" cy="674687"/>
          </a:xfrm>
        </p:grpSpPr>
        <p:sp>
          <p:nvSpPr>
            <p:cNvPr id="615" name="Google Shape;615;p48"/>
            <p:cNvSpPr txBox="1"/>
            <p:nvPr/>
          </p:nvSpPr>
          <p:spPr>
            <a:xfrm>
              <a:off x="304800" y="228600"/>
              <a:ext cx="8534400" cy="6461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The </a:t>
              </a:r>
              <a:r>
                <a:rPr b="1" i="1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standard free-energy of reaction (</a:t>
              </a:r>
              <a:r>
                <a:rPr b="1" i="1" lang="en-US" sz="1800" u="non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Δ</a:t>
              </a:r>
              <a:r>
                <a:rPr b="1" i="1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G</a:t>
              </a:r>
              <a:r>
                <a:rPr b="1" baseline="30000" i="1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0</a:t>
              </a:r>
              <a:r>
                <a:rPr b="1" i="1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</a:t>
              </a:r>
              <a:r>
                <a:rPr b="1" baseline="-25000" i="1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rxn </a:t>
              </a:r>
              <a:r>
                <a:rPr b="1" i="1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is the free-energy change for a reaction when it occurs under standard-state conditions.</a:t>
              </a:r>
              <a:endParaRPr/>
            </a:p>
          </p:txBody>
        </p:sp>
        <p:sp>
          <p:nvSpPr>
            <p:cNvPr id="616" name="Google Shape;616;p48"/>
            <p:cNvSpPr txBox="1"/>
            <p:nvPr/>
          </p:nvSpPr>
          <p:spPr>
            <a:xfrm>
              <a:off x="4724400" y="533400"/>
              <a:ext cx="533400" cy="369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17" name="Google Shape;617;p48"/>
          <p:cNvGrpSpPr/>
          <p:nvPr/>
        </p:nvGrpSpPr>
        <p:grpSpPr>
          <a:xfrm>
            <a:off x="152400" y="3263900"/>
            <a:ext cx="4953000" cy="1917700"/>
            <a:chOff x="152400" y="3263900"/>
            <a:chExt cx="4953000" cy="1917700"/>
          </a:xfrm>
        </p:grpSpPr>
        <p:sp>
          <p:nvSpPr>
            <p:cNvPr id="618" name="Google Shape;618;p48"/>
            <p:cNvSpPr txBox="1"/>
            <p:nvPr/>
          </p:nvSpPr>
          <p:spPr>
            <a:xfrm>
              <a:off x="152400" y="3263900"/>
              <a:ext cx="4953000" cy="191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1" i="1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Standard free energy of formation 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</a:t>
              </a:r>
              <a:r>
                <a:rPr b="0" i="0" lang="en-US" sz="1800" u="non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Δ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G</a:t>
              </a:r>
              <a:r>
                <a:rPr b="0" baseline="30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0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 is the free-energy change that occurs when </a:t>
              </a:r>
              <a:r>
                <a:rPr b="1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1 mole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of the compound is formed from its elements in their standard states.</a:t>
              </a:r>
              <a:endParaRPr/>
            </a:p>
          </p:txBody>
        </p:sp>
        <p:sp>
          <p:nvSpPr>
            <p:cNvPr id="619" name="Google Shape;619;p48"/>
            <p:cNvSpPr txBox="1"/>
            <p:nvPr/>
          </p:nvSpPr>
          <p:spPr>
            <a:xfrm>
              <a:off x="2184400" y="3835400"/>
              <a:ext cx="241300" cy="3365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entury Schoolbook"/>
                <a:buNone/>
              </a:pPr>
              <a:r>
                <a:rPr b="0" i="0" lang="en-US" sz="16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f</a:t>
              </a:r>
              <a:endParaRPr/>
            </a:p>
          </p:txBody>
        </p:sp>
      </p:grpSp>
      <p:grpSp>
        <p:nvGrpSpPr>
          <p:cNvPr id="620" name="Google Shape;620;p48"/>
          <p:cNvGrpSpPr/>
          <p:nvPr/>
        </p:nvGrpSpPr>
        <p:grpSpPr>
          <a:xfrm>
            <a:off x="228600" y="4419600"/>
            <a:ext cx="4876800" cy="822325"/>
            <a:chOff x="381000" y="4419600"/>
            <a:chExt cx="4876800" cy="822325"/>
          </a:xfrm>
        </p:grpSpPr>
        <p:sp>
          <p:nvSpPr>
            <p:cNvPr id="621" name="Google Shape;621;p48"/>
            <p:cNvSpPr txBox="1"/>
            <p:nvPr/>
          </p:nvSpPr>
          <p:spPr>
            <a:xfrm>
              <a:off x="381000" y="4419600"/>
              <a:ext cx="4876800" cy="8223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Noto Sans Symbols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Δ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G</a:t>
              </a:r>
              <a:r>
                <a:rPr b="0" baseline="30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0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of any element in its stable form is zero.</a:t>
              </a:r>
              <a:endParaRPr/>
            </a:p>
          </p:txBody>
        </p:sp>
        <p:sp>
          <p:nvSpPr>
            <p:cNvPr id="622" name="Google Shape;622;p48"/>
            <p:cNvSpPr txBox="1"/>
            <p:nvPr/>
          </p:nvSpPr>
          <p:spPr>
            <a:xfrm>
              <a:off x="762000" y="4648200"/>
              <a:ext cx="241300" cy="3365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entury Schoolbook"/>
                <a:buNone/>
              </a:pPr>
              <a:r>
                <a:rPr b="0" i="0" lang="en-US" sz="16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f</a:t>
              </a:r>
              <a:endParaRPr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7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8" name="Google Shape;628;p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6850" y="76200"/>
            <a:ext cx="714321" cy="135435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29" name="Google Shape;629;p49"/>
          <p:cNvGrpSpPr/>
          <p:nvPr/>
        </p:nvGrpSpPr>
        <p:grpSpPr>
          <a:xfrm>
            <a:off x="1246988" y="1193475"/>
            <a:ext cx="6056312" cy="400050"/>
            <a:chOff x="1127125" y="2401887"/>
            <a:chExt cx="6056312" cy="400050"/>
          </a:xfrm>
        </p:grpSpPr>
        <p:sp>
          <p:nvSpPr>
            <p:cNvPr id="630" name="Google Shape;630;p49"/>
            <p:cNvSpPr txBox="1"/>
            <p:nvPr/>
          </p:nvSpPr>
          <p:spPr>
            <a:xfrm>
              <a:off x="1127125" y="2401887"/>
              <a:ext cx="6056312" cy="4000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2C</a:t>
              </a:r>
              <a:r>
                <a:rPr b="0" baseline="-25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6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H</a:t>
              </a:r>
              <a:r>
                <a:rPr b="0" baseline="-25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6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</a:t>
              </a:r>
              <a:r>
                <a:rPr b="0" i="1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l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+ 15O</a:t>
              </a:r>
              <a:r>
                <a:rPr b="0" baseline="-25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2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</a:t>
              </a:r>
              <a:r>
                <a:rPr b="0" i="1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g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         		12CO</a:t>
              </a:r>
              <a:r>
                <a:rPr b="0" baseline="-25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2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</a:t>
              </a:r>
              <a:r>
                <a:rPr b="0" i="1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g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+ 6H</a:t>
              </a:r>
              <a:r>
                <a:rPr b="0" baseline="-25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2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O 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</a:t>
              </a:r>
              <a:r>
                <a:rPr b="0" i="1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l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</a:t>
              </a:r>
              <a:endParaRPr/>
            </a:p>
          </p:txBody>
        </p:sp>
        <p:cxnSp>
          <p:nvCxnSpPr>
            <p:cNvPr id="631" name="Google Shape;631;p49"/>
            <p:cNvCxnSpPr/>
            <p:nvPr/>
          </p:nvCxnSpPr>
          <p:spPr>
            <a:xfrm>
              <a:off x="3493275" y="2601900"/>
              <a:ext cx="76200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</p:grpSp>
      <p:grpSp>
        <p:nvGrpSpPr>
          <p:cNvPr id="632" name="Google Shape;632;p49"/>
          <p:cNvGrpSpPr/>
          <p:nvPr/>
        </p:nvGrpSpPr>
        <p:grpSpPr>
          <a:xfrm>
            <a:off x="1344612" y="1905000"/>
            <a:ext cx="6470650" cy="530100"/>
            <a:chOff x="1344612" y="1905000"/>
            <a:chExt cx="6470650" cy="530100"/>
          </a:xfrm>
        </p:grpSpPr>
        <p:grpSp>
          <p:nvGrpSpPr>
            <p:cNvPr id="633" name="Google Shape;633;p49"/>
            <p:cNvGrpSpPr/>
            <p:nvPr/>
          </p:nvGrpSpPr>
          <p:grpSpPr>
            <a:xfrm>
              <a:off x="1344612" y="1912937"/>
              <a:ext cx="911334" cy="522163"/>
              <a:chOff x="441325" y="3311525"/>
              <a:chExt cx="911334" cy="522163"/>
            </a:xfrm>
          </p:grpSpPr>
          <p:sp>
            <p:nvSpPr>
              <p:cNvPr id="634" name="Google Shape;634;p49"/>
              <p:cNvSpPr txBox="1"/>
              <p:nvPr/>
            </p:nvSpPr>
            <p:spPr>
              <a:xfrm>
                <a:off x="441325" y="3311525"/>
                <a:ext cx="719137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Noto Sans Symbols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Δ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G</a:t>
                </a:r>
                <a:r>
                  <a:rPr b="0" baseline="3000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0</a:t>
                </a:r>
                <a:endParaRPr/>
              </a:p>
            </p:txBody>
          </p:sp>
          <p:sp>
            <p:nvSpPr>
              <p:cNvPr id="635" name="Google Shape;635;p49"/>
              <p:cNvSpPr txBox="1"/>
              <p:nvPr/>
            </p:nvSpPr>
            <p:spPr>
              <a:xfrm>
                <a:off x="674659" y="3467088"/>
                <a:ext cx="678000" cy="36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entury Schoolbook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rxn</a:t>
                </a:r>
                <a:endParaRPr/>
              </a:p>
            </p:txBody>
          </p:sp>
        </p:grpSp>
        <p:grpSp>
          <p:nvGrpSpPr>
            <p:cNvPr id="636" name="Google Shape;636;p49"/>
            <p:cNvGrpSpPr/>
            <p:nvPr/>
          </p:nvGrpSpPr>
          <p:grpSpPr>
            <a:xfrm>
              <a:off x="2646362" y="1914525"/>
              <a:ext cx="2346325" cy="509587"/>
              <a:chOff x="1185862" y="5826125"/>
              <a:chExt cx="2346325" cy="509587"/>
            </a:xfrm>
          </p:grpSpPr>
          <p:sp>
            <p:nvSpPr>
              <p:cNvPr id="637" name="Google Shape;637;p49"/>
              <p:cNvSpPr txBox="1"/>
              <p:nvPr/>
            </p:nvSpPr>
            <p:spPr>
              <a:xfrm>
                <a:off x="1185862" y="5826125"/>
                <a:ext cx="2346325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entury Schoolbook"/>
                  <a:buNone/>
                </a:pPr>
                <a:r>
                  <a:rPr b="0" i="1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n</a:t>
                </a:r>
                <a:r>
                  <a:rPr b="0" i="0" lang="en-US" sz="1800" u="none">
                    <a:solidFill>
                      <a:schemeClr val="dk1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Δ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G</a:t>
                </a:r>
                <a:r>
                  <a:rPr b="0" baseline="3000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0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 (products)</a:t>
                </a:r>
                <a:endParaRPr/>
              </a:p>
            </p:txBody>
          </p:sp>
          <p:sp>
            <p:nvSpPr>
              <p:cNvPr id="638" name="Google Shape;638;p49"/>
              <p:cNvSpPr txBox="1"/>
              <p:nvPr/>
            </p:nvSpPr>
            <p:spPr>
              <a:xfrm>
                <a:off x="1663700" y="5969000"/>
                <a:ext cx="247650" cy="3667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entury Schoolbook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f</a:t>
                </a:r>
                <a:endParaRPr/>
              </a:p>
            </p:txBody>
          </p:sp>
        </p:grpSp>
        <p:sp>
          <p:nvSpPr>
            <p:cNvPr id="639" name="Google Shape;639;p49"/>
            <p:cNvSpPr txBox="1"/>
            <p:nvPr/>
          </p:nvSpPr>
          <p:spPr>
            <a:xfrm>
              <a:off x="2135187" y="1941512"/>
              <a:ext cx="3619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=</a:t>
              </a:r>
              <a:endParaRPr/>
            </a:p>
          </p:txBody>
        </p:sp>
        <p:sp>
          <p:nvSpPr>
            <p:cNvPr id="640" name="Google Shape;640;p49"/>
            <p:cNvSpPr txBox="1"/>
            <p:nvPr/>
          </p:nvSpPr>
          <p:spPr>
            <a:xfrm>
              <a:off x="2554287" y="1928812"/>
              <a:ext cx="1841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1" name="Google Shape;641;p49"/>
            <p:cNvSpPr txBox="1"/>
            <p:nvPr/>
          </p:nvSpPr>
          <p:spPr>
            <a:xfrm>
              <a:off x="2439987" y="1917700"/>
              <a:ext cx="365125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Noto Sans Symbols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Σ</a:t>
              </a:r>
              <a:endParaRPr/>
            </a:p>
          </p:txBody>
        </p:sp>
        <p:sp>
          <p:nvSpPr>
            <p:cNvPr id="642" name="Google Shape;642;p49"/>
            <p:cNvSpPr txBox="1"/>
            <p:nvPr/>
          </p:nvSpPr>
          <p:spPr>
            <a:xfrm>
              <a:off x="5300662" y="1905000"/>
              <a:ext cx="25146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1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m</a:t>
              </a:r>
              <a:r>
                <a:rPr b="0" i="0" lang="en-US" sz="1800" u="non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Δ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G</a:t>
              </a:r>
              <a:r>
                <a:rPr b="0" baseline="30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0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(reactants)</a:t>
              </a:r>
              <a:endParaRPr/>
            </a:p>
          </p:txBody>
        </p:sp>
        <p:sp>
          <p:nvSpPr>
            <p:cNvPr id="643" name="Google Shape;643;p49"/>
            <p:cNvSpPr txBox="1"/>
            <p:nvPr/>
          </p:nvSpPr>
          <p:spPr>
            <a:xfrm>
              <a:off x="5791200" y="2057400"/>
              <a:ext cx="247650" cy="3667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f</a:t>
              </a:r>
              <a:endParaRPr/>
            </a:p>
          </p:txBody>
        </p:sp>
        <p:sp>
          <p:nvSpPr>
            <p:cNvPr id="644" name="Google Shape;644;p49"/>
            <p:cNvSpPr txBox="1"/>
            <p:nvPr/>
          </p:nvSpPr>
          <p:spPr>
            <a:xfrm>
              <a:off x="5208587" y="1919287"/>
              <a:ext cx="1841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5" name="Google Shape;645;p49"/>
            <p:cNvSpPr txBox="1"/>
            <p:nvPr/>
          </p:nvSpPr>
          <p:spPr>
            <a:xfrm>
              <a:off x="5094287" y="1908175"/>
              <a:ext cx="365125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Noto Sans Symbols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Σ</a:t>
              </a:r>
              <a:endParaRPr/>
            </a:p>
          </p:txBody>
        </p:sp>
        <p:sp>
          <p:nvSpPr>
            <p:cNvPr id="646" name="Google Shape;646;p49"/>
            <p:cNvSpPr txBox="1"/>
            <p:nvPr/>
          </p:nvSpPr>
          <p:spPr>
            <a:xfrm>
              <a:off x="4865687" y="1905000"/>
              <a:ext cx="2857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-</a:t>
              </a:r>
              <a:endParaRPr/>
            </a:p>
          </p:txBody>
        </p:sp>
      </p:grpSp>
      <p:sp>
        <p:nvSpPr>
          <p:cNvPr id="647" name="Google Shape;647;p49"/>
          <p:cNvSpPr txBox="1"/>
          <p:nvPr/>
        </p:nvSpPr>
        <p:spPr>
          <a:xfrm>
            <a:off x="963612" y="231775"/>
            <a:ext cx="8180387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accent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What is the standard free-energy change for the following reaction at 25 </a:t>
            </a:r>
            <a:r>
              <a:rPr b="0" baseline="30000" i="0" lang="en-US" sz="1800" u="none">
                <a:solidFill>
                  <a:schemeClr val="accent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0</a:t>
            </a:r>
            <a:r>
              <a:rPr b="0" i="0" lang="en-US" sz="1800" u="none">
                <a:solidFill>
                  <a:schemeClr val="accent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C?</a:t>
            </a:r>
            <a:endParaRPr/>
          </a:p>
        </p:txBody>
      </p:sp>
      <p:grpSp>
        <p:nvGrpSpPr>
          <p:cNvPr id="648" name="Google Shape;648;p49"/>
          <p:cNvGrpSpPr/>
          <p:nvPr/>
        </p:nvGrpSpPr>
        <p:grpSpPr>
          <a:xfrm>
            <a:off x="863600" y="2667000"/>
            <a:ext cx="7416799" cy="522175"/>
            <a:chOff x="863600" y="3352800"/>
            <a:chExt cx="7416799" cy="522175"/>
          </a:xfrm>
        </p:grpSpPr>
        <p:grpSp>
          <p:nvGrpSpPr>
            <p:cNvPr id="649" name="Google Shape;649;p49"/>
            <p:cNvGrpSpPr/>
            <p:nvPr/>
          </p:nvGrpSpPr>
          <p:grpSpPr>
            <a:xfrm>
              <a:off x="863600" y="3352800"/>
              <a:ext cx="911350" cy="522175"/>
              <a:chOff x="441325" y="3311525"/>
              <a:chExt cx="911350" cy="522175"/>
            </a:xfrm>
          </p:grpSpPr>
          <p:sp>
            <p:nvSpPr>
              <p:cNvPr id="650" name="Google Shape;650;p49"/>
              <p:cNvSpPr txBox="1"/>
              <p:nvPr/>
            </p:nvSpPr>
            <p:spPr>
              <a:xfrm>
                <a:off x="441325" y="3311525"/>
                <a:ext cx="719137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Noto Sans Symbols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Δ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G</a:t>
                </a:r>
                <a:r>
                  <a:rPr b="0" baseline="3000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0</a:t>
                </a:r>
                <a:endParaRPr/>
              </a:p>
            </p:txBody>
          </p:sp>
          <p:sp>
            <p:nvSpPr>
              <p:cNvPr id="651" name="Google Shape;651;p49"/>
              <p:cNvSpPr txBox="1"/>
              <p:nvPr/>
            </p:nvSpPr>
            <p:spPr>
              <a:xfrm>
                <a:off x="674675" y="3467100"/>
                <a:ext cx="678000" cy="36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entury Schoolbook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rxn</a:t>
                </a:r>
                <a:endParaRPr/>
              </a:p>
            </p:txBody>
          </p:sp>
        </p:grpSp>
        <p:grpSp>
          <p:nvGrpSpPr>
            <p:cNvPr id="652" name="Google Shape;652;p49"/>
            <p:cNvGrpSpPr/>
            <p:nvPr/>
          </p:nvGrpSpPr>
          <p:grpSpPr>
            <a:xfrm>
              <a:off x="4146550" y="3357562"/>
              <a:ext cx="1746250" cy="514349"/>
              <a:chOff x="4784725" y="5257800"/>
              <a:chExt cx="1746250" cy="514349"/>
            </a:xfrm>
          </p:grpSpPr>
          <p:sp>
            <p:nvSpPr>
              <p:cNvPr id="653" name="Google Shape;653;p49"/>
              <p:cNvSpPr txBox="1"/>
              <p:nvPr/>
            </p:nvSpPr>
            <p:spPr>
              <a:xfrm>
                <a:off x="4784725" y="5257800"/>
                <a:ext cx="1746250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entury Schoolbook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6</a:t>
                </a:r>
                <a:r>
                  <a:rPr b="0" i="0" lang="en-US" sz="1800" u="none">
                    <a:solidFill>
                      <a:schemeClr val="dk1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Δ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G</a:t>
                </a:r>
                <a:r>
                  <a:rPr b="0" baseline="3000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0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 (H</a:t>
                </a:r>
                <a:r>
                  <a:rPr b="0" baseline="-2500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2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O)</a:t>
                </a:r>
                <a:endParaRPr/>
              </a:p>
            </p:txBody>
          </p:sp>
          <p:sp>
            <p:nvSpPr>
              <p:cNvPr id="654" name="Google Shape;654;p49"/>
              <p:cNvSpPr txBox="1"/>
              <p:nvPr/>
            </p:nvSpPr>
            <p:spPr>
              <a:xfrm>
                <a:off x="5591175" y="5405437"/>
                <a:ext cx="247650" cy="3667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entury Schoolbook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f</a:t>
                </a:r>
                <a:endParaRPr/>
              </a:p>
            </p:txBody>
          </p:sp>
        </p:grpSp>
        <p:grpSp>
          <p:nvGrpSpPr>
            <p:cNvPr id="655" name="Google Shape;655;p49"/>
            <p:cNvGrpSpPr/>
            <p:nvPr/>
          </p:nvGrpSpPr>
          <p:grpSpPr>
            <a:xfrm>
              <a:off x="2185987" y="3357562"/>
              <a:ext cx="1916112" cy="514349"/>
              <a:chOff x="1584325" y="4876800"/>
              <a:chExt cx="1916112" cy="514349"/>
            </a:xfrm>
          </p:grpSpPr>
          <p:sp>
            <p:nvSpPr>
              <p:cNvPr id="656" name="Google Shape;656;p49"/>
              <p:cNvSpPr txBox="1"/>
              <p:nvPr/>
            </p:nvSpPr>
            <p:spPr>
              <a:xfrm>
                <a:off x="1584325" y="4876800"/>
                <a:ext cx="1916112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entury Schoolbook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12</a:t>
                </a:r>
                <a:r>
                  <a:rPr b="0" i="0" lang="en-US" sz="1800" u="none">
                    <a:solidFill>
                      <a:schemeClr val="dk1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Δ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G</a:t>
                </a:r>
                <a:r>
                  <a:rPr b="0" baseline="3000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0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 (CO</a:t>
                </a:r>
                <a:r>
                  <a:rPr b="0" baseline="-2500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2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)</a:t>
                </a:r>
                <a:endParaRPr/>
              </a:p>
            </p:txBody>
          </p:sp>
          <p:sp>
            <p:nvSpPr>
              <p:cNvPr id="657" name="Google Shape;657;p49"/>
              <p:cNvSpPr txBox="1"/>
              <p:nvPr/>
            </p:nvSpPr>
            <p:spPr>
              <a:xfrm>
                <a:off x="2598737" y="5024437"/>
                <a:ext cx="247650" cy="3667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entury Schoolbook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f</a:t>
                </a:r>
                <a:endParaRPr/>
              </a:p>
            </p:txBody>
          </p:sp>
        </p:grpSp>
        <p:sp>
          <p:nvSpPr>
            <p:cNvPr id="658" name="Google Shape;658;p49"/>
            <p:cNvSpPr txBox="1"/>
            <p:nvPr/>
          </p:nvSpPr>
          <p:spPr>
            <a:xfrm>
              <a:off x="1654175" y="3381375"/>
              <a:ext cx="3619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=</a:t>
              </a:r>
              <a:endParaRPr/>
            </a:p>
          </p:txBody>
        </p:sp>
        <p:sp>
          <p:nvSpPr>
            <p:cNvPr id="659" name="Google Shape;659;p49"/>
            <p:cNvSpPr txBox="1"/>
            <p:nvPr/>
          </p:nvSpPr>
          <p:spPr>
            <a:xfrm>
              <a:off x="2095500" y="3368675"/>
              <a:ext cx="268287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[</a:t>
              </a:r>
              <a:endParaRPr/>
            </a:p>
          </p:txBody>
        </p:sp>
        <p:sp>
          <p:nvSpPr>
            <p:cNvPr id="660" name="Google Shape;660;p49"/>
            <p:cNvSpPr txBox="1"/>
            <p:nvPr/>
          </p:nvSpPr>
          <p:spPr>
            <a:xfrm>
              <a:off x="3937000" y="3368675"/>
              <a:ext cx="3619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+</a:t>
              </a:r>
              <a:endParaRPr/>
            </a:p>
          </p:txBody>
        </p:sp>
        <p:sp>
          <p:nvSpPr>
            <p:cNvPr id="661" name="Google Shape;661;p49"/>
            <p:cNvSpPr txBox="1"/>
            <p:nvPr/>
          </p:nvSpPr>
          <p:spPr>
            <a:xfrm>
              <a:off x="5700712" y="3368675"/>
              <a:ext cx="268287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]</a:t>
              </a:r>
              <a:endParaRPr/>
            </a:p>
          </p:txBody>
        </p:sp>
        <p:sp>
          <p:nvSpPr>
            <p:cNvPr id="662" name="Google Shape;662;p49"/>
            <p:cNvSpPr txBox="1"/>
            <p:nvPr/>
          </p:nvSpPr>
          <p:spPr>
            <a:xfrm>
              <a:off x="5918200" y="3355975"/>
              <a:ext cx="2857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-</a:t>
              </a:r>
              <a:endParaRPr/>
            </a:p>
          </p:txBody>
        </p:sp>
        <p:grpSp>
          <p:nvGrpSpPr>
            <p:cNvPr id="663" name="Google Shape;663;p49"/>
            <p:cNvGrpSpPr/>
            <p:nvPr/>
          </p:nvGrpSpPr>
          <p:grpSpPr>
            <a:xfrm>
              <a:off x="5943600" y="3352800"/>
              <a:ext cx="1843087" cy="519112"/>
              <a:chOff x="4533900" y="4873625"/>
              <a:chExt cx="1843087" cy="519112"/>
            </a:xfrm>
          </p:grpSpPr>
          <p:sp>
            <p:nvSpPr>
              <p:cNvPr id="664" name="Google Shape;664;p49"/>
              <p:cNvSpPr txBox="1"/>
              <p:nvPr/>
            </p:nvSpPr>
            <p:spPr>
              <a:xfrm>
                <a:off x="4533900" y="4873625"/>
                <a:ext cx="1843087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entury Schoolbook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2</a:t>
                </a:r>
                <a:r>
                  <a:rPr b="0" i="0" lang="en-US" sz="1800" u="none">
                    <a:solidFill>
                      <a:schemeClr val="dk1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Δ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G</a:t>
                </a:r>
                <a:r>
                  <a:rPr b="0" baseline="3000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0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 (C</a:t>
                </a:r>
                <a:r>
                  <a:rPr b="0" baseline="-2500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6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H</a:t>
                </a:r>
                <a:r>
                  <a:rPr b="0" baseline="-2500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6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)</a:t>
                </a:r>
                <a:endParaRPr/>
              </a:p>
            </p:txBody>
          </p:sp>
          <p:sp>
            <p:nvSpPr>
              <p:cNvPr id="665" name="Google Shape;665;p49"/>
              <p:cNvSpPr txBox="1"/>
              <p:nvPr/>
            </p:nvSpPr>
            <p:spPr>
              <a:xfrm>
                <a:off x="5448300" y="5026025"/>
                <a:ext cx="247650" cy="3667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entury Schoolbook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f</a:t>
                </a:r>
                <a:endParaRPr/>
              </a:p>
            </p:txBody>
          </p:sp>
        </p:grpSp>
        <p:sp>
          <p:nvSpPr>
            <p:cNvPr id="666" name="Google Shape;666;p49"/>
            <p:cNvSpPr txBox="1"/>
            <p:nvPr/>
          </p:nvSpPr>
          <p:spPr>
            <a:xfrm>
              <a:off x="6197600" y="3357562"/>
              <a:ext cx="268287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[</a:t>
              </a:r>
              <a:endParaRPr/>
            </a:p>
          </p:txBody>
        </p:sp>
        <p:sp>
          <p:nvSpPr>
            <p:cNvPr id="667" name="Google Shape;667;p49"/>
            <p:cNvSpPr txBox="1"/>
            <p:nvPr/>
          </p:nvSpPr>
          <p:spPr>
            <a:xfrm>
              <a:off x="8012112" y="3357562"/>
              <a:ext cx="268287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]</a:t>
              </a:r>
              <a:endParaRPr/>
            </a:p>
          </p:txBody>
        </p:sp>
      </p:grpSp>
      <p:grpSp>
        <p:nvGrpSpPr>
          <p:cNvPr id="668" name="Google Shape;668;p49"/>
          <p:cNvGrpSpPr/>
          <p:nvPr/>
        </p:nvGrpSpPr>
        <p:grpSpPr>
          <a:xfrm>
            <a:off x="863600" y="3352800"/>
            <a:ext cx="7152424" cy="533275"/>
            <a:chOff x="863600" y="4038600"/>
            <a:chExt cx="7152424" cy="533275"/>
          </a:xfrm>
        </p:grpSpPr>
        <p:grpSp>
          <p:nvGrpSpPr>
            <p:cNvPr id="669" name="Google Shape;669;p49"/>
            <p:cNvGrpSpPr/>
            <p:nvPr/>
          </p:nvGrpSpPr>
          <p:grpSpPr>
            <a:xfrm>
              <a:off x="863600" y="4049712"/>
              <a:ext cx="911350" cy="522163"/>
              <a:chOff x="441325" y="3311525"/>
              <a:chExt cx="911350" cy="522163"/>
            </a:xfrm>
          </p:grpSpPr>
          <p:sp>
            <p:nvSpPr>
              <p:cNvPr id="670" name="Google Shape;670;p49"/>
              <p:cNvSpPr txBox="1"/>
              <p:nvPr/>
            </p:nvSpPr>
            <p:spPr>
              <a:xfrm>
                <a:off x="441325" y="3311525"/>
                <a:ext cx="719137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Noto Sans Symbols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Δ</a:t>
                </a: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G</a:t>
                </a:r>
                <a:r>
                  <a:rPr b="0" baseline="3000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0</a:t>
                </a:r>
                <a:endParaRPr/>
              </a:p>
            </p:txBody>
          </p:sp>
          <p:sp>
            <p:nvSpPr>
              <p:cNvPr id="671" name="Google Shape;671;p49"/>
              <p:cNvSpPr txBox="1"/>
              <p:nvPr/>
            </p:nvSpPr>
            <p:spPr>
              <a:xfrm>
                <a:off x="674675" y="3467088"/>
                <a:ext cx="678000" cy="36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entury Schoolbook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Century Schoolbook"/>
                    <a:ea typeface="Century Schoolbook"/>
                    <a:cs typeface="Century Schoolbook"/>
                    <a:sym typeface="Century Schoolbook"/>
                  </a:rPr>
                  <a:t>rxn</a:t>
                </a:r>
                <a:endParaRPr/>
              </a:p>
            </p:txBody>
          </p:sp>
        </p:grpSp>
        <p:sp>
          <p:nvSpPr>
            <p:cNvPr id="672" name="Google Shape;672;p49"/>
            <p:cNvSpPr txBox="1"/>
            <p:nvPr/>
          </p:nvSpPr>
          <p:spPr>
            <a:xfrm>
              <a:off x="1654175" y="4078287"/>
              <a:ext cx="3619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=</a:t>
              </a:r>
              <a:endParaRPr/>
            </a:p>
          </p:txBody>
        </p:sp>
        <p:sp>
          <p:nvSpPr>
            <p:cNvPr id="673" name="Google Shape;673;p49"/>
            <p:cNvSpPr txBox="1"/>
            <p:nvPr/>
          </p:nvSpPr>
          <p:spPr>
            <a:xfrm>
              <a:off x="2090724" y="4038600"/>
              <a:ext cx="5925300" cy="369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[ 12 x –394.4 + 6 x –237.2 ] – [ 2 x 124.5 ] = -6405 kJ</a:t>
              </a:r>
              <a:endParaRPr/>
            </a:p>
          </p:txBody>
        </p:sp>
      </p:grpSp>
      <p:grpSp>
        <p:nvGrpSpPr>
          <p:cNvPr id="674" name="Google Shape;674;p49"/>
          <p:cNvGrpSpPr/>
          <p:nvPr/>
        </p:nvGrpSpPr>
        <p:grpSpPr>
          <a:xfrm>
            <a:off x="215900" y="4038600"/>
            <a:ext cx="8928099" cy="1354353"/>
            <a:chOff x="215900" y="4038600"/>
            <a:chExt cx="8928099" cy="1354353"/>
          </a:xfrm>
        </p:grpSpPr>
        <p:sp>
          <p:nvSpPr>
            <p:cNvPr id="675" name="Google Shape;675;p49"/>
            <p:cNvSpPr txBox="1"/>
            <p:nvPr/>
          </p:nvSpPr>
          <p:spPr>
            <a:xfrm>
              <a:off x="963612" y="4130675"/>
              <a:ext cx="8180387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Is the reaction spontaneous at 25 </a:t>
              </a:r>
              <a:r>
                <a:rPr b="0" baseline="30000" i="0" lang="en-US" sz="18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0</a:t>
              </a:r>
              <a:r>
                <a:rPr b="0" i="0" lang="en-US" sz="18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C?</a:t>
              </a:r>
              <a:endParaRPr/>
            </a:p>
          </p:txBody>
        </p:sp>
        <p:pic>
          <p:nvPicPr>
            <p:cNvPr id="676" name="Google Shape;676;p4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15900" y="4038600"/>
              <a:ext cx="714321" cy="135435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77" name="Google Shape;677;p49"/>
          <p:cNvSpPr txBox="1"/>
          <p:nvPr/>
        </p:nvSpPr>
        <p:spPr>
          <a:xfrm>
            <a:off x="3048000" y="4724400"/>
            <a:ext cx="2235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</a:t>
            </a:r>
            <a:r>
              <a:rPr b="0" baseline="30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0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= -6405 kJ</a:t>
            </a:r>
            <a:endParaRPr/>
          </a:p>
        </p:txBody>
      </p:sp>
      <p:sp>
        <p:nvSpPr>
          <p:cNvPr id="678" name="Google Shape;678;p49"/>
          <p:cNvSpPr txBox="1"/>
          <p:nvPr/>
        </p:nvSpPr>
        <p:spPr>
          <a:xfrm>
            <a:off x="5175250" y="4737100"/>
            <a:ext cx="6159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&lt; 0</a:t>
            </a:r>
            <a:endParaRPr/>
          </a:p>
        </p:txBody>
      </p:sp>
      <p:sp>
        <p:nvSpPr>
          <p:cNvPr id="679" name="Google Shape;679;p49"/>
          <p:cNvSpPr txBox="1"/>
          <p:nvPr/>
        </p:nvSpPr>
        <p:spPr>
          <a:xfrm>
            <a:off x="3613150" y="5410200"/>
            <a:ext cx="19319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spontaneous</a:t>
            </a:r>
            <a:endParaRPr/>
          </a:p>
        </p:txBody>
      </p:sp>
      <p:sp>
        <p:nvSpPr>
          <p:cNvPr id="680" name="Google Shape;680;p49"/>
          <p:cNvSpPr txBox="1"/>
          <p:nvPr/>
        </p:nvSpPr>
        <p:spPr>
          <a:xfrm>
            <a:off x="8389937" y="6384925"/>
            <a:ext cx="6778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Schoolbook"/>
              <a:buNone/>
            </a:pPr>
            <a:r>
              <a:rPr b="0" i="0" lang="en-US" sz="20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18.4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5" name="Shape 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" name="Google Shape;686;p50"/>
          <p:cNvGrpSpPr/>
          <p:nvPr/>
        </p:nvGrpSpPr>
        <p:grpSpPr>
          <a:xfrm>
            <a:off x="2133600" y="533400"/>
            <a:ext cx="4387850" cy="400050"/>
            <a:chOff x="2498725" y="1716087"/>
            <a:chExt cx="4387850" cy="400050"/>
          </a:xfrm>
        </p:grpSpPr>
        <p:sp>
          <p:nvSpPr>
            <p:cNvPr id="687" name="Google Shape;687;p50"/>
            <p:cNvSpPr txBox="1"/>
            <p:nvPr/>
          </p:nvSpPr>
          <p:spPr>
            <a:xfrm>
              <a:off x="2498725" y="1716087"/>
              <a:ext cx="4387850" cy="4000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CaCO</a:t>
              </a:r>
              <a:r>
                <a:rPr b="0" baseline="-25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3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</a:t>
              </a:r>
              <a:r>
                <a:rPr b="0" i="1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s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  	       CaO 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</a:t>
              </a:r>
              <a:r>
                <a:rPr b="0" i="1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s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+ CO</a:t>
              </a:r>
              <a:r>
                <a:rPr b="0" baseline="-25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2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</a:t>
              </a:r>
              <a:r>
                <a:rPr b="0" i="1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g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</a:t>
              </a:r>
              <a:endParaRPr/>
            </a:p>
          </p:txBody>
        </p:sp>
        <p:grpSp>
          <p:nvGrpSpPr>
            <p:cNvPr id="688" name="Google Shape;688;p50"/>
            <p:cNvGrpSpPr/>
            <p:nvPr/>
          </p:nvGrpSpPr>
          <p:grpSpPr>
            <a:xfrm>
              <a:off x="3636950" y="1842075"/>
              <a:ext cx="609600" cy="143875"/>
              <a:chOff x="7358050" y="254575"/>
              <a:chExt cx="609600" cy="143875"/>
            </a:xfrm>
          </p:grpSpPr>
          <p:cxnSp>
            <p:nvCxnSpPr>
              <p:cNvPr id="689" name="Google Shape;689;p50"/>
              <p:cNvCxnSpPr/>
              <p:nvPr/>
            </p:nvCxnSpPr>
            <p:spPr>
              <a:xfrm>
                <a:off x="7358050" y="254575"/>
                <a:ext cx="609600" cy="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miter lim="800000"/>
                <a:headEnd len="sm" w="sm" type="none"/>
                <a:tailEnd len="med" w="med" type="triangle"/>
              </a:ln>
            </p:spPr>
          </p:cxnSp>
          <p:cxnSp>
            <p:nvCxnSpPr>
              <p:cNvPr id="690" name="Google Shape;690;p50"/>
              <p:cNvCxnSpPr/>
              <p:nvPr/>
            </p:nvCxnSpPr>
            <p:spPr>
              <a:xfrm rot="10800000">
                <a:off x="7358050" y="398450"/>
                <a:ext cx="609600" cy="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miter lim="800000"/>
                <a:headEnd len="sm" w="sm" type="none"/>
                <a:tailEnd len="med" w="med" type="triangle"/>
              </a:ln>
            </p:spPr>
          </p:cxnSp>
        </p:grpSp>
      </p:grpSp>
      <p:sp>
        <p:nvSpPr>
          <p:cNvPr id="691" name="Google Shape;691;p50"/>
          <p:cNvSpPr txBox="1"/>
          <p:nvPr/>
        </p:nvSpPr>
        <p:spPr>
          <a:xfrm>
            <a:off x="990600" y="1371600"/>
            <a:ext cx="74390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</a:t>
            </a:r>
            <a:r>
              <a:rPr b="0" baseline="30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0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= 177.8 kJ;  Does not favor spontaneous reaction</a:t>
            </a:r>
            <a:endParaRPr/>
          </a:p>
        </p:txBody>
      </p:sp>
      <p:sp>
        <p:nvSpPr>
          <p:cNvPr id="692" name="Google Shape;692;p50"/>
          <p:cNvSpPr txBox="1"/>
          <p:nvPr/>
        </p:nvSpPr>
        <p:spPr>
          <a:xfrm>
            <a:off x="990600" y="1828800"/>
            <a:ext cx="64214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baseline="30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0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= 160.5 J/K; Favors spontaneous reaction</a:t>
            </a:r>
            <a:endParaRPr/>
          </a:p>
        </p:txBody>
      </p:sp>
      <p:sp>
        <p:nvSpPr>
          <p:cNvPr id="693" name="Google Shape;693;p50"/>
          <p:cNvSpPr txBox="1"/>
          <p:nvPr/>
        </p:nvSpPr>
        <p:spPr>
          <a:xfrm>
            <a:off x="2438400" y="2438400"/>
            <a:ext cx="26098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</a:t>
            </a:r>
            <a:r>
              <a:rPr b="0" baseline="3000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0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= 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</a:t>
            </a:r>
            <a:r>
              <a:rPr b="0" baseline="3000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0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– 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baseline="3000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0</a:t>
            </a:r>
            <a:endParaRPr/>
          </a:p>
        </p:txBody>
      </p:sp>
      <p:sp>
        <p:nvSpPr>
          <p:cNvPr id="694" name="Google Shape;694;p50"/>
          <p:cNvSpPr txBox="1"/>
          <p:nvPr/>
        </p:nvSpPr>
        <p:spPr>
          <a:xfrm>
            <a:off x="925512" y="39687"/>
            <a:ext cx="73564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Temperature and Spontaneity of Chemical Reactions</a:t>
            </a:r>
            <a:endParaRPr/>
          </a:p>
        </p:txBody>
      </p:sp>
      <p:grpSp>
        <p:nvGrpSpPr>
          <p:cNvPr id="695" name="Google Shape;695;p50"/>
          <p:cNvGrpSpPr/>
          <p:nvPr/>
        </p:nvGrpSpPr>
        <p:grpSpPr>
          <a:xfrm>
            <a:off x="457200" y="2895600"/>
            <a:ext cx="7192962" cy="1354353"/>
            <a:chOff x="457200" y="2895600"/>
            <a:chExt cx="7192962" cy="1354353"/>
          </a:xfrm>
        </p:grpSpPr>
        <p:pic>
          <p:nvPicPr>
            <p:cNvPr id="696" name="Google Shape;696;p5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7200" y="2895600"/>
              <a:ext cx="714321" cy="135435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97" name="Google Shape;697;p50"/>
            <p:cNvSpPr txBox="1"/>
            <p:nvPr/>
          </p:nvSpPr>
          <p:spPr>
            <a:xfrm>
              <a:off x="1447800" y="3200400"/>
              <a:ext cx="6202362" cy="8223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Determine the temperature range where the 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above reaction will be spontaneous.</a:t>
              </a:r>
              <a:endParaRPr/>
            </a:p>
          </p:txBody>
        </p:sp>
      </p:grpSp>
      <p:sp>
        <p:nvSpPr>
          <p:cNvPr id="698" name="Google Shape;698;p50"/>
          <p:cNvSpPr txBox="1"/>
          <p:nvPr/>
        </p:nvSpPr>
        <p:spPr>
          <a:xfrm>
            <a:off x="746125" y="4530725"/>
            <a:ext cx="3135312" cy="119697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-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G; spontaneous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G=0;equilibrium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+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G;nonspontaneous</a:t>
            </a:r>
            <a:endParaRPr/>
          </a:p>
        </p:txBody>
      </p:sp>
      <p:sp>
        <p:nvSpPr>
          <p:cNvPr id="699" name="Google Shape;699;p50"/>
          <p:cNvSpPr txBox="1"/>
          <p:nvPr/>
        </p:nvSpPr>
        <p:spPr>
          <a:xfrm>
            <a:off x="4568825" y="4343400"/>
            <a:ext cx="2311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0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 = 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</a:t>
            </a:r>
            <a:r>
              <a:rPr b="0" baseline="3000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0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– 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baseline="3000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0</a:t>
            </a:r>
            <a:endParaRPr/>
          </a:p>
        </p:txBody>
      </p:sp>
      <p:sp>
        <p:nvSpPr>
          <p:cNvPr id="700" name="Google Shape;700;p50"/>
          <p:cNvSpPr txBox="1"/>
          <p:nvPr/>
        </p:nvSpPr>
        <p:spPr>
          <a:xfrm>
            <a:off x="4648200" y="4876800"/>
            <a:ext cx="17367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</a:t>
            </a:r>
            <a:r>
              <a:rPr b="0" baseline="3000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0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= 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baseline="3000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0</a:t>
            </a:r>
            <a:endParaRPr/>
          </a:p>
        </p:txBody>
      </p:sp>
      <p:sp>
        <p:nvSpPr>
          <p:cNvPr id="701" name="Google Shape;701;p50"/>
          <p:cNvSpPr txBox="1"/>
          <p:nvPr/>
        </p:nvSpPr>
        <p:spPr>
          <a:xfrm>
            <a:off x="4572000" y="5486400"/>
            <a:ext cx="1887537" cy="4667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T=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ΔΗ</a:t>
            </a:r>
            <a:r>
              <a:rPr b="0" baseline="3000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0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/</a:t>
            </a:r>
            <a:r>
              <a:rPr b="0" baseline="3000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baseline="3000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0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 </a:t>
            </a:r>
            <a:endParaRPr/>
          </a:p>
        </p:txBody>
      </p:sp>
      <p:sp>
        <p:nvSpPr>
          <p:cNvPr id="702" name="Google Shape;702;p50"/>
          <p:cNvSpPr txBox="1"/>
          <p:nvPr/>
        </p:nvSpPr>
        <p:spPr>
          <a:xfrm>
            <a:off x="3810000" y="6096000"/>
            <a:ext cx="47910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 = 177.8 kJ/ 0.1605 kJ/K =1108K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7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p51"/>
          <p:cNvSpPr txBox="1"/>
          <p:nvPr/>
        </p:nvSpPr>
        <p:spPr>
          <a:xfrm>
            <a:off x="1181100" y="65087"/>
            <a:ext cx="6816725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Schoolbook"/>
              <a:buNone/>
            </a:pPr>
            <a:r>
              <a:rPr b="0" i="0" lang="en-US" sz="2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Gibbs Free Energy and Phase Transitions</a:t>
            </a:r>
            <a:endParaRPr/>
          </a:p>
        </p:txBody>
      </p:sp>
      <p:grpSp>
        <p:nvGrpSpPr>
          <p:cNvPr id="709" name="Google Shape;709;p51"/>
          <p:cNvGrpSpPr/>
          <p:nvPr/>
        </p:nvGrpSpPr>
        <p:grpSpPr>
          <a:xfrm>
            <a:off x="5334000" y="990600"/>
            <a:ext cx="2620962" cy="400050"/>
            <a:chOff x="1812925" y="2249487"/>
            <a:chExt cx="2620962" cy="400050"/>
          </a:xfrm>
        </p:grpSpPr>
        <p:sp>
          <p:nvSpPr>
            <p:cNvPr id="710" name="Google Shape;710;p51"/>
            <p:cNvSpPr txBox="1"/>
            <p:nvPr/>
          </p:nvSpPr>
          <p:spPr>
            <a:xfrm>
              <a:off x="1812925" y="2249487"/>
              <a:ext cx="2620962" cy="4000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H</a:t>
              </a:r>
              <a:r>
                <a:rPr b="0" baseline="-25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2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O 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</a:t>
              </a:r>
              <a:r>
                <a:rPr b="0" i="1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l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 	           H</a:t>
              </a:r>
              <a:r>
                <a:rPr b="0" baseline="-25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2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O 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</a:t>
              </a:r>
              <a:r>
                <a:rPr b="0" i="1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g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</a:t>
              </a:r>
              <a:endParaRPr/>
            </a:p>
          </p:txBody>
        </p:sp>
        <p:grpSp>
          <p:nvGrpSpPr>
            <p:cNvPr id="711" name="Google Shape;711;p51"/>
            <p:cNvGrpSpPr/>
            <p:nvPr/>
          </p:nvGrpSpPr>
          <p:grpSpPr>
            <a:xfrm>
              <a:off x="2971800" y="2413000"/>
              <a:ext cx="495300" cy="152400"/>
              <a:chOff x="2933700" y="3048000"/>
              <a:chExt cx="495300" cy="152400"/>
            </a:xfrm>
          </p:grpSpPr>
          <p:cxnSp>
            <p:nvCxnSpPr>
              <p:cNvPr id="712" name="Google Shape;712;p51"/>
              <p:cNvCxnSpPr/>
              <p:nvPr/>
            </p:nvCxnSpPr>
            <p:spPr>
              <a:xfrm>
                <a:off x="2971800" y="3048000"/>
                <a:ext cx="457200" cy="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miter lim="800000"/>
                <a:headEnd len="sm" w="sm" type="none"/>
                <a:tailEnd len="med" w="med" type="triangle"/>
              </a:ln>
            </p:spPr>
          </p:cxnSp>
          <p:cxnSp>
            <p:nvCxnSpPr>
              <p:cNvPr id="713" name="Google Shape;713;p51"/>
              <p:cNvCxnSpPr/>
              <p:nvPr/>
            </p:nvCxnSpPr>
            <p:spPr>
              <a:xfrm rot="10800000">
                <a:off x="2933700" y="3200400"/>
                <a:ext cx="457200" cy="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miter lim="800000"/>
                <a:headEnd len="sm" w="sm" type="none"/>
                <a:tailEnd len="med" w="med" type="triangle"/>
              </a:ln>
            </p:spPr>
          </p:cxnSp>
        </p:grpSp>
      </p:grpSp>
      <p:sp>
        <p:nvSpPr>
          <p:cNvPr id="714" name="Google Shape;714;p51"/>
          <p:cNvSpPr txBox="1"/>
          <p:nvPr/>
        </p:nvSpPr>
        <p:spPr>
          <a:xfrm>
            <a:off x="4648200" y="2362200"/>
            <a:ext cx="12350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</a:t>
            </a:r>
            <a:r>
              <a:rPr b="0" baseline="3000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0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= 0</a:t>
            </a:r>
            <a:endParaRPr/>
          </a:p>
        </p:txBody>
      </p:sp>
      <p:sp>
        <p:nvSpPr>
          <p:cNvPr id="715" name="Google Shape;715;p51"/>
          <p:cNvSpPr txBox="1"/>
          <p:nvPr/>
        </p:nvSpPr>
        <p:spPr>
          <a:xfrm>
            <a:off x="8389937" y="6384925"/>
            <a:ext cx="6778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Schoolbook"/>
              <a:buNone/>
            </a:pPr>
            <a:r>
              <a:rPr b="0" i="0" lang="en-US" sz="20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18.4</a:t>
            </a:r>
            <a:endParaRPr/>
          </a:p>
        </p:txBody>
      </p:sp>
      <p:sp>
        <p:nvSpPr>
          <p:cNvPr id="716" name="Google Shape;716;p51"/>
          <p:cNvSpPr txBox="1"/>
          <p:nvPr/>
        </p:nvSpPr>
        <p:spPr>
          <a:xfrm>
            <a:off x="1981200" y="914400"/>
            <a:ext cx="2476500" cy="1187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Ice melting;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Liquid vaporizing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Solid subliming</a:t>
            </a:r>
            <a:endParaRPr/>
          </a:p>
        </p:txBody>
      </p:sp>
      <p:sp>
        <p:nvSpPr>
          <p:cNvPr id="717" name="Google Shape;717;p51"/>
          <p:cNvSpPr txBox="1"/>
          <p:nvPr/>
        </p:nvSpPr>
        <p:spPr>
          <a:xfrm>
            <a:off x="669925" y="2325687"/>
            <a:ext cx="52911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sng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Phase changes happen at equilibrium</a:t>
            </a:r>
            <a:endParaRPr/>
          </a:p>
        </p:txBody>
      </p:sp>
      <p:sp>
        <p:nvSpPr>
          <p:cNvPr id="718" name="Google Shape;718;p51"/>
          <p:cNvSpPr txBox="1"/>
          <p:nvPr/>
        </p:nvSpPr>
        <p:spPr>
          <a:xfrm>
            <a:off x="1066800" y="3048000"/>
            <a:ext cx="26098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</a:t>
            </a:r>
            <a:r>
              <a:rPr b="0" baseline="3000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0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= 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</a:t>
            </a:r>
            <a:r>
              <a:rPr b="0" baseline="3000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0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– 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baseline="3000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0</a:t>
            </a:r>
            <a:endParaRPr/>
          </a:p>
        </p:txBody>
      </p:sp>
      <p:sp>
        <p:nvSpPr>
          <p:cNvPr id="719" name="Google Shape;719;p51"/>
          <p:cNvSpPr txBox="1"/>
          <p:nvPr/>
        </p:nvSpPr>
        <p:spPr>
          <a:xfrm>
            <a:off x="4503737" y="3048000"/>
            <a:ext cx="1719262" cy="4667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T=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</a:t>
            </a:r>
            <a:r>
              <a:rPr b="0" baseline="3000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0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/</a:t>
            </a:r>
            <a:r>
              <a:rPr b="0" baseline="3000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baseline="3000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0</a:t>
            </a:r>
            <a:endParaRPr/>
          </a:p>
        </p:txBody>
      </p:sp>
      <p:grpSp>
        <p:nvGrpSpPr>
          <p:cNvPr id="720" name="Google Shape;720;p51"/>
          <p:cNvGrpSpPr/>
          <p:nvPr/>
        </p:nvGrpSpPr>
        <p:grpSpPr>
          <a:xfrm>
            <a:off x="381000" y="3733800"/>
            <a:ext cx="8010525" cy="1354353"/>
            <a:chOff x="457200" y="2895600"/>
            <a:chExt cx="8010525" cy="1354353"/>
          </a:xfrm>
        </p:grpSpPr>
        <p:pic>
          <p:nvPicPr>
            <p:cNvPr id="721" name="Google Shape;721;p5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7200" y="2895600"/>
              <a:ext cx="714321" cy="135435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22" name="Google Shape;722;p51"/>
            <p:cNvSpPr txBox="1"/>
            <p:nvPr/>
          </p:nvSpPr>
          <p:spPr>
            <a:xfrm>
              <a:off x="1447800" y="3200400"/>
              <a:ext cx="7019925" cy="8223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Determine the boiling point of water given that 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1800"/>
                <a:buFont typeface="Noto Sans Symbols"/>
                <a:buNone/>
              </a:pPr>
              <a:r>
                <a:rPr b="0" i="0" lang="en-US" sz="1800" u="none">
                  <a:solidFill>
                    <a:schemeClr val="accent2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Δ</a:t>
              </a:r>
              <a:r>
                <a:rPr b="0" i="0" lang="en-US" sz="18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S</a:t>
              </a:r>
              <a:r>
                <a:rPr b="0" baseline="-25000" i="0" lang="en-US" sz="18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vap</a:t>
              </a:r>
              <a:r>
                <a:rPr b="0" i="0" lang="en-US" sz="18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= 109.3 J/mole K and </a:t>
              </a:r>
              <a:r>
                <a:rPr b="0" i="0" lang="en-US" sz="1800" u="none">
                  <a:solidFill>
                    <a:schemeClr val="accent2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Δ</a:t>
              </a:r>
              <a:r>
                <a:rPr b="0" i="0" lang="en-US" sz="18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H</a:t>
              </a:r>
              <a:r>
                <a:rPr b="0" baseline="-25000" i="0" lang="en-US" sz="18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vap</a:t>
              </a:r>
              <a:r>
                <a:rPr b="0" i="0" lang="en-US" sz="1800" u="none">
                  <a:solidFill>
                    <a:schemeClr val="accent2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= 40.62 kJ/mole.</a:t>
              </a:r>
              <a:endParaRPr/>
            </a:p>
          </p:txBody>
        </p:sp>
      </p:grpSp>
      <p:sp>
        <p:nvSpPr>
          <p:cNvPr id="723" name="Google Shape;723;p51"/>
          <p:cNvSpPr txBox="1"/>
          <p:nvPr/>
        </p:nvSpPr>
        <p:spPr>
          <a:xfrm>
            <a:off x="1965325" y="5373687"/>
            <a:ext cx="5795962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 = </a:t>
            </a:r>
            <a:r>
              <a:rPr b="0" i="0" lang="en-US" sz="1800" u="sng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40.6 kJ/mole         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 =  373 K = 100 °C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      0.1093 kJ/mole K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5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b="0" i="0" lang="en-U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2</a:t>
            </a:r>
            <a:r>
              <a:rPr b="0" baseline="30000" i="0" lang="en-U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ND</a:t>
            </a:r>
            <a:r>
              <a:rPr b="0" i="0" lang="en-U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LAW OF THERMODYNAMICS</a:t>
            </a:r>
            <a:endParaRPr/>
          </a:p>
        </p:txBody>
      </p:sp>
      <p:sp>
        <p:nvSpPr>
          <p:cNvPr id="240" name="Google Shape;240;p25"/>
          <p:cNvSpPr txBox="1"/>
          <p:nvPr>
            <p:ph idx="1" type="body"/>
          </p:nvPr>
        </p:nvSpPr>
        <p:spPr>
          <a:xfrm>
            <a:off x="152400" y="1447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20"/>
              <a:buFont typeface="Noto Sans Symbols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“In any spontaneous process, the entropy of the Universe increases.”</a:t>
            </a:r>
            <a:endParaRPr/>
          </a:p>
          <a:p>
            <a:pPr indent="-284162" lvl="1" marL="639762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We </a:t>
            </a:r>
            <a:r>
              <a:rPr b="0" i="0" lang="en-US" sz="2100" u="sng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must</a:t>
            </a:r>
            <a:r>
              <a:rPr b="0" i="0" lang="en-US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include consideration of a system’s environment to apply this law.</a:t>
            </a:r>
            <a:endParaRPr/>
          </a:p>
          <a:p>
            <a:pPr indent="-19050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E0752F"/>
              </a:buClr>
              <a:buSzPts val="1080"/>
              <a:buFont typeface="Noto Sans Symbols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For example, condensing a gas implies a large </a:t>
            </a:r>
            <a:r>
              <a:rPr b="0" i="1" lang="en-US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decrease</a:t>
            </a:r>
            <a:r>
              <a:rPr b="0" i="0" lang="en-US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in the system’s entropy! Δ</a:t>
            </a:r>
            <a:r>
              <a:rPr b="1" i="1" lang="en-US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sys</a:t>
            </a:r>
            <a:r>
              <a:rPr b="0" i="0" lang="en-US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&lt;&lt; 0</a:t>
            </a:r>
            <a:endParaRPr/>
          </a:p>
          <a:p>
            <a:pPr indent="-19050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E0752F"/>
              </a:buClr>
              <a:buSzPts val="1080"/>
              <a:buFont typeface="Noto Sans Symbols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Fortunately, the (latent) heat of vaporization gets released to force the surroundings to occupy higher energy levels, so Δ</a:t>
            </a:r>
            <a:r>
              <a:rPr b="1" i="1" lang="en-US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surr</a:t>
            </a:r>
            <a:r>
              <a:rPr b="0" i="0" lang="en-US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&gt;&gt; 0 and Δ</a:t>
            </a:r>
            <a:r>
              <a:rPr b="1" i="1" lang="en-US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univ</a:t>
            </a:r>
            <a:r>
              <a:rPr b="0" i="0" lang="en-US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&gt; 0!</a:t>
            </a:r>
            <a:endParaRPr/>
          </a:p>
        </p:txBody>
      </p:sp>
      <p:sp>
        <p:nvSpPr>
          <p:cNvPr id="241" name="Google Shape;241;p25"/>
          <p:cNvSpPr txBox="1"/>
          <p:nvPr/>
        </p:nvSpPr>
        <p:spPr>
          <a:xfrm rot="-2100000">
            <a:off x="-152400" y="2879725"/>
            <a:ext cx="9715500" cy="1098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ts val="6600"/>
              <a:buFont typeface="Comic Sans MS"/>
              <a:buNone/>
            </a:pPr>
            <a:r>
              <a:rPr b="0" i="0" lang="en-US" sz="6600" u="none">
                <a:solidFill>
                  <a:srgbClr val="3366FF"/>
                </a:solidFill>
                <a:latin typeface="Comic Sans MS"/>
                <a:ea typeface="Comic Sans MS"/>
                <a:cs typeface="Comic Sans MS"/>
                <a:sym typeface="Comic Sans MS"/>
              </a:rPr>
              <a:t>Δ</a:t>
            </a:r>
            <a:r>
              <a:rPr b="0" i="1" lang="en-US" sz="6600" u="none">
                <a:solidFill>
                  <a:srgbClr val="3366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  <a:r>
              <a:rPr b="0" baseline="-25000" i="0" lang="en-US" sz="6600" u="none">
                <a:solidFill>
                  <a:srgbClr val="3366FF"/>
                </a:solidFill>
                <a:latin typeface="Comic Sans MS"/>
                <a:ea typeface="Comic Sans MS"/>
                <a:cs typeface="Comic Sans MS"/>
                <a:sym typeface="Comic Sans MS"/>
              </a:rPr>
              <a:t>univ</a:t>
            </a:r>
            <a:r>
              <a:rPr b="0" i="0" lang="en-US" sz="6600" u="none">
                <a:solidFill>
                  <a:srgbClr val="3366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= Δ</a:t>
            </a:r>
            <a:r>
              <a:rPr b="0" i="1" lang="en-US" sz="6600" u="none">
                <a:solidFill>
                  <a:srgbClr val="3366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  <a:r>
              <a:rPr b="0" baseline="-25000" i="0" lang="en-US" sz="6600" u="none">
                <a:solidFill>
                  <a:srgbClr val="3366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sys</a:t>
            </a:r>
            <a:r>
              <a:rPr b="0" i="0" lang="en-US" sz="6600" u="none">
                <a:solidFill>
                  <a:srgbClr val="3366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+ Δ</a:t>
            </a:r>
            <a:r>
              <a:rPr b="0" i="1" lang="en-US" sz="6600" u="none">
                <a:solidFill>
                  <a:srgbClr val="3366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  <a:r>
              <a:rPr b="0" baseline="-25000" i="0" lang="en-US" sz="6600" u="none">
                <a:solidFill>
                  <a:srgbClr val="3366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surr</a:t>
            </a:r>
            <a:r>
              <a:rPr b="0" i="0" lang="en-US" sz="6600" u="none">
                <a:solidFill>
                  <a:srgbClr val="3366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≥ 0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8" name="Shape 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Google Shape;729;p52"/>
          <p:cNvSpPr txBox="1"/>
          <p:nvPr/>
        </p:nvSpPr>
        <p:spPr>
          <a:xfrm>
            <a:off x="935037" y="65087"/>
            <a:ext cx="731361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Schoolbook"/>
              <a:buNone/>
            </a:pPr>
            <a:r>
              <a:rPr b="0" i="0" lang="en-US" sz="2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Gibbs Free Energy and Chemical Equilibrium</a:t>
            </a:r>
            <a:endParaRPr/>
          </a:p>
        </p:txBody>
      </p:sp>
      <p:sp>
        <p:nvSpPr>
          <p:cNvPr id="730" name="Google Shape;730;p52"/>
          <p:cNvSpPr txBox="1"/>
          <p:nvPr/>
        </p:nvSpPr>
        <p:spPr>
          <a:xfrm>
            <a:off x="2480600" y="2667000"/>
            <a:ext cx="2897700" cy="3699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= 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</a:t>
            </a:r>
            <a:r>
              <a:rPr b="0" baseline="3000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0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+ 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RT 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ln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Q(K)</a:t>
            </a:r>
            <a:endParaRPr/>
          </a:p>
        </p:txBody>
      </p:sp>
      <p:sp>
        <p:nvSpPr>
          <p:cNvPr id="731" name="Google Shape;731;p52"/>
          <p:cNvSpPr txBox="1"/>
          <p:nvPr/>
        </p:nvSpPr>
        <p:spPr>
          <a:xfrm>
            <a:off x="0" y="3429000"/>
            <a:ext cx="51768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is the gas constant (8.314 J/K•mol)</a:t>
            </a:r>
            <a:endParaRPr/>
          </a:p>
        </p:txBody>
      </p:sp>
      <p:sp>
        <p:nvSpPr>
          <p:cNvPr id="732" name="Google Shape;732;p52"/>
          <p:cNvSpPr txBox="1"/>
          <p:nvPr/>
        </p:nvSpPr>
        <p:spPr>
          <a:xfrm>
            <a:off x="76200" y="3962400"/>
            <a:ext cx="5257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is the absolute temperature (K)</a:t>
            </a:r>
            <a:endParaRPr/>
          </a:p>
        </p:txBody>
      </p:sp>
      <p:sp>
        <p:nvSpPr>
          <p:cNvPr id="733" name="Google Shape;733;p52"/>
          <p:cNvSpPr txBox="1"/>
          <p:nvPr/>
        </p:nvSpPr>
        <p:spPr>
          <a:xfrm>
            <a:off x="152400" y="4572000"/>
            <a:ext cx="57150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(K)Q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is the reaction quotient = (products/reactants)</a:t>
            </a:r>
            <a:endParaRPr/>
          </a:p>
        </p:txBody>
      </p:sp>
      <p:sp>
        <p:nvSpPr>
          <p:cNvPr id="734" name="Google Shape;734;p52"/>
          <p:cNvSpPr txBox="1"/>
          <p:nvPr/>
        </p:nvSpPr>
        <p:spPr>
          <a:xfrm>
            <a:off x="457200" y="990600"/>
            <a:ext cx="3135312" cy="119697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-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G; spontaneous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G=0;equilibrium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+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G;nonspontaneous</a:t>
            </a:r>
            <a:endParaRPr/>
          </a:p>
        </p:txBody>
      </p:sp>
      <p:sp>
        <p:nvSpPr>
          <p:cNvPr id="735" name="Google Shape;735;p52"/>
          <p:cNvSpPr txBox="1"/>
          <p:nvPr/>
        </p:nvSpPr>
        <p:spPr>
          <a:xfrm>
            <a:off x="3810000" y="990600"/>
            <a:ext cx="4762500" cy="119697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Q&lt;K; forward rxn spontaneous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Q=K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 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;equilibrium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Q&gt;K;forward rxn nonspontaneous</a:t>
            </a:r>
            <a:endParaRPr/>
          </a:p>
        </p:txBody>
      </p:sp>
      <p:pic>
        <p:nvPicPr>
          <p:cNvPr id="736" name="Google Shape;736;p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91200" y="3048000"/>
            <a:ext cx="2897839" cy="3800475"/>
          </a:xfrm>
          <a:prstGeom prst="rect">
            <a:avLst/>
          </a:prstGeom>
          <a:noFill/>
          <a:ln>
            <a:noFill/>
          </a:ln>
        </p:spPr>
      </p:pic>
      <p:sp>
        <p:nvSpPr>
          <p:cNvPr id="737" name="Google Shape;737;p52"/>
          <p:cNvSpPr txBox="1"/>
          <p:nvPr/>
        </p:nvSpPr>
        <p:spPr>
          <a:xfrm>
            <a:off x="0" y="5029200"/>
            <a:ext cx="5354637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</a:t>
            </a:r>
            <a:r>
              <a:rPr b="0" baseline="30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o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is change in Gibbs Free Energy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	under standard state conditions</a:t>
            </a:r>
            <a:endParaRPr/>
          </a:p>
        </p:txBody>
      </p:sp>
      <p:sp>
        <p:nvSpPr>
          <p:cNvPr id="738" name="Google Shape;738;p52"/>
          <p:cNvSpPr txBox="1"/>
          <p:nvPr/>
        </p:nvSpPr>
        <p:spPr>
          <a:xfrm>
            <a:off x="0" y="5638800"/>
            <a:ext cx="5170487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 is change in Gibbs Free Energy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	under experimental conditions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6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b="0" i="0" lang="en-U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UNIVERSAL CHAOS, </a:t>
            </a:r>
            <a:r>
              <a:rPr b="1" i="0" lang="en-U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baseline="-25000" i="0" lang="en-U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UNIV</a:t>
            </a:r>
            <a:endParaRPr/>
          </a:p>
        </p:txBody>
      </p:sp>
      <p:sp>
        <p:nvSpPr>
          <p:cNvPr id="247" name="Google Shape;247;p26"/>
          <p:cNvSpPr txBox="1"/>
          <p:nvPr>
            <p:ph idx="1" type="body"/>
          </p:nvPr>
        </p:nvSpPr>
        <p:spPr>
          <a:xfrm>
            <a:off x="152400" y="1981200"/>
            <a:ext cx="89535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4162" lvl="1" marL="6397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There is Chaos growing in the Universe all the time at the expense of Order.  It is now a fundamental principle of Science.</a:t>
            </a:r>
            <a:endParaRPr/>
          </a:p>
          <a:p>
            <a:pPr indent="-284162" lvl="1" marL="639762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It’s called “</a:t>
            </a:r>
            <a:r>
              <a:rPr b="1" i="0" lang="en-US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entropy</a:t>
            </a:r>
            <a:r>
              <a:rPr b="0" i="0" lang="en-US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,” </a:t>
            </a:r>
            <a:r>
              <a:rPr b="1" i="1" lang="en-US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i="0" lang="en-US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, and is a state function that </a:t>
            </a:r>
            <a:r>
              <a:rPr b="0" i="1" lang="en-US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must always increase</a:t>
            </a:r>
            <a:r>
              <a:rPr b="0" i="0" lang="en-US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for the Universe as a whole, but some System’s </a:t>
            </a:r>
            <a:r>
              <a:rPr b="1" i="1" lang="en-US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i="0" lang="en-US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b="0" i="0" lang="en-US" sz="2100" u="sng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ma</a:t>
            </a:r>
            <a:r>
              <a:rPr b="0" i="0" lang="en-US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y decrease.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7"/>
          <p:cNvSpPr txBox="1"/>
          <p:nvPr/>
        </p:nvSpPr>
        <p:spPr>
          <a:xfrm>
            <a:off x="203200" y="355600"/>
            <a:ext cx="87630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1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Entropy (S)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is a measure of the </a:t>
            </a:r>
            <a:r>
              <a:rPr b="1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randomness or disorder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of a system.</a:t>
            </a:r>
            <a:endParaRPr/>
          </a:p>
        </p:txBody>
      </p:sp>
      <p:grpSp>
        <p:nvGrpSpPr>
          <p:cNvPr id="254" name="Google Shape;254;p27"/>
          <p:cNvGrpSpPr/>
          <p:nvPr/>
        </p:nvGrpSpPr>
        <p:grpSpPr>
          <a:xfrm>
            <a:off x="746125" y="1524000"/>
            <a:ext cx="942975" cy="685800"/>
            <a:chOff x="1965325" y="1524000"/>
            <a:chExt cx="942975" cy="685800"/>
          </a:xfrm>
        </p:grpSpPr>
        <p:sp>
          <p:nvSpPr>
            <p:cNvPr id="255" name="Google Shape;255;p27"/>
            <p:cNvSpPr txBox="1"/>
            <p:nvPr/>
          </p:nvSpPr>
          <p:spPr>
            <a:xfrm>
              <a:off x="1965325" y="1638300"/>
              <a:ext cx="896937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order</a:t>
              </a:r>
              <a:endParaRPr/>
            </a:p>
          </p:txBody>
        </p:sp>
        <p:cxnSp>
          <p:nvCxnSpPr>
            <p:cNvPr id="256" name="Google Shape;256;p27"/>
            <p:cNvCxnSpPr/>
            <p:nvPr/>
          </p:nvCxnSpPr>
          <p:spPr>
            <a:xfrm rot="10800000">
              <a:off x="2908300" y="1524000"/>
              <a:ext cx="0" cy="68580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</p:grpSp>
      <p:grpSp>
        <p:nvGrpSpPr>
          <p:cNvPr id="257" name="Google Shape;257;p27"/>
          <p:cNvGrpSpPr/>
          <p:nvPr/>
        </p:nvGrpSpPr>
        <p:grpSpPr>
          <a:xfrm>
            <a:off x="7467600" y="1447800"/>
            <a:ext cx="473075" cy="685800"/>
            <a:chOff x="4937125" y="1447800"/>
            <a:chExt cx="473075" cy="685800"/>
          </a:xfrm>
        </p:grpSpPr>
        <p:sp>
          <p:nvSpPr>
            <p:cNvPr id="258" name="Google Shape;258;p27"/>
            <p:cNvSpPr txBox="1"/>
            <p:nvPr/>
          </p:nvSpPr>
          <p:spPr>
            <a:xfrm>
              <a:off x="4937125" y="1562100"/>
              <a:ext cx="3873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1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S</a:t>
              </a:r>
              <a:endParaRPr/>
            </a:p>
          </p:txBody>
        </p:sp>
        <p:cxnSp>
          <p:nvCxnSpPr>
            <p:cNvPr id="259" name="Google Shape;259;p27"/>
            <p:cNvCxnSpPr/>
            <p:nvPr/>
          </p:nvCxnSpPr>
          <p:spPr>
            <a:xfrm rot="10800000">
              <a:off x="5410200" y="1447800"/>
              <a:ext cx="0" cy="68580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</p:grpSp>
      <p:grpSp>
        <p:nvGrpSpPr>
          <p:cNvPr id="260" name="Google Shape;260;p27"/>
          <p:cNvGrpSpPr/>
          <p:nvPr/>
        </p:nvGrpSpPr>
        <p:grpSpPr>
          <a:xfrm>
            <a:off x="5318125" y="1447800"/>
            <a:ext cx="1311275" cy="685800"/>
            <a:chOff x="2041525" y="2362200"/>
            <a:chExt cx="1311275" cy="685800"/>
          </a:xfrm>
        </p:grpSpPr>
        <p:sp>
          <p:nvSpPr>
            <p:cNvPr id="261" name="Google Shape;261;p27"/>
            <p:cNvSpPr txBox="1"/>
            <p:nvPr/>
          </p:nvSpPr>
          <p:spPr>
            <a:xfrm>
              <a:off x="2041525" y="2478087"/>
              <a:ext cx="1287462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disorder</a:t>
              </a:r>
              <a:endParaRPr/>
            </a:p>
          </p:txBody>
        </p:sp>
        <p:cxnSp>
          <p:nvCxnSpPr>
            <p:cNvPr id="262" name="Google Shape;262;p27"/>
            <p:cNvCxnSpPr/>
            <p:nvPr/>
          </p:nvCxnSpPr>
          <p:spPr>
            <a:xfrm rot="10800000">
              <a:off x="3352800" y="2362200"/>
              <a:ext cx="0" cy="68580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</p:grpSp>
      <p:grpSp>
        <p:nvGrpSpPr>
          <p:cNvPr id="263" name="Google Shape;263;p27"/>
          <p:cNvGrpSpPr/>
          <p:nvPr/>
        </p:nvGrpSpPr>
        <p:grpSpPr>
          <a:xfrm>
            <a:off x="2498725" y="1524000"/>
            <a:ext cx="473075" cy="685800"/>
            <a:chOff x="5089525" y="2667000"/>
            <a:chExt cx="473075" cy="685800"/>
          </a:xfrm>
        </p:grpSpPr>
        <p:sp>
          <p:nvSpPr>
            <p:cNvPr id="264" name="Google Shape;264;p27"/>
            <p:cNvSpPr txBox="1"/>
            <p:nvPr/>
          </p:nvSpPr>
          <p:spPr>
            <a:xfrm>
              <a:off x="5089525" y="2781300"/>
              <a:ext cx="3873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1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S</a:t>
              </a:r>
              <a:endParaRPr/>
            </a:p>
          </p:txBody>
        </p:sp>
        <p:cxnSp>
          <p:nvCxnSpPr>
            <p:cNvPr id="265" name="Google Shape;265;p27"/>
            <p:cNvCxnSpPr/>
            <p:nvPr/>
          </p:nvCxnSpPr>
          <p:spPr>
            <a:xfrm>
              <a:off x="5562600" y="2667000"/>
              <a:ext cx="0" cy="68580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</p:grpSp>
      <p:sp>
        <p:nvSpPr>
          <p:cNvPr id="266" name="Google Shape;266;p27"/>
          <p:cNvSpPr txBox="1"/>
          <p:nvPr/>
        </p:nvSpPr>
        <p:spPr>
          <a:xfrm>
            <a:off x="3722687" y="2362200"/>
            <a:ext cx="16970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= 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baseline="-25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- 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baseline="-25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</a:t>
            </a:r>
            <a:endParaRPr/>
          </a:p>
        </p:txBody>
      </p:sp>
      <p:sp>
        <p:nvSpPr>
          <p:cNvPr id="267" name="Google Shape;267;p27"/>
          <p:cNvSpPr txBox="1"/>
          <p:nvPr/>
        </p:nvSpPr>
        <p:spPr>
          <a:xfrm>
            <a:off x="228600" y="2895600"/>
            <a:ext cx="8712200" cy="427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entury Schoolbook"/>
              <a:buNone/>
            </a:pPr>
            <a:r>
              <a:rPr b="0" i="0" lang="en-US" sz="22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If the change from initial to final results in an increase in randomness</a:t>
            </a:r>
            <a:endParaRPr/>
          </a:p>
        </p:txBody>
      </p:sp>
      <p:sp>
        <p:nvSpPr>
          <p:cNvPr id="268" name="Google Shape;268;p27"/>
          <p:cNvSpPr txBox="1"/>
          <p:nvPr/>
        </p:nvSpPr>
        <p:spPr>
          <a:xfrm>
            <a:off x="2514600" y="3581400"/>
            <a:ext cx="10382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baseline="-25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&gt; 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baseline="-25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</a:t>
            </a:r>
            <a:endParaRPr/>
          </a:p>
        </p:txBody>
      </p:sp>
      <p:sp>
        <p:nvSpPr>
          <p:cNvPr id="269" name="Google Shape;269;p27"/>
          <p:cNvSpPr txBox="1"/>
          <p:nvPr/>
        </p:nvSpPr>
        <p:spPr>
          <a:xfrm>
            <a:off x="4876800" y="3581400"/>
            <a:ext cx="10890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&gt; 0</a:t>
            </a:r>
            <a:endParaRPr/>
          </a:p>
        </p:txBody>
      </p:sp>
      <p:sp>
        <p:nvSpPr>
          <p:cNvPr id="270" name="Google Shape;270;p27"/>
          <p:cNvSpPr txBox="1"/>
          <p:nvPr/>
        </p:nvSpPr>
        <p:spPr>
          <a:xfrm>
            <a:off x="8389937" y="6384925"/>
            <a:ext cx="6778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Schoolbook"/>
              <a:buNone/>
            </a:pPr>
            <a:r>
              <a:rPr b="0" i="0" lang="en-US" sz="20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18.2</a:t>
            </a:r>
            <a:endParaRPr/>
          </a:p>
        </p:txBody>
      </p:sp>
      <p:sp>
        <p:nvSpPr>
          <p:cNvPr id="271" name="Google Shape;271;p27"/>
          <p:cNvSpPr txBox="1"/>
          <p:nvPr/>
        </p:nvSpPr>
        <p:spPr>
          <a:xfrm>
            <a:off x="0" y="5029200"/>
            <a:ext cx="9256712" cy="120015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+</a:t>
            </a: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S; favors a spontaneous reaction for a chemical reaction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−Δ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S; favors a non-spontaneous reaction for a chemical reaction or does not happen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8"/>
          <p:cNvSpPr txBox="1"/>
          <p:nvPr/>
        </p:nvSpPr>
        <p:spPr>
          <a:xfrm>
            <a:off x="614362" y="90487"/>
            <a:ext cx="7902575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Schoolbook"/>
              <a:buNone/>
            </a:pPr>
            <a:r>
              <a:rPr b="1" i="1" lang="en-US" sz="2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Spontaneous</a:t>
            </a:r>
            <a:r>
              <a:rPr b="0" i="0" lang="en-US" sz="2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Physical and Chemical Processes</a:t>
            </a:r>
            <a:endParaRPr/>
          </a:p>
        </p:txBody>
      </p:sp>
      <p:sp>
        <p:nvSpPr>
          <p:cNvPr id="277" name="Google Shape;277;p28"/>
          <p:cNvSpPr txBox="1"/>
          <p:nvPr/>
        </p:nvSpPr>
        <p:spPr>
          <a:xfrm>
            <a:off x="190500" y="685800"/>
            <a:ext cx="8763000" cy="3195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A waterfall runs downhill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A lump of sugar dissolves in a cup of coffee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At 1 atm, water freezes below 0 </a:t>
            </a:r>
            <a:r>
              <a:rPr b="0" baseline="30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0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 and ice melts above 0 </a:t>
            </a:r>
            <a:r>
              <a:rPr b="0" baseline="3000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0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Heat flows from a hotter object to a colder object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A gas expands in an evacuated bulb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Iron exposed to oxygen and water forms rust</a:t>
            </a:r>
            <a:endParaRPr/>
          </a:p>
        </p:txBody>
      </p:sp>
      <p:pic>
        <p:nvPicPr>
          <p:cNvPr descr="CHA56023" id="278" name="Google Shape;278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65925" y="3200400"/>
            <a:ext cx="2222707" cy="337173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79" name="Google Shape;279;p28"/>
          <p:cNvGrpSpPr/>
          <p:nvPr/>
        </p:nvGrpSpPr>
        <p:grpSpPr>
          <a:xfrm>
            <a:off x="4572000" y="4191000"/>
            <a:ext cx="2987675" cy="457200"/>
            <a:chOff x="1050925" y="5068887"/>
            <a:chExt cx="2987675" cy="457200"/>
          </a:xfrm>
        </p:grpSpPr>
        <p:sp>
          <p:nvSpPr>
            <p:cNvPr id="280" name="Google Shape;280;p28"/>
            <p:cNvSpPr txBox="1"/>
            <p:nvPr/>
          </p:nvSpPr>
          <p:spPr>
            <a:xfrm>
              <a:off x="1050925" y="5068887"/>
              <a:ext cx="1931987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rgbClr val="FF0000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spontaneous</a:t>
              </a:r>
              <a:endParaRPr/>
            </a:p>
          </p:txBody>
        </p:sp>
        <p:cxnSp>
          <p:nvCxnSpPr>
            <p:cNvPr id="281" name="Google Shape;281;p28"/>
            <p:cNvCxnSpPr/>
            <p:nvPr/>
          </p:nvCxnSpPr>
          <p:spPr>
            <a:xfrm>
              <a:off x="2971800" y="5297487"/>
              <a:ext cx="1066800" cy="0"/>
            </a:xfrm>
            <a:prstGeom prst="straightConnector1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</p:grpSp>
      <p:grpSp>
        <p:nvGrpSpPr>
          <p:cNvPr id="282" name="Google Shape;282;p28"/>
          <p:cNvGrpSpPr/>
          <p:nvPr/>
        </p:nvGrpSpPr>
        <p:grpSpPr>
          <a:xfrm>
            <a:off x="3605212" y="5105400"/>
            <a:ext cx="3497263" cy="457200"/>
            <a:chOff x="541337" y="5068887"/>
            <a:chExt cx="3497263" cy="457200"/>
          </a:xfrm>
        </p:grpSpPr>
        <p:sp>
          <p:nvSpPr>
            <p:cNvPr id="283" name="Google Shape;283;p28"/>
            <p:cNvSpPr txBox="1"/>
            <p:nvPr/>
          </p:nvSpPr>
          <p:spPr>
            <a:xfrm>
              <a:off x="541337" y="5068887"/>
              <a:ext cx="2441575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rgbClr val="FF0000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nonspontaneous</a:t>
              </a:r>
              <a:endParaRPr/>
            </a:p>
          </p:txBody>
        </p:sp>
        <p:cxnSp>
          <p:nvCxnSpPr>
            <p:cNvPr id="284" name="Google Shape;284;p28"/>
            <p:cNvCxnSpPr/>
            <p:nvPr/>
          </p:nvCxnSpPr>
          <p:spPr>
            <a:xfrm>
              <a:off x="2971800" y="5297487"/>
              <a:ext cx="1066800" cy="0"/>
            </a:xfrm>
            <a:prstGeom prst="straightConnector1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</p:grpSp>
      <p:sp>
        <p:nvSpPr>
          <p:cNvPr id="285" name="Google Shape;285;p28"/>
          <p:cNvSpPr txBox="1"/>
          <p:nvPr/>
        </p:nvSpPr>
        <p:spPr>
          <a:xfrm>
            <a:off x="8389937" y="6384925"/>
            <a:ext cx="6778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Schoolbook"/>
              <a:buNone/>
            </a:pPr>
            <a:r>
              <a:rPr b="0" i="0" lang="en-US" sz="20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18.2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HA56011" id="290" name="Google Shape;290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146175"/>
            <a:ext cx="8817102" cy="4564509"/>
          </a:xfrm>
          <a:prstGeom prst="rect">
            <a:avLst/>
          </a:prstGeom>
          <a:noFill/>
          <a:ln>
            <a:noFill/>
          </a:ln>
        </p:spPr>
      </p:pic>
      <p:sp>
        <p:nvSpPr>
          <p:cNvPr id="291" name="Google Shape;291;p29"/>
          <p:cNvSpPr txBox="1"/>
          <p:nvPr/>
        </p:nvSpPr>
        <p:spPr>
          <a:xfrm>
            <a:off x="4343400" y="2743200"/>
            <a:ext cx="381000" cy="30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29"/>
          <p:cNvSpPr txBox="1"/>
          <p:nvPr/>
        </p:nvSpPr>
        <p:spPr>
          <a:xfrm>
            <a:off x="4343400" y="5410200"/>
            <a:ext cx="381000" cy="30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29"/>
          <p:cNvSpPr txBox="1"/>
          <p:nvPr/>
        </p:nvSpPr>
        <p:spPr>
          <a:xfrm>
            <a:off x="3605212" y="762000"/>
            <a:ext cx="19319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spontaneous</a:t>
            </a:r>
            <a:endParaRPr/>
          </a:p>
        </p:txBody>
      </p:sp>
      <p:sp>
        <p:nvSpPr>
          <p:cNvPr id="294" name="Google Shape;294;p29"/>
          <p:cNvSpPr txBox="1"/>
          <p:nvPr/>
        </p:nvSpPr>
        <p:spPr>
          <a:xfrm>
            <a:off x="3354387" y="3429000"/>
            <a:ext cx="24415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nonspontaneous</a:t>
            </a:r>
            <a:endParaRPr/>
          </a:p>
        </p:txBody>
      </p:sp>
      <p:sp>
        <p:nvSpPr>
          <p:cNvPr id="295" name="Google Shape;295;p29"/>
          <p:cNvSpPr txBox="1"/>
          <p:nvPr/>
        </p:nvSpPr>
        <p:spPr>
          <a:xfrm>
            <a:off x="8389937" y="6384925"/>
            <a:ext cx="6778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Schoolbook"/>
              <a:buNone/>
            </a:pPr>
            <a:r>
              <a:rPr b="0" i="0" lang="en-US" sz="20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18.2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0"/>
          <p:cNvSpPr txBox="1"/>
          <p:nvPr/>
        </p:nvSpPr>
        <p:spPr>
          <a:xfrm>
            <a:off x="1192212" y="425450"/>
            <a:ext cx="7723187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Enthalpy is a factor in whether a reaction is spontaneous; </a:t>
            </a:r>
            <a:r>
              <a:rPr b="1" i="0" lang="en-US" sz="1800" u="sng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but</a:t>
            </a: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is not the only factor.</a:t>
            </a:r>
            <a:endParaRPr/>
          </a:p>
        </p:txBody>
      </p:sp>
      <p:pic>
        <p:nvPicPr>
          <p:cNvPr id="301" name="Google Shape;301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5450" y="152400"/>
            <a:ext cx="714321" cy="135435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02" name="Google Shape;302;p30"/>
          <p:cNvGrpSpPr/>
          <p:nvPr/>
        </p:nvGrpSpPr>
        <p:grpSpPr>
          <a:xfrm>
            <a:off x="441325" y="2586037"/>
            <a:ext cx="8039100" cy="400050"/>
            <a:chOff x="441325" y="2549525"/>
            <a:chExt cx="8039100" cy="400050"/>
          </a:xfrm>
        </p:grpSpPr>
        <p:sp>
          <p:nvSpPr>
            <p:cNvPr id="303" name="Google Shape;303;p30"/>
            <p:cNvSpPr txBox="1"/>
            <p:nvPr/>
          </p:nvSpPr>
          <p:spPr>
            <a:xfrm>
              <a:off x="441325" y="2549525"/>
              <a:ext cx="8039100" cy="4000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CH</a:t>
              </a:r>
              <a:r>
                <a:rPr b="0" baseline="-25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4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</a:t>
              </a:r>
              <a:r>
                <a:rPr b="0" i="1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g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+ 2O</a:t>
              </a:r>
              <a:r>
                <a:rPr b="0" baseline="-25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2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</a:t>
              </a:r>
              <a:r>
                <a:rPr b="0" i="1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g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                      CO</a:t>
              </a:r>
              <a:r>
                <a:rPr b="0" baseline="-25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2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</a:t>
              </a:r>
              <a:r>
                <a:rPr b="0" i="1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g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+ 2H</a:t>
              </a:r>
              <a:r>
                <a:rPr b="0" baseline="-25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2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O 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</a:t>
              </a:r>
              <a:r>
                <a:rPr b="0" i="1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l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              </a:t>
              </a:r>
              <a:r>
                <a:rPr b="0" i="0" lang="en-US" sz="1800" u="non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Δ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H</a:t>
              </a:r>
              <a:r>
                <a:rPr b="0" baseline="30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0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= -890.4 kJ</a:t>
              </a:r>
              <a:endParaRPr/>
            </a:p>
          </p:txBody>
        </p:sp>
        <p:cxnSp>
          <p:nvCxnSpPr>
            <p:cNvPr id="304" name="Google Shape;304;p30"/>
            <p:cNvCxnSpPr/>
            <p:nvPr/>
          </p:nvCxnSpPr>
          <p:spPr>
            <a:xfrm>
              <a:off x="2781300" y="2794000"/>
              <a:ext cx="68580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</p:grpSp>
      <p:grpSp>
        <p:nvGrpSpPr>
          <p:cNvPr id="305" name="Google Shape;305;p30"/>
          <p:cNvGrpSpPr/>
          <p:nvPr/>
        </p:nvGrpSpPr>
        <p:grpSpPr>
          <a:xfrm>
            <a:off x="441325" y="3370262"/>
            <a:ext cx="6342062" cy="400050"/>
            <a:chOff x="457200" y="3276600"/>
            <a:chExt cx="6342062" cy="400050"/>
          </a:xfrm>
        </p:grpSpPr>
        <p:sp>
          <p:nvSpPr>
            <p:cNvPr id="306" name="Google Shape;306;p30"/>
            <p:cNvSpPr txBox="1"/>
            <p:nvPr/>
          </p:nvSpPr>
          <p:spPr>
            <a:xfrm>
              <a:off x="457200" y="3276600"/>
              <a:ext cx="6342062" cy="4000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H</a:t>
              </a:r>
              <a:r>
                <a:rPr b="0" baseline="30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+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</a:t>
              </a:r>
              <a:r>
                <a:rPr b="0" i="1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aq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+ OH</a:t>
              </a:r>
              <a:r>
                <a:rPr b="0" baseline="30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-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</a:t>
              </a:r>
              <a:r>
                <a:rPr b="0" i="1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aq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    	       H</a:t>
              </a:r>
              <a:r>
                <a:rPr b="0" baseline="-25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2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O 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</a:t>
              </a:r>
              <a:r>
                <a:rPr b="0" i="1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l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 	 </a:t>
              </a:r>
              <a:r>
                <a:rPr b="0" i="0" lang="en-US" sz="1800" u="non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Δ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H</a:t>
              </a:r>
              <a:r>
                <a:rPr b="0" baseline="30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0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= -56.2 kJ</a:t>
              </a:r>
              <a:endParaRPr/>
            </a:p>
          </p:txBody>
        </p:sp>
        <p:cxnSp>
          <p:nvCxnSpPr>
            <p:cNvPr id="307" name="Google Shape;307;p30"/>
            <p:cNvCxnSpPr/>
            <p:nvPr/>
          </p:nvCxnSpPr>
          <p:spPr>
            <a:xfrm>
              <a:off x="2870200" y="3521075"/>
              <a:ext cx="68580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</p:grpSp>
      <p:grpSp>
        <p:nvGrpSpPr>
          <p:cNvPr id="308" name="Google Shape;308;p30"/>
          <p:cNvGrpSpPr/>
          <p:nvPr/>
        </p:nvGrpSpPr>
        <p:grpSpPr>
          <a:xfrm>
            <a:off x="441325" y="4154475"/>
            <a:ext cx="5425800" cy="399900"/>
            <a:chOff x="457200" y="4038588"/>
            <a:chExt cx="5425800" cy="399900"/>
          </a:xfrm>
        </p:grpSpPr>
        <p:sp>
          <p:nvSpPr>
            <p:cNvPr id="309" name="Google Shape;309;p30"/>
            <p:cNvSpPr txBox="1"/>
            <p:nvPr/>
          </p:nvSpPr>
          <p:spPr>
            <a:xfrm>
              <a:off x="457200" y="4038588"/>
              <a:ext cx="5425800" cy="399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H</a:t>
              </a:r>
              <a:r>
                <a:rPr b="0" baseline="-25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2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O 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</a:t>
              </a:r>
              <a:r>
                <a:rPr b="0" i="1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s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 		       H</a:t>
              </a:r>
              <a:r>
                <a:rPr b="0" baseline="-25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2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O 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</a:t>
              </a:r>
              <a:r>
                <a:rPr b="0" i="1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l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  </a:t>
              </a:r>
              <a:r>
                <a:rPr b="0" i="0" lang="en-US" sz="1800" u="non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Δ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H</a:t>
              </a:r>
              <a:r>
                <a:rPr b="0" baseline="30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0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= 6.01 kJ</a:t>
              </a:r>
              <a:endParaRPr/>
            </a:p>
          </p:txBody>
        </p:sp>
        <p:cxnSp>
          <p:nvCxnSpPr>
            <p:cNvPr id="310" name="Google Shape;310;p30"/>
            <p:cNvCxnSpPr/>
            <p:nvPr/>
          </p:nvCxnSpPr>
          <p:spPr>
            <a:xfrm>
              <a:off x="1549400" y="4283075"/>
              <a:ext cx="68580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</p:grpSp>
      <p:grpSp>
        <p:nvGrpSpPr>
          <p:cNvPr id="311" name="Google Shape;311;p30"/>
          <p:cNvGrpSpPr/>
          <p:nvPr/>
        </p:nvGrpSpPr>
        <p:grpSpPr>
          <a:xfrm>
            <a:off x="441325" y="4938700"/>
            <a:ext cx="7454900" cy="527062"/>
            <a:chOff x="457200" y="4902188"/>
            <a:chExt cx="7454900" cy="527062"/>
          </a:xfrm>
        </p:grpSpPr>
        <p:sp>
          <p:nvSpPr>
            <p:cNvPr id="312" name="Google Shape;312;p30"/>
            <p:cNvSpPr txBox="1"/>
            <p:nvPr/>
          </p:nvSpPr>
          <p:spPr>
            <a:xfrm>
              <a:off x="457200" y="5029200"/>
              <a:ext cx="7454900" cy="4000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NH</a:t>
              </a:r>
              <a:r>
                <a:rPr b="0" baseline="-25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4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NO</a:t>
              </a:r>
              <a:r>
                <a:rPr b="0" baseline="-25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3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</a:t>
              </a:r>
              <a:r>
                <a:rPr b="0" i="1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s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  	           NH</a:t>
              </a:r>
              <a:r>
                <a:rPr b="0" baseline="-25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4</a:t>
              </a:r>
              <a:r>
                <a:rPr b="0" baseline="30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+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</a:t>
              </a:r>
              <a:r>
                <a:rPr b="0" i="1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aq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+ NO</a:t>
              </a:r>
              <a:r>
                <a:rPr b="0" baseline="-25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3</a:t>
              </a:r>
              <a:r>
                <a:rPr b="0" baseline="30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-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(</a:t>
              </a:r>
              <a:r>
                <a:rPr b="0" i="1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aq</a:t>
              </a:r>
              <a:r>
                <a:rPr b="0" i="0" lang="en-US" sz="20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                </a:t>
              </a:r>
              <a:r>
                <a:rPr b="0" i="0" lang="en-US" sz="1800" u="non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Δ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H</a:t>
              </a:r>
              <a:r>
                <a:rPr b="0" baseline="30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0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= 25 kJ</a:t>
              </a:r>
              <a:endParaRPr/>
            </a:p>
          </p:txBody>
        </p:sp>
        <p:cxnSp>
          <p:nvCxnSpPr>
            <p:cNvPr id="313" name="Google Shape;313;p30"/>
            <p:cNvCxnSpPr/>
            <p:nvPr/>
          </p:nvCxnSpPr>
          <p:spPr>
            <a:xfrm>
              <a:off x="2146300" y="5273675"/>
              <a:ext cx="68580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314" name="Google Shape;314;p30"/>
            <p:cNvSpPr txBox="1"/>
            <p:nvPr/>
          </p:nvSpPr>
          <p:spPr>
            <a:xfrm>
              <a:off x="2021499" y="4902188"/>
              <a:ext cx="810600" cy="366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H</a:t>
              </a:r>
              <a:r>
                <a:rPr b="0" baseline="-2500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2</a:t>
              </a:r>
              <a:r>
                <a:rPr b="0" i="0" lang="en-US" sz="1800" u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O</a:t>
              </a:r>
              <a:endParaRPr/>
            </a:p>
          </p:txBody>
        </p:sp>
      </p:grpSp>
      <p:sp>
        <p:nvSpPr>
          <p:cNvPr id="315" name="Google Shape;315;p30"/>
          <p:cNvSpPr txBox="1"/>
          <p:nvPr/>
        </p:nvSpPr>
        <p:spPr>
          <a:xfrm>
            <a:off x="365125" y="1752600"/>
            <a:ext cx="33051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sng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Spontaneous reactions</a:t>
            </a:r>
            <a:endParaRPr/>
          </a:p>
        </p:txBody>
      </p:sp>
      <p:grpSp>
        <p:nvGrpSpPr>
          <p:cNvPr id="316" name="Google Shape;316;p30"/>
          <p:cNvGrpSpPr/>
          <p:nvPr/>
        </p:nvGrpSpPr>
        <p:grpSpPr>
          <a:xfrm>
            <a:off x="5127800" y="2335800"/>
            <a:ext cx="2971800" cy="1549400"/>
            <a:chOff x="5359400" y="2438400"/>
            <a:chExt cx="2971800" cy="1549400"/>
          </a:xfrm>
        </p:grpSpPr>
        <p:sp>
          <p:nvSpPr>
            <p:cNvPr id="317" name="Google Shape;317;p30"/>
            <p:cNvSpPr/>
            <p:nvPr/>
          </p:nvSpPr>
          <p:spPr>
            <a:xfrm>
              <a:off x="6883400" y="2438400"/>
              <a:ext cx="1447800" cy="762000"/>
            </a:xfrm>
            <a:prstGeom prst="ellipse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30"/>
            <p:cNvSpPr/>
            <p:nvPr/>
          </p:nvSpPr>
          <p:spPr>
            <a:xfrm>
              <a:off x="5359400" y="3225800"/>
              <a:ext cx="1447800" cy="762000"/>
            </a:xfrm>
            <a:prstGeom prst="ellipse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9" name="Google Shape;319;p30"/>
          <p:cNvGrpSpPr/>
          <p:nvPr/>
        </p:nvGrpSpPr>
        <p:grpSpPr>
          <a:xfrm>
            <a:off x="3761375" y="4039600"/>
            <a:ext cx="3695700" cy="1689100"/>
            <a:chOff x="3937000" y="4000500"/>
            <a:chExt cx="3695700" cy="1689100"/>
          </a:xfrm>
        </p:grpSpPr>
        <p:sp>
          <p:nvSpPr>
            <p:cNvPr id="320" name="Google Shape;320;p30"/>
            <p:cNvSpPr/>
            <p:nvPr/>
          </p:nvSpPr>
          <p:spPr>
            <a:xfrm>
              <a:off x="3937000" y="4000500"/>
              <a:ext cx="1447800" cy="762000"/>
            </a:xfrm>
            <a:prstGeom prst="ellipse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30"/>
            <p:cNvSpPr/>
            <p:nvPr/>
          </p:nvSpPr>
          <p:spPr>
            <a:xfrm>
              <a:off x="6184900" y="4927600"/>
              <a:ext cx="1447800" cy="762000"/>
            </a:xfrm>
            <a:prstGeom prst="ellipse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2" name="Google Shape;322;p30"/>
          <p:cNvSpPr txBox="1"/>
          <p:nvPr/>
        </p:nvSpPr>
        <p:spPr>
          <a:xfrm>
            <a:off x="8389937" y="6384925"/>
            <a:ext cx="6778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Schoolbook"/>
              <a:buNone/>
            </a:pPr>
            <a:r>
              <a:rPr b="0" i="0" lang="en-US" sz="20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18.2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31"/>
          <p:cNvSpPr txBox="1"/>
          <p:nvPr>
            <p:ph type="title"/>
          </p:nvPr>
        </p:nvSpPr>
        <p:spPr>
          <a:xfrm>
            <a:off x="0" y="304800"/>
            <a:ext cx="9144000" cy="2438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Schoolbook"/>
              <a:buNone/>
            </a:pPr>
            <a:r>
              <a:rPr b="0" i="0" lang="en-US" sz="36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AN EXOTHERMIC REACTION (-</a:t>
            </a:r>
            <a:r>
              <a:rPr b="0" i="0" lang="en-US" sz="3600" u="none" cap="small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36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H) FAVORS A SPONTANEOUS REACTION SINCE PRODUCTS ARE AT A LOWER POTENTIAL ENERGY BUT DOES NOT GUARANTEE IT.</a:t>
            </a:r>
            <a:endParaRPr/>
          </a:p>
        </p:txBody>
      </p:sp>
      <p:cxnSp>
        <p:nvCxnSpPr>
          <p:cNvPr id="328" name="Google Shape;328;p31"/>
          <p:cNvCxnSpPr/>
          <p:nvPr/>
        </p:nvCxnSpPr>
        <p:spPr>
          <a:xfrm>
            <a:off x="1447800" y="2514600"/>
            <a:ext cx="0" cy="3352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29" name="Google Shape;329;p31"/>
          <p:cNvCxnSpPr/>
          <p:nvPr/>
        </p:nvCxnSpPr>
        <p:spPr>
          <a:xfrm>
            <a:off x="1447800" y="5867400"/>
            <a:ext cx="57912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30" name="Google Shape;330;p31"/>
          <p:cNvCxnSpPr/>
          <p:nvPr/>
        </p:nvCxnSpPr>
        <p:spPr>
          <a:xfrm>
            <a:off x="2209800" y="3200400"/>
            <a:ext cx="20574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31" name="Google Shape;331;p31"/>
          <p:cNvCxnSpPr/>
          <p:nvPr/>
        </p:nvCxnSpPr>
        <p:spPr>
          <a:xfrm>
            <a:off x="4800600" y="5105400"/>
            <a:ext cx="23622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32" name="Google Shape;332;p31"/>
          <p:cNvSpPr txBox="1"/>
          <p:nvPr/>
        </p:nvSpPr>
        <p:spPr>
          <a:xfrm rot="-5400000">
            <a:off x="-220662" y="4106862"/>
            <a:ext cx="24225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Potential Energy</a:t>
            </a:r>
            <a:endParaRPr/>
          </a:p>
        </p:txBody>
      </p:sp>
      <p:sp>
        <p:nvSpPr>
          <p:cNvPr id="333" name="Google Shape;333;p31"/>
          <p:cNvSpPr txBox="1"/>
          <p:nvPr/>
        </p:nvSpPr>
        <p:spPr>
          <a:xfrm>
            <a:off x="2270125" y="2630487"/>
            <a:ext cx="15573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Reactants</a:t>
            </a:r>
            <a:endParaRPr/>
          </a:p>
        </p:txBody>
      </p:sp>
      <p:sp>
        <p:nvSpPr>
          <p:cNvPr id="334" name="Google Shape;334;p31"/>
          <p:cNvSpPr txBox="1"/>
          <p:nvPr/>
        </p:nvSpPr>
        <p:spPr>
          <a:xfrm>
            <a:off x="5089525" y="4611687"/>
            <a:ext cx="13874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Products</a:t>
            </a:r>
            <a:endParaRPr/>
          </a:p>
        </p:txBody>
      </p:sp>
      <p:cxnSp>
        <p:nvCxnSpPr>
          <p:cNvPr id="335" name="Google Shape;335;p31"/>
          <p:cNvCxnSpPr/>
          <p:nvPr/>
        </p:nvCxnSpPr>
        <p:spPr>
          <a:xfrm>
            <a:off x="4191000" y="3429000"/>
            <a:ext cx="0" cy="1524000"/>
          </a:xfrm>
          <a:prstGeom prst="straightConnector1">
            <a:avLst/>
          </a:prstGeom>
          <a:noFill/>
          <a:ln cap="flat" cmpd="dbl" w="38100">
            <a:solidFill>
              <a:schemeClr val="accent2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sp>
        <p:nvSpPr>
          <p:cNvPr id="336" name="Google Shape;336;p31"/>
          <p:cNvSpPr txBox="1"/>
          <p:nvPr/>
        </p:nvSpPr>
        <p:spPr>
          <a:xfrm>
            <a:off x="4327525" y="3768725"/>
            <a:ext cx="692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entury Schoolbook"/>
              <a:buNone/>
            </a:pPr>
            <a:r>
              <a:rPr b="0" i="0" lang="en-US" sz="1800" u="none">
                <a:solidFill>
                  <a:schemeClr val="accent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-</a:t>
            </a:r>
            <a:r>
              <a:rPr b="0" i="0" lang="en-US" sz="1800" u="none">
                <a:solidFill>
                  <a:schemeClr val="accent2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>
                <a:solidFill>
                  <a:schemeClr val="accent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3_Oriel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6_Oriel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Oriel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4_Oriel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5_Oriel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riel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7_Oriel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8_Oriel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1_Oriel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